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1.xml" ContentType="application/vnd.openxmlformats-officedocument.themeOverr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2.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theme/themeOverride2.xml" ContentType="application/vnd.openxmlformats-officedocument.themeOverr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ppt/charts/chart25.xml" ContentType="application/vnd.openxmlformats-officedocument.drawingml.chart+xml"/>
  <Override PartName="/ppt/charts/style25.xml" ContentType="application/vnd.ms-office.chartstyle+xml"/>
  <Override PartName="/ppt/charts/colors25.xml" ContentType="application/vnd.ms-office.chartcolorstyle+xml"/>
  <Override PartName="/ppt/charts/chart26.xml" ContentType="application/vnd.openxmlformats-officedocument.drawingml.chart+xml"/>
  <Override PartName="/ppt/charts/style26.xml" ContentType="application/vnd.ms-office.chartstyle+xml"/>
  <Override PartName="/ppt/charts/colors26.xml" ContentType="application/vnd.ms-office.chartcolorstyle+xml"/>
  <Override PartName="/ppt/charts/chart27.xml" ContentType="application/vnd.openxmlformats-officedocument.drawingml.chart+xml"/>
  <Override PartName="/ppt/charts/style27.xml" ContentType="application/vnd.ms-office.chartstyle+xml"/>
  <Override PartName="/ppt/charts/colors27.xml" ContentType="application/vnd.ms-office.chartcolorstyle+xml"/>
  <Override PartName="/ppt/charts/chart28.xml" ContentType="application/vnd.openxmlformats-officedocument.drawingml.chart+xml"/>
  <Override PartName="/ppt/charts/style28.xml" ContentType="application/vnd.ms-office.chartstyle+xml"/>
  <Override PartName="/ppt/charts/colors28.xml" ContentType="application/vnd.ms-office.chartcolorstyle+xml"/>
  <Override PartName="/ppt/notesSlides/notesSlide3.xml" ContentType="application/vnd.openxmlformats-officedocument.presentationml.notesSlide+xml"/>
  <Override PartName="/ppt/charts/chart29.xml" ContentType="application/vnd.openxmlformats-officedocument.drawingml.chart+xml"/>
  <Override PartName="/ppt/charts/style29.xml" ContentType="application/vnd.ms-office.chartstyle+xml"/>
  <Override PartName="/ppt/charts/colors29.xml" ContentType="application/vnd.ms-office.chartcolorstyle+xml"/>
  <Override PartName="/ppt/charts/chart30.xml" ContentType="application/vnd.openxmlformats-officedocument.drawingml.chart+xml"/>
  <Override PartName="/ppt/charts/style30.xml" ContentType="application/vnd.ms-office.chartstyle+xml"/>
  <Override PartName="/ppt/charts/colors30.xml" ContentType="application/vnd.ms-office.chartcolorstyle+xml"/>
  <Override PartName="/ppt/charts/chart31.xml" ContentType="application/vnd.openxmlformats-officedocument.drawingml.chart+xml"/>
  <Override PartName="/ppt/charts/style31.xml" ContentType="application/vnd.ms-office.chartstyle+xml"/>
  <Override PartName="/ppt/charts/colors31.xml" ContentType="application/vnd.ms-office.chartcolorstyle+xml"/>
  <Override PartName="/ppt/charts/chart32.xml" ContentType="application/vnd.openxmlformats-officedocument.drawingml.chart+xml"/>
  <Override PartName="/ppt/charts/style32.xml" ContentType="application/vnd.ms-office.chartstyle+xml"/>
  <Override PartName="/ppt/charts/colors32.xml" ContentType="application/vnd.ms-office.chartcolorstyle+xml"/>
  <Override PartName="/ppt/charts/chart33.xml" ContentType="application/vnd.openxmlformats-officedocument.drawingml.chart+xml"/>
  <Override PartName="/ppt/charts/style33.xml" ContentType="application/vnd.ms-office.chartstyle+xml"/>
  <Override PartName="/ppt/charts/colors33.xml" ContentType="application/vnd.ms-office.chartcolorstyle+xml"/>
  <Override PartName="/ppt/charts/chart34.xml" ContentType="application/vnd.openxmlformats-officedocument.drawingml.chart+xml"/>
  <Override PartName="/ppt/charts/style34.xml" ContentType="application/vnd.ms-office.chartstyle+xml"/>
  <Override PartName="/ppt/charts/colors34.xml" ContentType="application/vnd.ms-office.chartcolorstyle+xml"/>
  <Override PartName="/ppt/charts/chart35.xml" ContentType="application/vnd.openxmlformats-officedocument.drawingml.chart+xml"/>
  <Override PartName="/ppt/charts/style35.xml" ContentType="application/vnd.ms-office.chartstyle+xml"/>
  <Override PartName="/ppt/charts/colors35.xml" ContentType="application/vnd.ms-office.chartcolorstyle+xml"/>
  <Override PartName="/ppt/charts/chart36.xml" ContentType="application/vnd.openxmlformats-officedocument.drawingml.chart+xml"/>
  <Override PartName="/ppt/charts/style36.xml" ContentType="application/vnd.ms-office.chartstyle+xml"/>
  <Override PartName="/ppt/charts/colors36.xml" ContentType="application/vnd.ms-office.chartcolorstyle+xml"/>
  <Override PartName="/ppt/charts/chart37.xml" ContentType="application/vnd.openxmlformats-officedocument.drawingml.chart+xml"/>
  <Override PartName="/ppt/charts/style37.xml" ContentType="application/vnd.ms-office.chartstyle+xml"/>
  <Override PartName="/ppt/charts/colors37.xml" ContentType="application/vnd.ms-office.chartcolorstyle+xml"/>
  <Override PartName="/ppt/theme/themeOverride3.xml" ContentType="application/vnd.openxmlformats-officedocument.themeOverride+xml"/>
  <Override PartName="/ppt/charts/chart38.xml" ContentType="application/vnd.openxmlformats-officedocument.drawingml.chart+xml"/>
  <Override PartName="/ppt/charts/style38.xml" ContentType="application/vnd.ms-office.chartstyle+xml"/>
  <Override PartName="/ppt/charts/colors38.xml" ContentType="application/vnd.ms-office.chartcolorstyle+xml"/>
  <Override PartName="/ppt/theme/themeOverride4.xml" ContentType="application/vnd.openxmlformats-officedocument.themeOverride+xml"/>
  <Override PartName="/ppt/charts/chart39.xml" ContentType="application/vnd.openxmlformats-officedocument.drawingml.chart+xml"/>
  <Override PartName="/ppt/charts/style39.xml" ContentType="application/vnd.ms-office.chartstyle+xml"/>
  <Override PartName="/ppt/charts/colors39.xml" ContentType="application/vnd.ms-office.chartcolorstyle+xml"/>
  <Override PartName="/ppt/charts/chart40.xml" ContentType="application/vnd.openxmlformats-officedocument.drawingml.chart+xml"/>
  <Override PartName="/ppt/charts/style40.xml" ContentType="application/vnd.ms-office.chartstyle+xml"/>
  <Override PartName="/ppt/charts/colors40.xml" ContentType="application/vnd.ms-office.chartcolorstyle+xml"/>
  <Override PartName="/ppt/charts/chart41.xml" ContentType="application/vnd.openxmlformats-officedocument.drawingml.chart+xml"/>
  <Override PartName="/ppt/charts/style41.xml" ContentType="application/vnd.ms-office.chartstyle+xml"/>
  <Override PartName="/ppt/charts/colors41.xml" ContentType="application/vnd.ms-office.chartcolorstyle+xml"/>
  <Override PartName="/ppt/charts/chart42.xml" ContentType="application/vnd.openxmlformats-officedocument.drawingml.chart+xml"/>
  <Override PartName="/ppt/charts/style42.xml" ContentType="application/vnd.ms-office.chartstyle+xml"/>
  <Override PartName="/ppt/charts/colors42.xml" ContentType="application/vnd.ms-office.chartcolorstyl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4">
  <p:sldMasterIdLst>
    <p:sldMasterId id="2147483660" r:id="rId1"/>
    <p:sldMasterId id="2147483679" r:id="rId2"/>
  </p:sldMasterIdLst>
  <p:notesMasterIdLst>
    <p:notesMasterId r:id="rId100"/>
  </p:notesMasterIdLst>
  <p:sldIdLst>
    <p:sldId id="256" r:id="rId3"/>
    <p:sldId id="1743" r:id="rId4"/>
    <p:sldId id="257" r:id="rId5"/>
    <p:sldId id="1574" r:id="rId6"/>
    <p:sldId id="1584" r:id="rId7"/>
    <p:sldId id="1825" r:id="rId8"/>
    <p:sldId id="1826" r:id="rId9"/>
    <p:sldId id="1827" r:id="rId10"/>
    <p:sldId id="1828" r:id="rId11"/>
    <p:sldId id="1829" r:id="rId12"/>
    <p:sldId id="1830" r:id="rId13"/>
    <p:sldId id="1831" r:id="rId14"/>
    <p:sldId id="1832" r:id="rId15"/>
    <p:sldId id="1833" r:id="rId16"/>
    <p:sldId id="1834" r:id="rId17"/>
    <p:sldId id="1835" r:id="rId18"/>
    <p:sldId id="1811" r:id="rId19"/>
    <p:sldId id="1627" r:id="rId20"/>
    <p:sldId id="1628" r:id="rId21"/>
    <p:sldId id="1795" r:id="rId22"/>
    <p:sldId id="1802" r:id="rId23"/>
    <p:sldId id="1803" r:id="rId24"/>
    <p:sldId id="1804" r:id="rId25"/>
    <p:sldId id="1805" r:id="rId26"/>
    <p:sldId id="1807" r:id="rId27"/>
    <p:sldId id="1809" r:id="rId28"/>
    <p:sldId id="1808" r:id="rId29"/>
    <p:sldId id="1677" r:id="rId30"/>
    <p:sldId id="1769" r:id="rId31"/>
    <p:sldId id="1770" r:id="rId32"/>
    <p:sldId id="1764" r:id="rId33"/>
    <p:sldId id="1518" r:id="rId34"/>
    <p:sldId id="1519" r:id="rId35"/>
    <p:sldId id="1778" r:id="rId36"/>
    <p:sldId id="1521" r:id="rId37"/>
    <p:sldId id="1522" r:id="rId38"/>
    <p:sldId id="1688" r:id="rId39"/>
    <p:sldId id="1782" r:id="rId40"/>
    <p:sldId id="1679" r:id="rId41"/>
    <p:sldId id="1757" r:id="rId42"/>
    <p:sldId id="1783" r:id="rId43"/>
    <p:sldId id="1784" r:id="rId44"/>
    <p:sldId id="1786" r:id="rId45"/>
    <p:sldId id="1787" r:id="rId46"/>
    <p:sldId id="1683" r:id="rId47"/>
    <p:sldId id="1684" r:id="rId48"/>
    <p:sldId id="1685" r:id="rId49"/>
    <p:sldId id="1771" r:id="rId50"/>
    <p:sldId id="1686" r:id="rId51"/>
    <p:sldId id="1760" r:id="rId52"/>
    <p:sldId id="1772" r:id="rId53"/>
    <p:sldId id="1762" r:id="rId54"/>
    <p:sldId id="1763" r:id="rId55"/>
    <p:sldId id="1774" r:id="rId56"/>
    <p:sldId id="1775" r:id="rId57"/>
    <p:sldId id="1776" r:id="rId58"/>
    <p:sldId id="1777" r:id="rId59"/>
    <p:sldId id="1678" r:id="rId60"/>
    <p:sldId id="1680" r:id="rId61"/>
    <p:sldId id="1796" r:id="rId62"/>
    <p:sldId id="1797" r:id="rId63"/>
    <p:sldId id="1798" r:id="rId64"/>
    <p:sldId id="1799" r:id="rId65"/>
    <p:sldId id="1800" r:id="rId66"/>
    <p:sldId id="1801" r:id="rId67"/>
    <p:sldId id="1690" r:id="rId68"/>
    <p:sldId id="1766" r:id="rId69"/>
    <p:sldId id="1767" r:id="rId70"/>
    <p:sldId id="1768" r:id="rId71"/>
    <p:sldId id="1697" r:id="rId72"/>
    <p:sldId id="1703" r:id="rId73"/>
    <p:sldId id="1652" r:id="rId74"/>
    <p:sldId id="1699" r:id="rId75"/>
    <p:sldId id="1698" r:id="rId76"/>
    <p:sldId id="1789" r:id="rId77"/>
    <p:sldId id="884" r:id="rId78"/>
    <p:sldId id="1694" r:id="rId79"/>
    <p:sldId id="1673" r:id="rId80"/>
    <p:sldId id="1780" r:id="rId81"/>
    <p:sldId id="1779" r:id="rId82"/>
    <p:sldId id="1700" r:id="rId83"/>
    <p:sldId id="1674" r:id="rId84"/>
    <p:sldId id="1781" r:id="rId85"/>
    <p:sldId id="1758" r:id="rId86"/>
    <p:sldId id="1675" r:id="rId87"/>
    <p:sldId id="1696" r:id="rId88"/>
    <p:sldId id="1806" r:id="rId89"/>
    <p:sldId id="1705" r:id="rId90"/>
    <p:sldId id="1810" r:id="rId91"/>
    <p:sldId id="307" r:id="rId92"/>
    <p:sldId id="1734" r:id="rId93"/>
    <p:sldId id="1737" r:id="rId94"/>
    <p:sldId id="1790" r:id="rId95"/>
    <p:sldId id="1791" r:id="rId96"/>
    <p:sldId id="1792" r:id="rId97"/>
    <p:sldId id="1793" r:id="rId98"/>
    <p:sldId id="1794" r:id="rId99"/>
  </p:sldIdLst>
  <p:sldSz cx="9144000" cy="6858000" type="screen4x3"/>
  <p:notesSz cx="6950075" cy="92360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1B7CD15-539F-FAA3-968B-E7D895C40004}" name="Dannielle Wilson" initials="DW" userId="S::dwilson@berrydunn.com::ab5729eb-68be-447c-b987-27e9c8d1a50e" providerId="AD"/>
  <p188:author id="{CBCA85F0-26C1-D866-1471-C058D7E21DD2}" name="Jeff Andreasen" initials="JA" userId="S::j.andreasen@aqityresearch.com::b526bf1c-a8c8-4eca-9ece-4c62579b0586"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F0000"/>
    <a:srgbClr val="548235"/>
    <a:srgbClr val="ED7D31"/>
    <a:srgbClr val="5B9BD5"/>
    <a:srgbClr val="C55A11"/>
    <a:srgbClr val="9DC3E6"/>
    <a:srgbClr val="F2B0B0"/>
    <a:srgbClr val="1F4E79"/>
    <a:srgbClr val="7030A0"/>
    <a:srgbClr val="70AD4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272" autoAdjust="0"/>
    <p:restoredTop sz="93439" autoAdjust="0"/>
  </p:normalViewPr>
  <p:slideViewPr>
    <p:cSldViewPr snapToGrid="0">
      <p:cViewPr varScale="1">
        <p:scale>
          <a:sx n="84" d="100"/>
          <a:sy n="84" d="100"/>
        </p:scale>
        <p:origin x="492" y="84"/>
      </p:cViewPr>
      <p:guideLst/>
    </p:cSldViewPr>
  </p:slideViewPr>
  <p:notesTextViewPr>
    <p:cViewPr>
      <p:scale>
        <a:sx n="100" d="100"/>
        <a:sy n="100" d="100"/>
      </p:scale>
      <p:origin x="0" y="0"/>
    </p:cViewPr>
  </p:notesTextViewPr>
  <p:sorterViewPr>
    <p:cViewPr>
      <p:scale>
        <a:sx n="200" d="100"/>
        <a:sy n="200" d="100"/>
      </p:scale>
      <p:origin x="0" y="-1158"/>
    </p:cViewPr>
  </p:sorterViewPr>
  <p:notesViewPr>
    <p:cSldViewPr snapToGrid="0">
      <p:cViewPr varScale="1">
        <p:scale>
          <a:sx n="60" d="100"/>
          <a:sy n="60" d="100"/>
        </p:scale>
        <p:origin x="2892" y="84"/>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slide" Target="slides/slide72.xml"/><Relationship Id="rId79" Type="http://schemas.openxmlformats.org/officeDocument/2006/relationships/slide" Target="slides/slide77.xml"/><Relationship Id="rId87" Type="http://schemas.openxmlformats.org/officeDocument/2006/relationships/slide" Target="slides/slide85.xml"/><Relationship Id="rId102" Type="http://schemas.openxmlformats.org/officeDocument/2006/relationships/viewProps" Target="viewProps.xml"/><Relationship Id="rId5" Type="http://schemas.openxmlformats.org/officeDocument/2006/relationships/slide" Target="slides/slide3.xml"/><Relationship Id="rId61" Type="http://schemas.openxmlformats.org/officeDocument/2006/relationships/slide" Target="slides/slide59.xml"/><Relationship Id="rId82" Type="http://schemas.openxmlformats.org/officeDocument/2006/relationships/slide" Target="slides/slide80.xml"/><Relationship Id="rId90" Type="http://schemas.openxmlformats.org/officeDocument/2006/relationships/slide" Target="slides/slide88.xml"/><Relationship Id="rId95" Type="http://schemas.openxmlformats.org/officeDocument/2006/relationships/slide" Target="slides/slide93.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100" Type="http://schemas.openxmlformats.org/officeDocument/2006/relationships/notesMaster" Target="notesMasters/notesMaster1.xml"/><Relationship Id="rId105" Type="http://schemas.microsoft.com/office/2018/10/relationships/authors" Target="author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slide" Target="slides/slide83.xml"/><Relationship Id="rId93" Type="http://schemas.openxmlformats.org/officeDocument/2006/relationships/slide" Target="slides/slide91.xml"/><Relationship Id="rId98" Type="http://schemas.openxmlformats.org/officeDocument/2006/relationships/slide" Target="slides/slide9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103" Type="http://schemas.openxmlformats.org/officeDocument/2006/relationships/theme" Target="theme/theme1.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8.xml"/><Relationship Id="rId1" Type="http://schemas.microsoft.com/office/2011/relationships/chartStyle" Target="style8.xml"/><Relationship Id="rId4" Type="http://schemas.openxmlformats.org/officeDocument/2006/relationships/package" Target="../embeddings/Microsoft_Excel_Worksheet7.xlsx"/></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2.xml"/><Relationship Id="rId1" Type="http://schemas.microsoft.com/office/2011/relationships/chartStyle" Target="style22.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23.xml"/><Relationship Id="rId1" Type="http://schemas.microsoft.com/office/2011/relationships/chartStyle" Target="style23.xml"/></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24.xml"/><Relationship Id="rId1" Type="http://schemas.microsoft.com/office/2011/relationships/chartStyle" Target="style24.xml"/></Relationships>
</file>

<file path=ppt/charts/_rels/chart25.xml.rels><?xml version="1.0" encoding="UTF-8" standalone="yes"?>
<Relationships xmlns="http://schemas.openxmlformats.org/package/2006/relationships"><Relationship Id="rId3" Type="http://schemas.openxmlformats.org/officeDocument/2006/relationships/package" Target="../embeddings/Microsoft_Excel_Worksheet24.xlsx"/><Relationship Id="rId2" Type="http://schemas.microsoft.com/office/2011/relationships/chartColorStyle" Target="colors25.xml"/><Relationship Id="rId1" Type="http://schemas.microsoft.com/office/2011/relationships/chartStyle" Target="style25.xml"/></Relationships>
</file>

<file path=ppt/charts/_rels/chart26.xml.rels><?xml version="1.0" encoding="UTF-8" standalone="yes"?>
<Relationships xmlns="http://schemas.openxmlformats.org/package/2006/relationships"><Relationship Id="rId3" Type="http://schemas.openxmlformats.org/officeDocument/2006/relationships/package" Target="../embeddings/Microsoft_Excel_Worksheet25.xlsx"/><Relationship Id="rId2" Type="http://schemas.microsoft.com/office/2011/relationships/chartColorStyle" Target="colors26.xml"/><Relationship Id="rId1" Type="http://schemas.microsoft.com/office/2011/relationships/chartStyle" Target="style26.xml"/></Relationships>
</file>

<file path=ppt/charts/_rels/chart27.xml.rels><?xml version="1.0" encoding="UTF-8" standalone="yes"?>
<Relationships xmlns="http://schemas.openxmlformats.org/package/2006/relationships"><Relationship Id="rId3" Type="http://schemas.openxmlformats.org/officeDocument/2006/relationships/package" Target="../embeddings/Microsoft_Excel_Worksheet26.xlsx"/><Relationship Id="rId2" Type="http://schemas.microsoft.com/office/2011/relationships/chartColorStyle" Target="colors27.xml"/><Relationship Id="rId1" Type="http://schemas.microsoft.com/office/2011/relationships/chartStyle" Target="style27.xml"/></Relationships>
</file>

<file path=ppt/charts/_rels/chart28.xml.rels><?xml version="1.0" encoding="UTF-8" standalone="yes"?>
<Relationships xmlns="http://schemas.openxmlformats.org/package/2006/relationships"><Relationship Id="rId3" Type="http://schemas.openxmlformats.org/officeDocument/2006/relationships/package" Target="../embeddings/Microsoft_Excel_Worksheet27.xlsx"/><Relationship Id="rId2" Type="http://schemas.microsoft.com/office/2011/relationships/chartColorStyle" Target="colors28.xml"/><Relationship Id="rId1" Type="http://schemas.microsoft.com/office/2011/relationships/chartStyle" Target="style28.xml"/></Relationships>
</file>

<file path=ppt/charts/_rels/chart29.xml.rels><?xml version="1.0" encoding="UTF-8" standalone="yes"?>
<Relationships xmlns="http://schemas.openxmlformats.org/package/2006/relationships"><Relationship Id="rId3" Type="http://schemas.openxmlformats.org/officeDocument/2006/relationships/package" Target="../embeddings/Microsoft_Excel_Worksheet28.xlsx"/><Relationship Id="rId2" Type="http://schemas.microsoft.com/office/2011/relationships/chartColorStyle" Target="colors29.xml"/><Relationship Id="rId1" Type="http://schemas.microsoft.com/office/2011/relationships/chartStyle" Target="style29.xml"/></Relationships>
</file>

<file path=ppt/charts/_rels/chart30.xml.rels><?xml version="1.0" encoding="UTF-8" standalone="yes"?>
<Relationships xmlns="http://schemas.openxmlformats.org/package/2006/relationships"><Relationship Id="rId3" Type="http://schemas.openxmlformats.org/officeDocument/2006/relationships/package" Target="../embeddings/Microsoft_Excel_Worksheet29.xlsx"/><Relationship Id="rId2" Type="http://schemas.microsoft.com/office/2011/relationships/chartColorStyle" Target="colors30.xml"/><Relationship Id="rId1" Type="http://schemas.microsoft.com/office/2011/relationships/chartStyle" Target="style30.xml"/></Relationships>
</file>

<file path=ppt/charts/_rels/chart31.xml.rels><?xml version="1.0" encoding="UTF-8" standalone="yes"?>
<Relationships xmlns="http://schemas.openxmlformats.org/package/2006/relationships"><Relationship Id="rId3" Type="http://schemas.openxmlformats.org/officeDocument/2006/relationships/package" Target="../embeddings/Microsoft_Excel_Worksheet30.xlsx"/><Relationship Id="rId2" Type="http://schemas.microsoft.com/office/2011/relationships/chartColorStyle" Target="colors31.xml"/><Relationship Id="rId1" Type="http://schemas.microsoft.com/office/2011/relationships/chartStyle" Target="style31.xml"/></Relationships>
</file>

<file path=ppt/charts/_rels/chart32.xml.rels><?xml version="1.0" encoding="UTF-8" standalone="yes"?>
<Relationships xmlns="http://schemas.openxmlformats.org/package/2006/relationships"><Relationship Id="rId3" Type="http://schemas.openxmlformats.org/officeDocument/2006/relationships/package" Target="../embeddings/Microsoft_Excel_Worksheet31.xlsx"/><Relationship Id="rId2" Type="http://schemas.microsoft.com/office/2011/relationships/chartColorStyle" Target="colors32.xml"/><Relationship Id="rId1" Type="http://schemas.microsoft.com/office/2011/relationships/chartStyle" Target="style32.xml"/></Relationships>
</file>

<file path=ppt/charts/_rels/chart33.xml.rels><?xml version="1.0" encoding="UTF-8" standalone="yes"?>
<Relationships xmlns="http://schemas.openxmlformats.org/package/2006/relationships"><Relationship Id="rId3" Type="http://schemas.openxmlformats.org/officeDocument/2006/relationships/package" Target="../embeddings/Microsoft_Excel_Worksheet32.xlsx"/><Relationship Id="rId2" Type="http://schemas.microsoft.com/office/2011/relationships/chartColorStyle" Target="colors33.xml"/><Relationship Id="rId1" Type="http://schemas.microsoft.com/office/2011/relationships/chartStyle" Target="style33.xml"/></Relationships>
</file>

<file path=ppt/charts/_rels/chart34.xml.rels><?xml version="1.0" encoding="UTF-8" standalone="yes"?>
<Relationships xmlns="http://schemas.openxmlformats.org/package/2006/relationships"><Relationship Id="rId3" Type="http://schemas.openxmlformats.org/officeDocument/2006/relationships/package" Target="../embeddings/Microsoft_Excel_Worksheet33.xlsx"/><Relationship Id="rId2" Type="http://schemas.microsoft.com/office/2011/relationships/chartColorStyle" Target="colors34.xml"/><Relationship Id="rId1" Type="http://schemas.microsoft.com/office/2011/relationships/chartStyle" Target="style34.xml"/></Relationships>
</file>

<file path=ppt/charts/_rels/chart35.xml.rels><?xml version="1.0" encoding="UTF-8" standalone="yes"?>
<Relationships xmlns="http://schemas.openxmlformats.org/package/2006/relationships"><Relationship Id="rId3" Type="http://schemas.openxmlformats.org/officeDocument/2006/relationships/package" Target="../embeddings/Microsoft_Excel_Worksheet34.xlsx"/><Relationship Id="rId2" Type="http://schemas.microsoft.com/office/2011/relationships/chartColorStyle" Target="colors35.xml"/><Relationship Id="rId1" Type="http://schemas.microsoft.com/office/2011/relationships/chartStyle" Target="style35.xml"/></Relationships>
</file>

<file path=ppt/charts/_rels/chart36.xml.rels><?xml version="1.0" encoding="UTF-8" standalone="yes"?>
<Relationships xmlns="http://schemas.openxmlformats.org/package/2006/relationships"><Relationship Id="rId3" Type="http://schemas.openxmlformats.org/officeDocument/2006/relationships/package" Target="../embeddings/Microsoft_Excel_Worksheet35.xlsx"/><Relationship Id="rId2" Type="http://schemas.microsoft.com/office/2011/relationships/chartColorStyle" Target="colors36.xml"/><Relationship Id="rId1" Type="http://schemas.microsoft.com/office/2011/relationships/chartStyle" Target="style36.xml"/></Relationships>
</file>

<file path=ppt/charts/_rels/chart37.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37.xml"/><Relationship Id="rId1" Type="http://schemas.microsoft.com/office/2011/relationships/chartStyle" Target="style37.xml"/><Relationship Id="rId4" Type="http://schemas.openxmlformats.org/officeDocument/2006/relationships/package" Target="../embeddings/Microsoft_Excel_Worksheet36.xlsx"/></Relationships>
</file>

<file path=ppt/charts/_rels/chart38.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38.xml"/><Relationship Id="rId1" Type="http://schemas.microsoft.com/office/2011/relationships/chartStyle" Target="style38.xml"/><Relationship Id="rId4" Type="http://schemas.openxmlformats.org/officeDocument/2006/relationships/package" Target="../embeddings/Microsoft_Excel_Worksheet37.xlsx"/></Relationships>
</file>

<file path=ppt/charts/_rels/chart39.xml.rels><?xml version="1.0" encoding="UTF-8" standalone="yes"?>
<Relationships xmlns="http://schemas.openxmlformats.org/package/2006/relationships"><Relationship Id="rId3" Type="http://schemas.openxmlformats.org/officeDocument/2006/relationships/package" Target="../embeddings/Microsoft_Excel_Worksheet38.xlsx"/><Relationship Id="rId2" Type="http://schemas.microsoft.com/office/2011/relationships/chartColorStyle" Target="colors39.xml"/><Relationship Id="rId1" Type="http://schemas.microsoft.com/office/2011/relationships/chartStyle" Target="style39.xml"/></Relationships>
</file>

<file path=ppt/charts/_rels/chart40.xml.rels><?xml version="1.0" encoding="UTF-8" standalone="yes"?>
<Relationships xmlns="http://schemas.openxmlformats.org/package/2006/relationships"><Relationship Id="rId3" Type="http://schemas.openxmlformats.org/officeDocument/2006/relationships/package" Target="../embeddings/Microsoft_Excel_Worksheet39.xlsx"/><Relationship Id="rId2" Type="http://schemas.microsoft.com/office/2011/relationships/chartColorStyle" Target="colors40.xml"/><Relationship Id="rId1" Type="http://schemas.microsoft.com/office/2011/relationships/chartStyle" Target="style40.xml"/></Relationships>
</file>

<file path=ppt/charts/_rels/chart41.xml.rels><?xml version="1.0" encoding="UTF-8" standalone="yes"?>
<Relationships xmlns="http://schemas.openxmlformats.org/package/2006/relationships"><Relationship Id="rId3" Type="http://schemas.openxmlformats.org/officeDocument/2006/relationships/package" Target="../embeddings/Microsoft_Excel_Worksheet40.xlsx"/><Relationship Id="rId2" Type="http://schemas.microsoft.com/office/2011/relationships/chartColorStyle" Target="colors41.xml"/><Relationship Id="rId1" Type="http://schemas.microsoft.com/office/2011/relationships/chartStyle" Target="style41.xml"/></Relationships>
</file>

<file path=ppt/charts/_rels/chart42.xml.rels><?xml version="1.0" encoding="UTF-8" standalone="yes"?>
<Relationships xmlns="http://schemas.openxmlformats.org/package/2006/relationships"><Relationship Id="rId3" Type="http://schemas.openxmlformats.org/officeDocument/2006/relationships/package" Target="../embeddings/Microsoft_Excel_Worksheet41.xlsx"/><Relationship Id="rId2" Type="http://schemas.microsoft.com/office/2011/relationships/chartColorStyle" Target="colors42.xml"/><Relationship Id="rId1" Type="http://schemas.microsoft.com/office/2011/relationships/chartStyle" Target="style4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0927692282478643E-2"/>
          <c:y val="0.16818951052217435"/>
          <c:w val="0.7579460437255191"/>
          <c:h val="0.54783080084939118"/>
        </c:manualLayout>
      </c:layout>
      <c:barChart>
        <c:barDir val="bar"/>
        <c:grouping val="percentStacked"/>
        <c:varyColors val="0"/>
        <c:ser>
          <c:idx val="0"/>
          <c:order val="0"/>
          <c:tx>
            <c:strRef>
              <c:f>Sheet1!$B$1</c:f>
              <c:strCache>
                <c:ptCount val="1"/>
                <c:pt idx="0">
                  <c:v>Unfavorable (0-4)</c:v>
                </c:pt>
              </c:strCache>
            </c:strRef>
          </c:tx>
          <c:spPr>
            <a:solidFill>
              <a:srgbClr val="C00000"/>
            </a:solidFill>
            <a:ln>
              <a:noFill/>
            </a:ln>
            <a:effectLst/>
          </c:spPr>
          <c:invertIfNegative val="0"/>
          <c:dLbls>
            <c:dLbl>
              <c:idx val="0"/>
              <c:layout>
                <c:manualLayout>
                  <c:x val="1.6260837143746787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AC8D-47F4-B0D9-0C134D52D3CD}"/>
                </c:ext>
              </c:extLst>
            </c:dLbl>
            <c:dLbl>
              <c:idx val="1"/>
              <c:layout>
                <c:manualLayout>
                  <c:x val="6.5043348574987296E-3"/>
                  <c:y val="5.70392753586737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A9BC-465A-80F5-A79154B11D6D}"/>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Tahoma" panose="020B0604030504040204" pitchFamily="34" charset="0"/>
                    <a:ea typeface="Tahoma" panose="020B0604030504040204" pitchFamily="34" charset="0"/>
                    <a:cs typeface="Tahoma" panose="020B060403050404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Sheet1!$A$2:$A$3</c:f>
              <c:numCache>
                <c:formatCode>General</c:formatCode>
                <c:ptCount val="2"/>
                <c:pt idx="0">
                  <c:v>2019</c:v>
                </c:pt>
                <c:pt idx="1">
                  <c:v>2023</c:v>
                </c:pt>
              </c:numCache>
            </c:numRef>
          </c:cat>
          <c:val>
            <c:numRef>
              <c:f>Sheet1!$B$2:$B$3</c:f>
              <c:numCache>
                <c:formatCode>0%</c:formatCode>
                <c:ptCount val="2"/>
                <c:pt idx="0">
                  <c:v>0.04</c:v>
                </c:pt>
                <c:pt idx="1">
                  <c:v>0.02</c:v>
                </c:pt>
              </c:numCache>
            </c:numRef>
          </c:val>
          <c:extLst>
            <c:ext xmlns:c16="http://schemas.microsoft.com/office/drawing/2014/chart" uri="{C3380CC4-5D6E-409C-BE32-E72D297353CC}">
              <c16:uniqueId val="{00000000-7D60-4881-A233-F60F9081D9C0}"/>
            </c:ext>
          </c:extLst>
        </c:ser>
        <c:ser>
          <c:idx val="1"/>
          <c:order val="1"/>
          <c:tx>
            <c:strRef>
              <c:f>Sheet1!$C$1</c:f>
              <c:strCache>
                <c:ptCount val="1"/>
                <c:pt idx="0">
                  <c:v>Neutral (5)</c:v>
                </c:pt>
              </c:strCache>
            </c:strRef>
          </c:tx>
          <c:spPr>
            <a:solidFill>
              <a:schemeClr val="bg1">
                <a:lumMod val="75000"/>
              </a:schemeClr>
            </a:solidFill>
            <a:ln>
              <a:noFill/>
            </a:ln>
            <a:effectLst/>
          </c:spPr>
          <c:invertIfNegative val="0"/>
          <c:dLbls>
            <c:dLbl>
              <c:idx val="1"/>
              <c:layout>
                <c:manualLayout>
                  <c:x val="4.8782511431240327E-3"/>
                  <c:y val="-5.2285398406733517E-1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A9BC-465A-80F5-A79154B11D6D}"/>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Sheet1!$A$2:$A$3</c:f>
              <c:numCache>
                <c:formatCode>General</c:formatCode>
                <c:ptCount val="2"/>
                <c:pt idx="0">
                  <c:v>2019</c:v>
                </c:pt>
                <c:pt idx="1">
                  <c:v>2023</c:v>
                </c:pt>
              </c:numCache>
            </c:numRef>
          </c:cat>
          <c:val>
            <c:numRef>
              <c:f>Sheet1!$C$2:$C$3</c:f>
              <c:numCache>
                <c:formatCode>0%</c:formatCode>
                <c:ptCount val="2"/>
                <c:pt idx="0">
                  <c:v>0.06</c:v>
                </c:pt>
                <c:pt idx="1">
                  <c:v>7.0000000000000007E-2</c:v>
                </c:pt>
              </c:numCache>
            </c:numRef>
          </c:val>
          <c:extLst>
            <c:ext xmlns:c16="http://schemas.microsoft.com/office/drawing/2014/chart" uri="{C3380CC4-5D6E-409C-BE32-E72D297353CC}">
              <c16:uniqueId val="{00000001-7D60-4881-A233-F60F9081D9C0}"/>
            </c:ext>
          </c:extLst>
        </c:ser>
        <c:ser>
          <c:idx val="2"/>
          <c:order val="2"/>
          <c:tx>
            <c:strRef>
              <c:f>Sheet1!$D$1</c:f>
              <c:strCache>
                <c:ptCount val="1"/>
                <c:pt idx="0">
                  <c:v>Somewhat Favorable (6-7) </c:v>
                </c:pt>
              </c:strCache>
            </c:strRef>
          </c:tx>
          <c:spPr>
            <a:solidFill>
              <a:schemeClr val="accent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Tahoma" panose="020B0604030504040204" pitchFamily="34" charset="0"/>
                    <a:ea typeface="Tahoma" panose="020B0604030504040204" pitchFamily="34" charset="0"/>
                    <a:cs typeface="Tahoma" panose="020B060403050404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Sheet1!$A$2:$A$3</c:f>
              <c:numCache>
                <c:formatCode>General</c:formatCode>
                <c:ptCount val="2"/>
                <c:pt idx="0">
                  <c:v>2019</c:v>
                </c:pt>
                <c:pt idx="1">
                  <c:v>2023</c:v>
                </c:pt>
              </c:numCache>
            </c:numRef>
          </c:cat>
          <c:val>
            <c:numRef>
              <c:f>Sheet1!$D$2:$D$3</c:f>
              <c:numCache>
                <c:formatCode>0%</c:formatCode>
                <c:ptCount val="2"/>
                <c:pt idx="0">
                  <c:v>0.13</c:v>
                </c:pt>
                <c:pt idx="1">
                  <c:v>0.21</c:v>
                </c:pt>
              </c:numCache>
            </c:numRef>
          </c:val>
          <c:extLst>
            <c:ext xmlns:c16="http://schemas.microsoft.com/office/drawing/2014/chart" uri="{C3380CC4-5D6E-409C-BE32-E72D297353CC}">
              <c16:uniqueId val="{00000002-7D60-4881-A233-F60F9081D9C0}"/>
            </c:ext>
          </c:extLst>
        </c:ser>
        <c:ser>
          <c:idx val="3"/>
          <c:order val="3"/>
          <c:tx>
            <c:strRef>
              <c:f>Sheet1!$E$1</c:f>
              <c:strCache>
                <c:ptCount val="1"/>
                <c:pt idx="0">
                  <c:v>Very Favorable (8)</c:v>
                </c:pt>
              </c:strCache>
            </c:strRef>
          </c:tx>
          <c:spPr>
            <a:solidFill>
              <a:schemeClr val="accent6">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Tahoma" panose="020B0604030504040204" pitchFamily="34" charset="0"/>
                    <a:ea typeface="Tahoma" panose="020B0604030504040204" pitchFamily="34" charset="0"/>
                    <a:cs typeface="Tahoma" panose="020B060403050404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Sheet1!$A$2:$A$3</c:f>
              <c:numCache>
                <c:formatCode>General</c:formatCode>
                <c:ptCount val="2"/>
                <c:pt idx="0">
                  <c:v>2019</c:v>
                </c:pt>
                <c:pt idx="1">
                  <c:v>2023</c:v>
                </c:pt>
              </c:numCache>
            </c:numRef>
          </c:cat>
          <c:val>
            <c:numRef>
              <c:f>Sheet1!$E$2:$E$3</c:f>
              <c:numCache>
                <c:formatCode>0%</c:formatCode>
                <c:ptCount val="2"/>
                <c:pt idx="0">
                  <c:v>0.26</c:v>
                </c:pt>
                <c:pt idx="1">
                  <c:v>0.31</c:v>
                </c:pt>
              </c:numCache>
            </c:numRef>
          </c:val>
          <c:extLst>
            <c:ext xmlns:c16="http://schemas.microsoft.com/office/drawing/2014/chart" uri="{C3380CC4-5D6E-409C-BE32-E72D297353CC}">
              <c16:uniqueId val="{00000003-7D60-4881-A233-F60F9081D9C0}"/>
            </c:ext>
          </c:extLst>
        </c:ser>
        <c:ser>
          <c:idx val="4"/>
          <c:order val="4"/>
          <c:tx>
            <c:strRef>
              <c:f>Sheet1!$F$1</c:f>
              <c:strCache>
                <c:ptCount val="1"/>
                <c:pt idx="0">
                  <c:v>Extremely Favorable (9-10)</c:v>
                </c:pt>
              </c:strCache>
            </c:strRef>
          </c:tx>
          <c:spPr>
            <a:solidFill>
              <a:schemeClr val="accent6">
                <a:lumMod val="5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Tahoma" panose="020B0604030504040204" pitchFamily="34" charset="0"/>
                    <a:ea typeface="Tahoma" panose="020B0604030504040204" pitchFamily="34" charset="0"/>
                    <a:cs typeface="Tahoma" panose="020B060403050404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Sheet1!$A$2:$A$3</c:f>
              <c:numCache>
                <c:formatCode>General</c:formatCode>
                <c:ptCount val="2"/>
                <c:pt idx="0">
                  <c:v>2019</c:v>
                </c:pt>
                <c:pt idx="1">
                  <c:v>2023</c:v>
                </c:pt>
              </c:numCache>
            </c:numRef>
          </c:cat>
          <c:val>
            <c:numRef>
              <c:f>Sheet1!$F$2:$F$3</c:f>
              <c:numCache>
                <c:formatCode>0%</c:formatCode>
                <c:ptCount val="2"/>
                <c:pt idx="0">
                  <c:v>0.51</c:v>
                </c:pt>
                <c:pt idx="1">
                  <c:v>0.39</c:v>
                </c:pt>
              </c:numCache>
            </c:numRef>
          </c:val>
          <c:extLst>
            <c:ext xmlns:c16="http://schemas.microsoft.com/office/drawing/2014/chart" uri="{C3380CC4-5D6E-409C-BE32-E72D297353CC}">
              <c16:uniqueId val="{00000004-7D60-4881-A233-F60F9081D9C0}"/>
            </c:ext>
          </c:extLst>
        </c:ser>
        <c:dLbls>
          <c:showLegendKey val="0"/>
          <c:showVal val="0"/>
          <c:showCatName val="0"/>
          <c:showSerName val="0"/>
          <c:showPercent val="0"/>
          <c:showBubbleSize val="0"/>
        </c:dLbls>
        <c:gapWidth val="75"/>
        <c:overlap val="100"/>
        <c:axId val="821808552"/>
        <c:axId val="821810848"/>
      </c:barChart>
      <c:catAx>
        <c:axId val="82180855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crossAx val="821810848"/>
        <c:crosses val="autoZero"/>
        <c:auto val="1"/>
        <c:lblAlgn val="ctr"/>
        <c:lblOffset val="100"/>
        <c:noMultiLvlLbl val="0"/>
      </c:catAx>
      <c:valAx>
        <c:axId val="821810848"/>
        <c:scaling>
          <c:orientation val="minMax"/>
        </c:scaling>
        <c:delete val="1"/>
        <c:axPos val="b"/>
        <c:numFmt formatCode="0%" sourceLinked="1"/>
        <c:majorTickMark val="none"/>
        <c:minorTickMark val="none"/>
        <c:tickLblPos val="nextTo"/>
        <c:crossAx val="821808552"/>
        <c:crosses val="autoZero"/>
        <c:crossBetween val="between"/>
      </c:valAx>
      <c:spPr>
        <a:noFill/>
        <a:ln>
          <a:noFill/>
        </a:ln>
        <a:effectLst/>
      </c:spPr>
    </c:plotArea>
    <c:legend>
      <c:legendPos val="b"/>
      <c:layout>
        <c:manualLayout>
          <c:xMode val="edge"/>
          <c:yMode val="edge"/>
          <c:x val="7.2490082575294539E-3"/>
          <c:y val="0.78249127793127982"/>
          <c:w val="0.986031860514893"/>
          <c:h val="0.10749606299212598"/>
        </c:manualLayout>
      </c:layout>
      <c:overlay val="0"/>
      <c:spPr>
        <a:noFill/>
        <a:ln>
          <a:noFill/>
        </a:ln>
        <a:effectLst/>
      </c:spPr>
      <c:txPr>
        <a:bodyPr rot="0" spcFirstLastPara="1" vertOverflow="ellipsis" vert="horz" wrap="square" anchor="ctr" anchorCtr="1"/>
        <a:lstStyle/>
        <a:p>
          <a:pPr>
            <a:defRPr sz="900" b="1"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4.8122449671983156E-3"/>
          <c:y val="5.3627192567642347E-2"/>
          <c:w val="0.78360658143887552"/>
          <c:h val="0.61240925593619333"/>
        </c:manualLayout>
      </c:layout>
      <c:barChart>
        <c:barDir val="col"/>
        <c:grouping val="percentStacked"/>
        <c:varyColors val="0"/>
        <c:ser>
          <c:idx val="0"/>
          <c:order val="0"/>
          <c:tx>
            <c:strRef>
              <c:f>Sheet1!$A$2</c:f>
              <c:strCache>
                <c:ptCount val="1"/>
                <c:pt idx="0">
                  <c:v>Unfavorable (0-4)</c:v>
                </c:pt>
              </c:strCache>
            </c:strRef>
          </c:tx>
          <c:spPr>
            <a:solidFill>
              <a:schemeClr val="accent3"/>
            </a:solidFill>
            <a:ln>
              <a:noFill/>
            </a:ln>
            <a:effectLst/>
          </c:spPr>
          <c:invertIfNegative val="0"/>
          <c:dLbls>
            <c:dLbl>
              <c:idx val="1"/>
              <c:layout>
                <c:manualLayout>
                  <c:x val="-3.0557316413377844E-3"/>
                  <c:y val="-1.3386352929122302E-16"/>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9907-4525-8FCE-BFC9E62232C6}"/>
                </c:ext>
              </c:extLst>
            </c:dLbl>
            <c:dLbl>
              <c:idx val="2"/>
              <c:layout>
                <c:manualLayout>
                  <c:x val="-6.4172650341599732E-2"/>
                  <c:y val="-1.0952597102247524E-2"/>
                </c:manualLayout>
              </c:layout>
              <c:spPr>
                <a:noFill/>
                <a:ln>
                  <a:noFill/>
                </a:ln>
                <a:effectLst/>
              </c:spPr>
              <c:txPr>
                <a:bodyPr rot="0" spcFirstLastPara="1" vertOverflow="ellipsis" vert="horz" wrap="square" anchor="ctr" anchorCtr="1"/>
                <a:lstStyle/>
                <a:p>
                  <a:pPr>
                    <a:defRPr sz="800" b="1"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913-4170-A6A8-EB55147ECBA2}"/>
                </c:ext>
              </c:extLst>
            </c:dLbl>
            <c:spPr>
              <a:noFill/>
              <a:ln>
                <a:noFill/>
              </a:ln>
              <a:effectLst/>
            </c:spPr>
            <c:txPr>
              <a:bodyPr rot="0" spcFirstLastPara="1" vertOverflow="ellipsis" vert="horz" wrap="square" anchor="ctr" anchorCtr="1"/>
              <a:lstStyle/>
              <a:p>
                <a:pPr>
                  <a:defRPr sz="800" b="1" i="0" u="none" strike="noStrike" kern="1200" baseline="0">
                    <a:solidFill>
                      <a:schemeClr val="bg1"/>
                    </a:solidFill>
                    <a:latin typeface="Tahoma" panose="020B0604030504040204" pitchFamily="34" charset="0"/>
                    <a:ea typeface="Tahoma" panose="020B0604030504040204" pitchFamily="34" charset="0"/>
                    <a:cs typeface="Tahoma" panose="020B060403050404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Sheet1!$B$1:$D$1</c:f>
              <c:strCache>
                <c:ptCount val="3"/>
                <c:pt idx="0">
                  <c:v>Local Surburban 
Agency Benchmark*
  (2022)</c:v>
                </c:pt>
                <c:pt idx="1">
                  <c:v>Statewide Benchmark 
(2022)</c:v>
                </c:pt>
                <c:pt idx="2">
                  <c:v>PDOP
 (2023)</c:v>
                </c:pt>
              </c:strCache>
            </c:strRef>
          </c:cat>
          <c:val>
            <c:numRef>
              <c:f>Sheet1!$B$2:$D$2</c:f>
              <c:numCache>
                <c:formatCode>0%</c:formatCode>
                <c:ptCount val="3"/>
                <c:pt idx="0">
                  <c:v>0.2</c:v>
                </c:pt>
                <c:pt idx="1">
                  <c:v>0.12</c:v>
                </c:pt>
                <c:pt idx="2">
                  <c:v>0.02</c:v>
                </c:pt>
              </c:numCache>
            </c:numRef>
          </c:val>
          <c:extLst>
            <c:ext xmlns:c16="http://schemas.microsoft.com/office/drawing/2014/chart" uri="{C3380CC4-5D6E-409C-BE32-E72D297353CC}">
              <c16:uniqueId val="{00000002-9907-4525-8FCE-BFC9E62232C6}"/>
            </c:ext>
          </c:extLst>
        </c:ser>
        <c:ser>
          <c:idx val="1"/>
          <c:order val="1"/>
          <c:tx>
            <c:strRef>
              <c:f>Sheet1!$A$3</c:f>
              <c:strCache>
                <c:ptCount val="1"/>
                <c:pt idx="0">
                  <c:v>Neutral (5)</c:v>
                </c:pt>
              </c:strCache>
            </c:strRef>
          </c:tx>
          <c:spPr>
            <a:solidFill>
              <a:schemeClr val="bg1">
                <a:lumMod val="65000"/>
              </a:schemeClr>
            </a:solidFill>
            <a:ln>
              <a:noFill/>
            </a:ln>
            <a:effectLst/>
          </c:spPr>
          <c:invertIfNegative val="0"/>
          <c:dLbls>
            <c:spPr>
              <a:noFill/>
              <a:ln>
                <a:noFill/>
              </a:ln>
              <a:effectLst/>
            </c:spPr>
            <c:txPr>
              <a:bodyPr rot="0" spcFirstLastPara="1" vertOverflow="ellipsis" vert="horz" wrap="square" anchor="ctr" anchorCtr="1"/>
              <a:lstStyle/>
              <a:p>
                <a:pPr>
                  <a:defRPr sz="800" b="1"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Sheet1!$B$1:$D$1</c:f>
              <c:strCache>
                <c:ptCount val="3"/>
                <c:pt idx="0">
                  <c:v>Local Surburban 
Agency Benchmark*
  (2022)</c:v>
                </c:pt>
                <c:pt idx="1">
                  <c:v>Statewide Benchmark 
(2022)</c:v>
                </c:pt>
                <c:pt idx="2">
                  <c:v>PDOP
 (2023)</c:v>
                </c:pt>
              </c:strCache>
            </c:strRef>
          </c:cat>
          <c:val>
            <c:numRef>
              <c:f>Sheet1!$B$3:$D$3</c:f>
              <c:numCache>
                <c:formatCode>0%</c:formatCode>
                <c:ptCount val="3"/>
                <c:pt idx="0">
                  <c:v>0.28000000000000003</c:v>
                </c:pt>
                <c:pt idx="1">
                  <c:v>0.2</c:v>
                </c:pt>
                <c:pt idx="2">
                  <c:v>7.0000000000000007E-2</c:v>
                </c:pt>
              </c:numCache>
            </c:numRef>
          </c:val>
          <c:extLst>
            <c:ext xmlns:c16="http://schemas.microsoft.com/office/drawing/2014/chart" uri="{C3380CC4-5D6E-409C-BE32-E72D297353CC}">
              <c16:uniqueId val="{00000003-9907-4525-8FCE-BFC9E62232C6}"/>
            </c:ext>
          </c:extLst>
        </c:ser>
        <c:ser>
          <c:idx val="2"/>
          <c:order val="2"/>
          <c:tx>
            <c:strRef>
              <c:f>Sheet1!$A$4</c:f>
              <c:strCache>
                <c:ptCount val="1"/>
                <c:pt idx="0">
                  <c:v>Somewhat favorable (6-7)</c:v>
                </c:pt>
              </c:strCache>
            </c:strRef>
          </c:tx>
          <c:spPr>
            <a:solidFill>
              <a:srgbClr val="70AD47"/>
            </a:solidFill>
            <a:ln>
              <a:noFill/>
            </a:ln>
            <a:effectLst/>
          </c:spPr>
          <c:invertIfNegative val="0"/>
          <c:dLbls>
            <c:spPr>
              <a:noFill/>
              <a:ln>
                <a:noFill/>
              </a:ln>
              <a:effectLst/>
            </c:spPr>
            <c:txPr>
              <a:bodyPr rot="0" spcFirstLastPara="1" vertOverflow="ellipsis" vert="horz" wrap="square" anchor="ctr" anchorCtr="1"/>
              <a:lstStyle/>
              <a:p>
                <a:pPr>
                  <a:defRPr sz="800" b="1"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Sheet1!$B$1:$D$1</c:f>
              <c:strCache>
                <c:ptCount val="3"/>
                <c:pt idx="0">
                  <c:v>Local Surburban 
Agency Benchmark*
  (2022)</c:v>
                </c:pt>
                <c:pt idx="1">
                  <c:v>Statewide Benchmark 
(2022)</c:v>
                </c:pt>
                <c:pt idx="2">
                  <c:v>PDOP
 (2023)</c:v>
                </c:pt>
              </c:strCache>
            </c:strRef>
          </c:cat>
          <c:val>
            <c:numRef>
              <c:f>Sheet1!$B$4:$D$4</c:f>
              <c:numCache>
                <c:formatCode>0%</c:formatCode>
                <c:ptCount val="3"/>
                <c:pt idx="0">
                  <c:v>0.28000000000000003</c:v>
                </c:pt>
                <c:pt idx="1">
                  <c:v>0.25</c:v>
                </c:pt>
                <c:pt idx="2">
                  <c:v>0.21</c:v>
                </c:pt>
              </c:numCache>
            </c:numRef>
          </c:val>
          <c:extLst>
            <c:ext xmlns:c16="http://schemas.microsoft.com/office/drawing/2014/chart" uri="{C3380CC4-5D6E-409C-BE32-E72D297353CC}">
              <c16:uniqueId val="{00000004-9907-4525-8FCE-BFC9E62232C6}"/>
            </c:ext>
          </c:extLst>
        </c:ser>
        <c:ser>
          <c:idx val="3"/>
          <c:order val="3"/>
          <c:tx>
            <c:strRef>
              <c:f>Sheet1!$A$5</c:f>
              <c:strCache>
                <c:ptCount val="1"/>
                <c:pt idx="0">
                  <c:v>Very favorable (8)</c:v>
                </c:pt>
              </c:strCache>
            </c:strRef>
          </c:tx>
          <c:spPr>
            <a:solidFill>
              <a:srgbClr val="70AD47">
                <a:lumMod val="75000"/>
              </a:srgbClr>
            </a:solidFill>
            <a:ln>
              <a:noFill/>
            </a:ln>
            <a:effectLst/>
          </c:spPr>
          <c:invertIfNegative val="0"/>
          <c:dLbls>
            <c:spPr>
              <a:noFill/>
              <a:ln>
                <a:noFill/>
              </a:ln>
              <a:effectLst/>
            </c:spPr>
            <c:txPr>
              <a:bodyPr rot="0" spcFirstLastPara="1" vertOverflow="ellipsis" vert="horz" wrap="square" anchor="ctr" anchorCtr="1"/>
              <a:lstStyle/>
              <a:p>
                <a:pPr>
                  <a:defRPr sz="800" b="1" i="0" u="none" strike="noStrike" kern="1200" baseline="0">
                    <a:solidFill>
                      <a:schemeClr val="bg1"/>
                    </a:solidFill>
                    <a:latin typeface="Tahoma" panose="020B0604030504040204" pitchFamily="34" charset="0"/>
                    <a:ea typeface="Tahoma" panose="020B0604030504040204" pitchFamily="34" charset="0"/>
                    <a:cs typeface="Tahoma" panose="020B060403050404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Sheet1!$B$1:$D$1</c:f>
              <c:strCache>
                <c:ptCount val="3"/>
                <c:pt idx="0">
                  <c:v>Local Surburban 
Agency Benchmark*
  (2022)</c:v>
                </c:pt>
                <c:pt idx="1">
                  <c:v>Statewide Benchmark 
(2022)</c:v>
                </c:pt>
                <c:pt idx="2">
                  <c:v>PDOP
 (2023)</c:v>
                </c:pt>
              </c:strCache>
            </c:strRef>
          </c:cat>
          <c:val>
            <c:numRef>
              <c:f>Sheet1!$B$5:$D$5</c:f>
              <c:numCache>
                <c:formatCode>0%</c:formatCode>
                <c:ptCount val="3"/>
                <c:pt idx="0">
                  <c:v>0.13</c:v>
                </c:pt>
                <c:pt idx="1">
                  <c:v>0.17</c:v>
                </c:pt>
                <c:pt idx="2">
                  <c:v>0.31</c:v>
                </c:pt>
              </c:numCache>
            </c:numRef>
          </c:val>
          <c:extLst>
            <c:ext xmlns:c16="http://schemas.microsoft.com/office/drawing/2014/chart" uri="{C3380CC4-5D6E-409C-BE32-E72D297353CC}">
              <c16:uniqueId val="{00000005-9907-4525-8FCE-BFC9E62232C6}"/>
            </c:ext>
          </c:extLst>
        </c:ser>
        <c:ser>
          <c:idx val="4"/>
          <c:order val="4"/>
          <c:tx>
            <c:strRef>
              <c:f>Sheet1!$A$6</c:f>
              <c:strCache>
                <c:ptCount val="1"/>
                <c:pt idx="0">
                  <c:v>Extremely favorable (9-10)</c:v>
                </c:pt>
              </c:strCache>
            </c:strRef>
          </c:tx>
          <c:spPr>
            <a:solidFill>
              <a:srgbClr val="70AD47">
                <a:lumMod val="50000"/>
              </a:srgb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bg1"/>
                    </a:solidFill>
                    <a:latin typeface="Tahoma" panose="020B0604030504040204" pitchFamily="34" charset="0"/>
                    <a:ea typeface="Tahoma" panose="020B0604030504040204" pitchFamily="34" charset="0"/>
                    <a:cs typeface="Tahoma" panose="020B060403050404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Local Surburban 
Agency Benchmark*
  (2022)</c:v>
                </c:pt>
                <c:pt idx="1">
                  <c:v>Statewide Benchmark 
(2022)</c:v>
                </c:pt>
                <c:pt idx="2">
                  <c:v>PDOP
 (2023)</c:v>
                </c:pt>
              </c:strCache>
            </c:strRef>
          </c:cat>
          <c:val>
            <c:numRef>
              <c:f>Sheet1!$B$6:$D$6</c:f>
              <c:numCache>
                <c:formatCode>0%</c:formatCode>
                <c:ptCount val="3"/>
                <c:pt idx="0">
                  <c:v>0.11</c:v>
                </c:pt>
                <c:pt idx="1">
                  <c:v>0.26</c:v>
                </c:pt>
                <c:pt idx="2">
                  <c:v>0.39</c:v>
                </c:pt>
              </c:numCache>
            </c:numRef>
          </c:val>
          <c:extLst>
            <c:ext xmlns:c16="http://schemas.microsoft.com/office/drawing/2014/chart" uri="{C3380CC4-5D6E-409C-BE32-E72D297353CC}">
              <c16:uniqueId val="{00000006-9907-4525-8FCE-BFC9E62232C6}"/>
            </c:ext>
          </c:extLst>
        </c:ser>
        <c:dLbls>
          <c:showLegendKey val="0"/>
          <c:showVal val="0"/>
          <c:showCatName val="0"/>
          <c:showSerName val="0"/>
          <c:showPercent val="0"/>
          <c:showBubbleSize val="0"/>
        </c:dLbls>
        <c:gapWidth val="150"/>
        <c:overlap val="100"/>
        <c:axId val="642251848"/>
        <c:axId val="642252240"/>
      </c:barChart>
      <c:catAx>
        <c:axId val="642251848"/>
        <c:scaling>
          <c:orientation val="maxMin"/>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0" spcFirstLastPara="1" vertOverflow="ellipsis" wrap="square" anchor="ctr" anchorCtr="1"/>
          <a:lstStyle/>
          <a:p>
            <a:pPr>
              <a:defRPr sz="900" b="1"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crossAx val="642252240"/>
        <c:crosses val="autoZero"/>
        <c:auto val="1"/>
        <c:lblAlgn val="ctr"/>
        <c:lblOffset val="100"/>
        <c:tickLblSkip val="1"/>
        <c:tickMarkSkip val="1"/>
        <c:noMultiLvlLbl val="0"/>
      </c:catAx>
      <c:valAx>
        <c:axId val="642252240"/>
        <c:scaling>
          <c:orientation val="minMax"/>
        </c:scaling>
        <c:delete val="0"/>
        <c:axPos val="r"/>
        <c:numFmt formatCode="0%"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crossAx val="642251848"/>
        <c:crosses val="autoZero"/>
        <c:crossBetween val="between"/>
      </c:valAx>
      <c:spPr>
        <a:noFill/>
        <a:ln>
          <a:noFill/>
        </a:ln>
        <a:effectLst/>
      </c:spPr>
    </c:plotArea>
    <c:legend>
      <c:legendPos val="tr"/>
      <c:layout>
        <c:manualLayout>
          <c:xMode val="edge"/>
          <c:yMode val="edge"/>
          <c:x val="0.75052770592983253"/>
          <c:y val="0.15670223008049203"/>
          <c:w val="0.20555651575477424"/>
          <c:h val="0.35483100736623868"/>
        </c:manualLayout>
      </c:layout>
      <c:overlay val="0"/>
      <c:spPr>
        <a:noFill/>
        <a:ln>
          <a:noFill/>
        </a:ln>
        <a:effectLst/>
      </c:spPr>
      <c:txPr>
        <a:bodyPr rot="0" spcFirstLastPara="1" vertOverflow="ellipsis" vert="horz" wrap="square" anchor="ctr" anchorCtr="1"/>
        <a:lstStyle/>
        <a:p>
          <a:pPr>
            <a:defRPr sz="800" b="1"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legend>
    <c:plotVisOnly val="1"/>
    <c:dispBlanksAs val="gap"/>
    <c:showDLblsOverMax val="0"/>
  </c:chart>
  <c:spPr>
    <a:noFill/>
    <a:ln>
      <a:noFill/>
    </a:ln>
    <a:effectLst/>
  </c:spPr>
  <c:txPr>
    <a:bodyPr/>
    <a:lstStyle/>
    <a:p>
      <a:pPr>
        <a:defRPr>
          <a:solidFill>
            <a:schemeClr val="tx1"/>
          </a:solidFill>
        </a:defRPr>
      </a:pPr>
      <a:endParaRPr lang="en-US"/>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80"/>
      <c:rotY val="191"/>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Sheet1!$B$1</c:f>
              <c:strCache>
                <c:ptCount val="1"/>
                <c:pt idx="0">
                  <c:v>Sales</c:v>
                </c:pt>
              </c:strCache>
            </c:strRef>
          </c:tx>
          <c:spPr>
            <a:solidFill>
              <a:schemeClr val="accent6"/>
            </a:solidFill>
          </c:spPr>
          <c:dPt>
            <c:idx val="0"/>
            <c:bubble3D val="0"/>
            <c:spPr>
              <a:solidFill>
                <a:schemeClr val="bg1">
                  <a:lumMod val="65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01-342A-4C19-ACE8-F5F17AC7AA38}"/>
              </c:ext>
            </c:extLst>
          </c:dPt>
          <c:dPt>
            <c:idx val="1"/>
            <c:bubble3D val="0"/>
            <c:spPr>
              <a:solidFill>
                <a:schemeClr val="accent6"/>
              </a:solidFill>
              <a:ln w="25400">
                <a:solidFill>
                  <a:schemeClr val="lt1"/>
                </a:solidFill>
              </a:ln>
              <a:effectLst/>
              <a:sp3d contourW="25400">
                <a:contourClr>
                  <a:schemeClr val="lt1"/>
                </a:contourClr>
              </a:sp3d>
            </c:spPr>
            <c:extLst>
              <c:ext xmlns:c16="http://schemas.microsoft.com/office/drawing/2014/chart" uri="{C3380CC4-5D6E-409C-BE32-E72D297353CC}">
                <c16:uniqueId val="{00000003-342A-4C19-ACE8-F5F17AC7AA38}"/>
              </c:ext>
            </c:extLst>
          </c:dPt>
          <c:dLbls>
            <c:dLbl>
              <c:idx val="0"/>
              <c:layout>
                <c:manualLayout>
                  <c:x val="3.1809556729353192E-2"/>
                  <c:y val="-1.9796406557302665E-2"/>
                </c:manualLayout>
              </c:layout>
              <c:spPr>
                <a:noFill/>
                <a:ln>
                  <a:noFill/>
                </a:ln>
                <a:effectLst/>
              </c:spPr>
              <c:txPr>
                <a:bodyPr rot="0" spcFirstLastPara="1" vertOverflow="ellipsis" vert="horz" wrap="square" lIns="38100" tIns="19050" rIns="38100" bIns="19050" anchor="ctr" anchorCtr="1">
                  <a:noAutofit/>
                </a:bodyPr>
                <a:lstStyle/>
                <a:p>
                  <a:pPr>
                    <a:defRPr sz="900" b="1"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showLegendKey val="0"/>
              <c:showVal val="1"/>
              <c:showCatName val="1"/>
              <c:showSerName val="0"/>
              <c:showPercent val="0"/>
              <c:showBubbleSize val="0"/>
              <c:extLst>
                <c:ext xmlns:c15="http://schemas.microsoft.com/office/drawing/2012/chart" uri="{CE6537A1-D6FC-4f65-9D91-7224C49458BB}">
                  <c15:layout>
                    <c:manualLayout>
                      <c:w val="0.23974373284461101"/>
                      <c:h val="0.20481857666091441"/>
                    </c:manualLayout>
                  </c15:layout>
                </c:ext>
                <c:ext xmlns:c16="http://schemas.microsoft.com/office/drawing/2014/chart" uri="{C3380CC4-5D6E-409C-BE32-E72D297353CC}">
                  <c16:uniqueId val="{00000001-342A-4C19-ACE8-F5F17AC7AA38}"/>
                </c:ext>
              </c:extLst>
            </c:dLbl>
            <c:dLbl>
              <c:idx val="1"/>
              <c:layout>
                <c:manualLayout>
                  <c:x val="-0.27080530975135036"/>
                  <c:y val="0.22650060032493871"/>
                </c:manualLayout>
              </c:layout>
              <c:showLegendKey val="0"/>
              <c:showVal val="1"/>
              <c:showCatName val="1"/>
              <c:showSerName val="0"/>
              <c:showPercent val="0"/>
              <c:showBubbleSize val="0"/>
              <c:extLst>
                <c:ext xmlns:c15="http://schemas.microsoft.com/office/drawing/2012/chart" uri="{CE6537A1-D6FC-4f65-9D91-7224C49458BB}">
                  <c15:layout>
                    <c:manualLayout>
                      <c:w val="0.27914182992484132"/>
                      <c:h val="0.18256380143601439"/>
                    </c:manualLayout>
                  </c15:layout>
                </c:ext>
                <c:ext xmlns:c16="http://schemas.microsoft.com/office/drawing/2014/chart" uri="{C3380CC4-5D6E-409C-BE32-E72D297353CC}">
                  <c16:uniqueId val="{00000003-342A-4C19-ACE8-F5F17AC7AA38}"/>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Tahoma" panose="020B0604030504040204" pitchFamily="34" charset="0"/>
                    <a:ea typeface="Tahoma" panose="020B0604030504040204" pitchFamily="34" charset="0"/>
                    <a:cs typeface="Tahoma" panose="020B0604030504040204" pitchFamily="34" charset="0"/>
                  </a:defRPr>
                </a:pPr>
                <a:endParaRPr lang="en-US"/>
              </a:p>
            </c:txPr>
            <c:showLegendKey val="0"/>
            <c:showVal val="1"/>
            <c:showCatName val="1"/>
            <c:showSerName val="0"/>
            <c:showPercent val="0"/>
            <c:showBubbleSize val="0"/>
            <c:showLeaderLines val="0"/>
            <c:extLst>
              <c:ext xmlns:c15="http://schemas.microsoft.com/office/drawing/2012/chart" uri="{CE6537A1-D6FC-4f65-9D91-7224C49458BB}"/>
            </c:extLst>
          </c:dLbls>
          <c:cat>
            <c:strRef>
              <c:f>Sheet1!$A$2:$A$3</c:f>
              <c:strCache>
                <c:ptCount val="2"/>
                <c:pt idx="0">
                  <c:v>No answer/
don't know</c:v>
                </c:pt>
                <c:pt idx="1">
                  <c:v>Positive comments</c:v>
                </c:pt>
              </c:strCache>
            </c:strRef>
          </c:cat>
          <c:val>
            <c:numRef>
              <c:f>Sheet1!$B$2:$B$3</c:f>
              <c:numCache>
                <c:formatCode>0%</c:formatCode>
                <c:ptCount val="2"/>
                <c:pt idx="0">
                  <c:v>0.11</c:v>
                </c:pt>
                <c:pt idx="1">
                  <c:v>0.89</c:v>
                </c:pt>
              </c:numCache>
            </c:numRef>
          </c:val>
          <c:extLst>
            <c:ext xmlns:c16="http://schemas.microsoft.com/office/drawing/2014/chart" uri="{C3380CC4-5D6E-409C-BE32-E72D297353CC}">
              <c16:uniqueId val="{00000004-342A-4C19-ACE8-F5F17AC7AA38}"/>
            </c:ext>
          </c:extLst>
        </c:ser>
        <c:dLbls>
          <c:showLegendKey val="0"/>
          <c:showVal val="0"/>
          <c:showCatName val="0"/>
          <c:showSerName val="0"/>
          <c:showPercent val="0"/>
          <c:showBubbleSize val="0"/>
          <c:showLeaderLines val="0"/>
        </c:dLbls>
      </c:pie3D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0"/>
      <c:rotY val="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0.44382147311637327"/>
          <c:y val="3.4502186322672976E-2"/>
          <c:w val="0.33839643871314695"/>
          <c:h val="0.94161168468470724"/>
        </c:manualLayout>
      </c:layout>
      <c:bar3DChart>
        <c:barDir val="bar"/>
        <c:grouping val="stacked"/>
        <c:varyColors val="0"/>
        <c:ser>
          <c:idx val="0"/>
          <c:order val="0"/>
          <c:tx>
            <c:strRef>
              <c:f>Sheet1!$B$1</c:f>
              <c:strCache>
                <c:ptCount val="1"/>
                <c:pt idx="0">
                  <c:v>Column1</c:v>
                </c:pt>
              </c:strCache>
            </c:strRef>
          </c:tx>
          <c:spPr>
            <a:solidFill>
              <a:schemeClr val="accent6">
                <a:lumMod val="75000"/>
              </a:schemeClr>
            </a:solidFill>
            <a:ln>
              <a:noFill/>
            </a:ln>
            <a:effectLst/>
            <a:sp3d/>
          </c:spPr>
          <c:invertIfNegative val="0"/>
          <c:dPt>
            <c:idx val="0"/>
            <c:invertIfNegative val="0"/>
            <c:bubble3D val="0"/>
            <c:spPr>
              <a:solidFill>
                <a:srgbClr val="8064A2"/>
              </a:solidFill>
              <a:ln>
                <a:noFill/>
              </a:ln>
              <a:effectLst/>
              <a:sp3d/>
            </c:spPr>
            <c:extLst>
              <c:ext xmlns:c16="http://schemas.microsoft.com/office/drawing/2014/chart" uri="{C3380CC4-5D6E-409C-BE32-E72D297353CC}">
                <c16:uniqueId val="{00000001-BC04-4086-9D77-F1E7D31EC6C2}"/>
              </c:ext>
            </c:extLst>
          </c:dPt>
          <c:dPt>
            <c:idx val="1"/>
            <c:invertIfNegative val="0"/>
            <c:bubble3D val="0"/>
            <c:spPr>
              <a:solidFill>
                <a:srgbClr val="548235"/>
              </a:solidFill>
              <a:ln>
                <a:noFill/>
              </a:ln>
              <a:effectLst/>
              <a:sp3d/>
            </c:spPr>
            <c:extLst>
              <c:ext xmlns:c16="http://schemas.microsoft.com/office/drawing/2014/chart" uri="{C3380CC4-5D6E-409C-BE32-E72D297353CC}">
                <c16:uniqueId val="{00000002-BC04-4086-9D77-F1E7D31EC6C2}"/>
              </c:ext>
            </c:extLst>
          </c:dPt>
          <c:dPt>
            <c:idx val="2"/>
            <c:invertIfNegative val="0"/>
            <c:bubble3D val="0"/>
            <c:spPr>
              <a:solidFill>
                <a:srgbClr val="8064A2"/>
              </a:solidFill>
              <a:ln>
                <a:noFill/>
              </a:ln>
              <a:effectLst/>
              <a:sp3d/>
            </c:spPr>
            <c:extLst>
              <c:ext xmlns:c16="http://schemas.microsoft.com/office/drawing/2014/chart" uri="{C3380CC4-5D6E-409C-BE32-E72D297353CC}">
                <c16:uniqueId val="{00000004-BC04-4086-9D77-F1E7D31EC6C2}"/>
              </c:ext>
            </c:extLst>
          </c:dPt>
          <c:dPt>
            <c:idx val="3"/>
            <c:invertIfNegative val="0"/>
            <c:bubble3D val="0"/>
            <c:spPr>
              <a:solidFill>
                <a:srgbClr val="8064A2"/>
              </a:solidFill>
              <a:ln>
                <a:noFill/>
              </a:ln>
              <a:effectLst/>
              <a:sp3d/>
            </c:spPr>
            <c:extLst>
              <c:ext xmlns:c16="http://schemas.microsoft.com/office/drawing/2014/chart" uri="{C3380CC4-5D6E-409C-BE32-E72D297353CC}">
                <c16:uniqueId val="{00000003-BC04-4086-9D77-F1E7D31EC6C2}"/>
              </c:ext>
            </c:extLst>
          </c:dPt>
          <c:dPt>
            <c:idx val="4"/>
            <c:invertIfNegative val="0"/>
            <c:bubble3D val="0"/>
            <c:spPr>
              <a:solidFill>
                <a:srgbClr val="548235"/>
              </a:solidFill>
              <a:ln>
                <a:noFill/>
              </a:ln>
              <a:effectLst/>
              <a:sp3d/>
            </c:spPr>
            <c:extLst>
              <c:ext xmlns:c16="http://schemas.microsoft.com/office/drawing/2014/chart" uri="{C3380CC4-5D6E-409C-BE32-E72D297353CC}">
                <c16:uniqueId val="{00000006-BC04-4086-9D77-F1E7D31EC6C2}"/>
              </c:ext>
            </c:extLst>
          </c:dPt>
          <c:dPt>
            <c:idx val="5"/>
            <c:invertIfNegative val="0"/>
            <c:bubble3D val="0"/>
            <c:spPr>
              <a:solidFill>
                <a:srgbClr val="FFC000"/>
              </a:solidFill>
              <a:ln>
                <a:noFill/>
              </a:ln>
              <a:effectLst/>
              <a:sp3d/>
            </c:spPr>
            <c:extLst>
              <c:ext xmlns:c16="http://schemas.microsoft.com/office/drawing/2014/chart" uri="{C3380CC4-5D6E-409C-BE32-E72D297353CC}">
                <c16:uniqueId val="{00000007-BC04-4086-9D77-F1E7D31EC6C2}"/>
              </c:ext>
            </c:extLst>
          </c:dPt>
          <c:dPt>
            <c:idx val="6"/>
            <c:invertIfNegative val="0"/>
            <c:bubble3D val="0"/>
            <c:spPr>
              <a:solidFill>
                <a:schemeClr val="bg1">
                  <a:lumMod val="65000"/>
                </a:schemeClr>
              </a:solidFill>
              <a:ln>
                <a:noFill/>
              </a:ln>
              <a:effectLst/>
              <a:sp3d/>
            </c:spPr>
            <c:extLst>
              <c:ext xmlns:c16="http://schemas.microsoft.com/office/drawing/2014/chart" uri="{C3380CC4-5D6E-409C-BE32-E72D297353CC}">
                <c16:uniqueId val="{00000008-BC04-4086-9D77-F1E7D31EC6C2}"/>
              </c:ext>
            </c:extLst>
          </c:dPt>
          <c:dPt>
            <c:idx val="7"/>
            <c:invertIfNegative val="0"/>
            <c:bubble3D val="0"/>
            <c:spPr>
              <a:solidFill>
                <a:srgbClr val="8064A2"/>
              </a:solidFill>
              <a:ln>
                <a:noFill/>
              </a:ln>
              <a:effectLst/>
              <a:sp3d/>
            </c:spPr>
            <c:extLst>
              <c:ext xmlns:c16="http://schemas.microsoft.com/office/drawing/2014/chart" uri="{C3380CC4-5D6E-409C-BE32-E72D297353CC}">
                <c16:uniqueId val="{00000009-BC04-4086-9D77-F1E7D31EC6C2}"/>
              </c:ext>
            </c:extLst>
          </c:dPt>
          <c:dPt>
            <c:idx val="8"/>
            <c:invertIfNegative val="0"/>
            <c:bubble3D val="0"/>
            <c:spPr>
              <a:solidFill>
                <a:srgbClr val="548235"/>
              </a:solidFill>
              <a:ln>
                <a:noFill/>
              </a:ln>
              <a:effectLst/>
              <a:sp3d/>
            </c:spPr>
            <c:extLst>
              <c:ext xmlns:c16="http://schemas.microsoft.com/office/drawing/2014/chart" uri="{C3380CC4-5D6E-409C-BE32-E72D297353CC}">
                <c16:uniqueId val="{0000000A-BC04-4086-9D77-F1E7D31EC6C2}"/>
              </c:ext>
            </c:extLst>
          </c:dPt>
          <c:dPt>
            <c:idx val="9"/>
            <c:invertIfNegative val="0"/>
            <c:bubble3D val="0"/>
            <c:spPr>
              <a:solidFill>
                <a:srgbClr val="ED7D31"/>
              </a:solidFill>
              <a:ln>
                <a:noFill/>
              </a:ln>
              <a:effectLst/>
              <a:sp3d/>
            </c:spPr>
            <c:extLst>
              <c:ext xmlns:c16="http://schemas.microsoft.com/office/drawing/2014/chart" uri="{C3380CC4-5D6E-409C-BE32-E72D297353CC}">
                <c16:uniqueId val="{0000000C-BC04-4086-9D77-F1E7D31EC6C2}"/>
              </c:ext>
            </c:extLst>
          </c:dPt>
          <c:dPt>
            <c:idx val="10"/>
            <c:invertIfNegative val="0"/>
            <c:bubble3D val="0"/>
            <c:spPr>
              <a:solidFill>
                <a:srgbClr val="8064A2"/>
              </a:solidFill>
              <a:ln>
                <a:noFill/>
              </a:ln>
              <a:effectLst/>
              <a:sp3d/>
            </c:spPr>
            <c:extLst>
              <c:ext xmlns:c16="http://schemas.microsoft.com/office/drawing/2014/chart" uri="{C3380CC4-5D6E-409C-BE32-E72D297353CC}">
                <c16:uniqueId val="{0000000B-BC04-4086-9D77-F1E7D31EC6C2}"/>
              </c:ext>
            </c:extLst>
          </c:dPt>
          <c:dPt>
            <c:idx val="11"/>
            <c:invertIfNegative val="0"/>
            <c:bubble3D val="0"/>
            <c:spPr>
              <a:solidFill>
                <a:srgbClr val="4F81BD"/>
              </a:solidFill>
              <a:ln>
                <a:noFill/>
              </a:ln>
              <a:effectLst/>
              <a:sp3d/>
            </c:spPr>
            <c:extLst>
              <c:ext xmlns:c16="http://schemas.microsoft.com/office/drawing/2014/chart" uri="{C3380CC4-5D6E-409C-BE32-E72D297353CC}">
                <c16:uniqueId val="{00000015-4B72-4BD1-95B1-62EBD7AC483C}"/>
              </c:ext>
            </c:extLst>
          </c:dPt>
          <c:dPt>
            <c:idx val="12"/>
            <c:invertIfNegative val="0"/>
            <c:bubble3D val="0"/>
            <c:spPr>
              <a:solidFill>
                <a:srgbClr val="4F81BD"/>
              </a:solidFill>
              <a:ln>
                <a:noFill/>
              </a:ln>
              <a:effectLst/>
              <a:sp3d/>
            </c:spPr>
            <c:extLst>
              <c:ext xmlns:c16="http://schemas.microsoft.com/office/drawing/2014/chart" uri="{C3380CC4-5D6E-409C-BE32-E72D297353CC}">
                <c16:uniqueId val="{00000015-C0D5-4173-B6D4-4D948BE13E16}"/>
              </c:ext>
            </c:extLst>
          </c:dPt>
          <c:dPt>
            <c:idx val="13"/>
            <c:invertIfNegative val="0"/>
            <c:bubble3D val="0"/>
            <c:spPr>
              <a:solidFill>
                <a:srgbClr val="FFC000"/>
              </a:solidFill>
              <a:ln>
                <a:noFill/>
              </a:ln>
              <a:effectLst/>
              <a:sp3d/>
            </c:spPr>
            <c:extLst>
              <c:ext xmlns:c16="http://schemas.microsoft.com/office/drawing/2014/chart" uri="{C3380CC4-5D6E-409C-BE32-E72D297353CC}">
                <c16:uniqueId val="{00000016-C0D5-4173-B6D4-4D948BE13E16}"/>
              </c:ext>
            </c:extLst>
          </c:dPt>
          <c:dPt>
            <c:idx val="14"/>
            <c:invertIfNegative val="0"/>
            <c:bubble3D val="0"/>
            <c:spPr>
              <a:solidFill>
                <a:srgbClr val="ED7D31"/>
              </a:solidFill>
              <a:ln>
                <a:noFill/>
              </a:ln>
              <a:effectLst/>
              <a:sp3d/>
            </c:spPr>
            <c:extLst>
              <c:ext xmlns:c16="http://schemas.microsoft.com/office/drawing/2014/chart" uri="{C3380CC4-5D6E-409C-BE32-E72D297353CC}">
                <c16:uniqueId val="{00000021-4B72-4BD1-95B1-62EBD7AC483C}"/>
              </c:ext>
            </c:extLst>
          </c:dPt>
          <c:dPt>
            <c:idx val="15"/>
            <c:invertIfNegative val="0"/>
            <c:bubble3D val="0"/>
            <c:spPr>
              <a:solidFill>
                <a:srgbClr val="A9D18E"/>
              </a:solidFill>
              <a:ln>
                <a:noFill/>
              </a:ln>
              <a:effectLst/>
              <a:sp3d/>
            </c:spPr>
            <c:extLst>
              <c:ext xmlns:c16="http://schemas.microsoft.com/office/drawing/2014/chart" uri="{C3380CC4-5D6E-409C-BE32-E72D297353CC}">
                <c16:uniqueId val="{00000017-C0D5-4173-B6D4-4D948BE13E16}"/>
              </c:ext>
            </c:extLst>
          </c:dPt>
          <c:dPt>
            <c:idx val="16"/>
            <c:invertIfNegative val="0"/>
            <c:bubble3D val="0"/>
            <c:spPr>
              <a:solidFill>
                <a:srgbClr val="8064A2"/>
              </a:solidFill>
              <a:ln>
                <a:noFill/>
              </a:ln>
              <a:effectLst/>
              <a:sp3d/>
            </c:spPr>
            <c:extLst>
              <c:ext xmlns:c16="http://schemas.microsoft.com/office/drawing/2014/chart" uri="{C3380CC4-5D6E-409C-BE32-E72D297353CC}">
                <c16:uniqueId val="{0000001D-4B72-4BD1-95B1-62EBD7AC483C}"/>
              </c:ext>
            </c:extLst>
          </c:dPt>
          <c:dPt>
            <c:idx val="18"/>
            <c:invertIfNegative val="0"/>
            <c:bubble3D val="0"/>
            <c:spPr>
              <a:solidFill>
                <a:srgbClr val="4F81BD"/>
              </a:solidFill>
              <a:ln>
                <a:noFill/>
              </a:ln>
              <a:effectLst/>
              <a:sp3d/>
            </c:spPr>
            <c:extLst>
              <c:ext xmlns:c16="http://schemas.microsoft.com/office/drawing/2014/chart" uri="{C3380CC4-5D6E-409C-BE32-E72D297353CC}">
                <c16:uniqueId val="{00000014-C0D5-4173-B6D4-4D948BE13E16}"/>
              </c:ext>
            </c:extLst>
          </c:dPt>
          <c:dLbls>
            <c:dLbl>
              <c:idx val="0"/>
              <c:layout>
                <c:manualLayout>
                  <c:x val="9.0731345494583546E-2"/>
                  <c:y val="2.0897750649711068E-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BC04-4086-9D77-F1E7D31EC6C2}"/>
                </c:ext>
              </c:extLst>
            </c:dLbl>
            <c:dLbl>
              <c:idx val="1"/>
              <c:layout>
                <c:manualLayout>
                  <c:x val="8.8467927067598123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BC04-4086-9D77-F1E7D31EC6C2}"/>
                </c:ext>
              </c:extLst>
            </c:dLbl>
            <c:dLbl>
              <c:idx val="2"/>
              <c:layout>
                <c:manualLayout>
                  <c:x val="-4.901262479115126E-3"/>
                  <c:y val="2.6542233100198026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BC04-4086-9D77-F1E7D31EC6C2}"/>
                </c:ext>
              </c:extLst>
            </c:dLbl>
            <c:dLbl>
              <c:idx val="5"/>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showLegendKey val="0"/>
              <c:showVal val="1"/>
              <c:showCatName val="0"/>
              <c:showSerName val="0"/>
              <c:showPercent val="0"/>
              <c:showBubbleSize val="0"/>
              <c:extLst>
                <c:ext xmlns:c16="http://schemas.microsoft.com/office/drawing/2014/chart" uri="{C3380CC4-5D6E-409C-BE32-E72D297353CC}">
                  <c16:uniqueId val="{00000007-BC04-4086-9D77-F1E7D31EC6C2}"/>
                </c:ext>
              </c:extLst>
            </c:dLbl>
            <c:dLbl>
              <c:idx val="7"/>
              <c:layout>
                <c:manualLayout>
                  <c:x val="2.2116981766898739E-3"/>
                  <c:y val="2.0897750659442341E-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BC04-4086-9D77-F1E7D31EC6C2}"/>
                </c:ext>
              </c:extLst>
            </c:dLbl>
            <c:dLbl>
              <c:idx val="8"/>
              <c:layout>
                <c:manualLayout>
                  <c:x val="2.2116981766898739E-3"/>
                  <c:y val="2.0897750649711068E-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BC04-4086-9D77-F1E7D31EC6C2}"/>
                </c:ext>
              </c:extLst>
            </c:dLbl>
            <c:dLbl>
              <c:idx val="9"/>
              <c:layout>
                <c:manualLayout>
                  <c:x val="-8.1094662999497975E-17"/>
                  <c:y val="6.2693251949133204E-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BC04-4086-9D77-F1E7D31EC6C2}"/>
                </c:ext>
              </c:extLst>
            </c:dLbl>
            <c:dLbl>
              <c:idx val="10"/>
              <c:layout>
                <c:manualLayout>
                  <c:x val="2.211698176689955E-3"/>
                  <c:y val="2.0897750649711068E-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BC04-4086-9D77-F1E7D31EC6C2}"/>
                </c:ext>
              </c:extLst>
            </c:dLbl>
            <c:dLbl>
              <c:idx val="11"/>
              <c:layout>
                <c:manualLayout>
                  <c:x val="2.211698176689955E-3"/>
                  <c:y val="2.0897750649711068E-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5-4B72-4BD1-95B1-62EBD7AC483C}"/>
                </c:ext>
              </c:extLst>
            </c:dLbl>
            <c:dLbl>
              <c:idx val="12"/>
              <c:layout>
                <c:manualLayout>
                  <c:x val="2.211698176689955E-3"/>
                  <c:y val="2.0897750649711068E-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5-C0D5-4173-B6D4-4D948BE13E16}"/>
                </c:ext>
              </c:extLst>
            </c:dLbl>
            <c:dLbl>
              <c:idx val="13"/>
              <c:layout>
                <c:manualLayout>
                  <c:x val="2.211698176689955E-3"/>
                  <c:y val="2.0897750649711068E-7"/>
                </c:manualLayout>
              </c:layout>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6-C0D5-4173-B6D4-4D948BE13E16}"/>
                </c:ext>
              </c:extLst>
            </c:dLbl>
            <c:dLbl>
              <c:idx val="14"/>
              <c:layout>
                <c:manualLayout>
                  <c:x val="2.211698176689955E-3"/>
                  <c:y val="4.1795501309153407E-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1-4B72-4BD1-95B1-62EBD7AC483C}"/>
                </c:ext>
              </c:extLst>
            </c:dLbl>
            <c:dLbl>
              <c:idx val="15"/>
              <c:layout>
                <c:manualLayout>
                  <c:x val="2.211698176689955E-3"/>
                  <c:y val="2.0897750649711068E-7"/>
                </c:manualLayout>
              </c:layout>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7-C0D5-4173-B6D4-4D948BE13E16}"/>
                </c:ext>
              </c:extLst>
            </c:dLbl>
            <c:dLbl>
              <c:idx val="16"/>
              <c:layout>
                <c:manualLayout>
                  <c:x val="3.538717082703928E-2"/>
                  <c:y val="-2.6535963775002141E-3"/>
                </c:manualLayout>
              </c:layout>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D-4B72-4BD1-95B1-62EBD7AC483C}"/>
                </c:ext>
              </c:extLst>
            </c:dLbl>
            <c:dLbl>
              <c:idx val="17"/>
              <c:layout>
                <c:manualLayout>
                  <c:x val="3.538717082703928E-2"/>
                  <c:y val="2.0897750639979795E-7"/>
                </c:manualLayout>
              </c:layout>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0-4B72-4BD1-95B1-62EBD7AC483C}"/>
                </c:ext>
              </c:extLst>
            </c:dLbl>
            <c:dLbl>
              <c:idx val="18"/>
              <c:layout>
                <c:manualLayout>
                  <c:x val="3.7598869003729239E-2"/>
                  <c:y val="6.2693251949133204E-7"/>
                </c:manualLayout>
              </c:layout>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4-C0D5-4173-B6D4-4D948BE13E16}"/>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Tahoma" panose="020B0604030504040204" pitchFamily="34" charset="0"/>
                    <a:ea typeface="Tahoma" panose="020B0604030504040204" pitchFamily="34" charset="0"/>
                    <a:cs typeface="Tahoma" panose="020B060403050404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Sheet1!$A$2:$A$20</c:f>
              <c:strCache>
                <c:ptCount val="19"/>
                <c:pt idx="0">
                  <c:v>Variety of programs/events for all ages</c:v>
                </c:pt>
                <c:pt idx="1">
                  <c:v>Well kept parks/trails/playgrounds</c:v>
                </c:pt>
                <c:pt idx="2">
                  <c:v>Good programs/events, general</c:v>
                </c:pt>
                <c:pt idx="3">
                  <c:v>Good fitness/sports programs</c:v>
                </c:pt>
                <c:pt idx="4">
                  <c:v>Good parks/open spaces, general</c:v>
                </c:pt>
                <c:pt idx="5">
                  <c:v>Good communication/outreach</c:v>
                </c:pt>
                <c:pt idx="6">
                  <c:v>Variety/options (unspecific)</c:v>
                </c:pt>
                <c:pt idx="7">
                  <c:v>Good youth programs</c:v>
                </c:pt>
                <c:pt idx="8">
                  <c:v>Variety/number of parks</c:v>
                </c:pt>
                <c:pt idx="9">
                  <c:v>Parks/Facilities are accessible</c:v>
                </c:pt>
                <c:pt idx="10">
                  <c:v>Summer camps/classes</c:v>
                </c:pt>
                <c:pt idx="11">
                  <c:v>Good pools, general</c:v>
                </c:pt>
                <c:pt idx="12">
                  <c:v>Like new CRC</c:v>
                </c:pt>
                <c:pt idx="13">
                  <c:v>Friendly, helpful staff/instructors</c:v>
                </c:pt>
                <c:pt idx="14">
                  <c:v>Parks/Facilities are nearby</c:v>
                </c:pt>
                <c:pt idx="15">
                  <c:v>Reasonable/affordable fees</c:v>
                </c:pt>
                <c:pt idx="16">
                  <c:v>Good community events</c:v>
                </c:pt>
                <c:pt idx="17">
                  <c:v>Good playgrounds</c:v>
                </c:pt>
                <c:pt idx="18">
                  <c:v>Good facilities/buildings, general</c:v>
                </c:pt>
              </c:strCache>
            </c:strRef>
          </c:cat>
          <c:val>
            <c:numRef>
              <c:f>Sheet1!$B$2:$B$20</c:f>
              <c:numCache>
                <c:formatCode>0%</c:formatCode>
                <c:ptCount val="19"/>
                <c:pt idx="0">
                  <c:v>0.24</c:v>
                </c:pt>
                <c:pt idx="1">
                  <c:v>0.24</c:v>
                </c:pt>
                <c:pt idx="2">
                  <c:v>7.0000000000000007E-2</c:v>
                </c:pt>
                <c:pt idx="3">
                  <c:v>7.0000000000000007E-2</c:v>
                </c:pt>
                <c:pt idx="4">
                  <c:v>7.0000000000000007E-2</c:v>
                </c:pt>
                <c:pt idx="5">
                  <c:v>0.06</c:v>
                </c:pt>
                <c:pt idx="6">
                  <c:v>0.06</c:v>
                </c:pt>
                <c:pt idx="7">
                  <c:v>0.05</c:v>
                </c:pt>
                <c:pt idx="8">
                  <c:v>0.05</c:v>
                </c:pt>
                <c:pt idx="9">
                  <c:v>0.05</c:v>
                </c:pt>
                <c:pt idx="10">
                  <c:v>0.04</c:v>
                </c:pt>
                <c:pt idx="11">
                  <c:v>0.04</c:v>
                </c:pt>
                <c:pt idx="12">
                  <c:v>0.04</c:v>
                </c:pt>
                <c:pt idx="13">
                  <c:v>0.04</c:v>
                </c:pt>
                <c:pt idx="14">
                  <c:v>0.04</c:v>
                </c:pt>
                <c:pt idx="15">
                  <c:v>0.04</c:v>
                </c:pt>
                <c:pt idx="16">
                  <c:v>0.03</c:v>
                </c:pt>
                <c:pt idx="17">
                  <c:v>0.03</c:v>
                </c:pt>
                <c:pt idx="18">
                  <c:v>0.03</c:v>
                </c:pt>
              </c:numCache>
            </c:numRef>
          </c:val>
          <c:extLst>
            <c:ext xmlns:c16="http://schemas.microsoft.com/office/drawing/2014/chart" uri="{C3380CC4-5D6E-409C-BE32-E72D297353CC}">
              <c16:uniqueId val="{00000000-BC04-4086-9D77-F1E7D31EC6C2}"/>
            </c:ext>
          </c:extLst>
        </c:ser>
        <c:dLbls>
          <c:showLegendKey val="0"/>
          <c:showVal val="0"/>
          <c:showCatName val="0"/>
          <c:showSerName val="0"/>
          <c:showPercent val="0"/>
          <c:showBubbleSize val="0"/>
        </c:dLbls>
        <c:gapWidth val="65"/>
        <c:shape val="box"/>
        <c:axId val="537493968"/>
        <c:axId val="537492888"/>
        <c:axId val="0"/>
      </c:bar3DChart>
      <c:catAx>
        <c:axId val="537493968"/>
        <c:scaling>
          <c:orientation val="maxMin"/>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800" b="1"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crossAx val="537492888"/>
        <c:crosses val="autoZero"/>
        <c:auto val="1"/>
        <c:lblAlgn val="ctr"/>
        <c:lblOffset val="100"/>
        <c:noMultiLvlLbl val="0"/>
      </c:catAx>
      <c:valAx>
        <c:axId val="537492888"/>
        <c:scaling>
          <c:orientation val="minMax"/>
        </c:scaling>
        <c:delete val="1"/>
        <c:axPos val="t"/>
        <c:numFmt formatCode="0%" sourceLinked="1"/>
        <c:majorTickMark val="none"/>
        <c:minorTickMark val="none"/>
        <c:tickLblPos val="nextTo"/>
        <c:crossAx val="53749396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80"/>
      <c:rotY val="191"/>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Sheet1!$B$1</c:f>
              <c:strCache>
                <c:ptCount val="1"/>
                <c:pt idx="0">
                  <c:v>Sales</c:v>
                </c:pt>
              </c:strCache>
            </c:strRef>
          </c:tx>
          <c:spPr>
            <a:solidFill>
              <a:schemeClr val="accent6"/>
            </a:solidFill>
          </c:spPr>
          <c:dPt>
            <c:idx val="0"/>
            <c:bubble3D val="0"/>
            <c:spPr>
              <a:solidFill>
                <a:schemeClr val="bg1">
                  <a:lumMod val="65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01-342A-4C19-ACE8-F5F17AC7AA38}"/>
              </c:ext>
            </c:extLst>
          </c:dPt>
          <c:dPt>
            <c:idx val="1"/>
            <c:bubble3D val="0"/>
            <c:spPr>
              <a:solidFill>
                <a:schemeClr val="accent6"/>
              </a:solidFill>
              <a:ln w="25400">
                <a:solidFill>
                  <a:schemeClr val="lt1"/>
                </a:solidFill>
              </a:ln>
              <a:effectLst/>
              <a:sp3d contourW="25400">
                <a:contourClr>
                  <a:schemeClr val="lt1"/>
                </a:contourClr>
              </a:sp3d>
            </c:spPr>
            <c:extLst>
              <c:ext xmlns:c16="http://schemas.microsoft.com/office/drawing/2014/chart" uri="{C3380CC4-5D6E-409C-BE32-E72D297353CC}">
                <c16:uniqueId val="{00000003-342A-4C19-ACE8-F5F17AC7AA38}"/>
              </c:ext>
            </c:extLst>
          </c:dPt>
          <c:dPt>
            <c:idx val="2"/>
            <c:bubble3D val="0"/>
            <c:spPr>
              <a:solidFill>
                <a:srgbClr val="9F0000"/>
              </a:solidFill>
              <a:ln w="25400">
                <a:solidFill>
                  <a:schemeClr val="lt1"/>
                </a:solidFill>
              </a:ln>
              <a:effectLst/>
              <a:sp3d contourW="25400">
                <a:contourClr>
                  <a:schemeClr val="lt1"/>
                </a:contourClr>
              </a:sp3d>
            </c:spPr>
            <c:extLst>
              <c:ext xmlns:c16="http://schemas.microsoft.com/office/drawing/2014/chart" uri="{C3380CC4-5D6E-409C-BE32-E72D297353CC}">
                <c16:uniqueId val="{00000006-342A-4C19-ACE8-F5F17AC7AA38}"/>
              </c:ext>
            </c:extLst>
          </c:dPt>
          <c:dLbls>
            <c:dLbl>
              <c:idx val="0"/>
              <c:layout>
                <c:manualLayout>
                  <c:x val="0.17349060704039873"/>
                  <c:y val="-0.24071945052189114"/>
                </c:manualLayout>
              </c:layout>
              <c:spPr>
                <a:noFill/>
                <a:ln>
                  <a:noFill/>
                </a:ln>
                <a:effectLst/>
              </c:spPr>
              <c:txPr>
                <a:bodyPr rot="0" spcFirstLastPara="1" vertOverflow="ellipsis" vert="horz" wrap="square" lIns="38100" tIns="19050" rIns="38100" bIns="19050" anchor="ctr" anchorCtr="1">
                  <a:noAutofit/>
                </a:bodyPr>
                <a:lstStyle/>
                <a:p>
                  <a:pPr>
                    <a:defRPr sz="900" b="1" i="0" u="none" strike="noStrike" kern="1200" baseline="0">
                      <a:solidFill>
                        <a:schemeClr val="bg1"/>
                      </a:solidFill>
                      <a:latin typeface="Tahoma" panose="020B0604030504040204" pitchFamily="34" charset="0"/>
                      <a:ea typeface="Tahoma" panose="020B0604030504040204" pitchFamily="34" charset="0"/>
                      <a:cs typeface="Tahoma" panose="020B0604030504040204" pitchFamily="34" charset="0"/>
                    </a:defRPr>
                  </a:pPr>
                  <a:endParaRPr lang="en-US"/>
                </a:p>
              </c:txPr>
              <c:showLegendKey val="0"/>
              <c:showVal val="1"/>
              <c:showCatName val="1"/>
              <c:showSerName val="0"/>
              <c:showPercent val="0"/>
              <c:showBubbleSize val="0"/>
              <c:extLst>
                <c:ext xmlns:c15="http://schemas.microsoft.com/office/drawing/2012/chart" uri="{CE6537A1-D6FC-4f65-9D91-7224C49458BB}">
                  <c15:layout>
                    <c:manualLayout>
                      <c:w val="0.32525703450485283"/>
                      <c:h val="0.23860862266529642"/>
                    </c:manualLayout>
                  </c15:layout>
                </c:ext>
                <c:ext xmlns:c16="http://schemas.microsoft.com/office/drawing/2014/chart" uri="{C3380CC4-5D6E-409C-BE32-E72D297353CC}">
                  <c16:uniqueId val="{00000001-342A-4C19-ACE8-F5F17AC7AA38}"/>
                </c:ext>
              </c:extLst>
            </c:dLbl>
            <c:dLbl>
              <c:idx val="1"/>
              <c:layout>
                <c:manualLayout>
                  <c:x val="0.16682636783143656"/>
                  <c:y val="0.11853378211206915"/>
                </c:manualLayout>
              </c:layout>
              <c:spPr>
                <a:noFill/>
                <a:ln>
                  <a:noFill/>
                </a:ln>
                <a:effectLst/>
              </c:spPr>
              <c:txPr>
                <a:bodyPr rot="0" spcFirstLastPara="1" vertOverflow="ellipsis" vert="horz" wrap="square" lIns="38100" tIns="19050" rIns="38100" bIns="19050" anchor="ctr" anchorCtr="1">
                  <a:noAutofit/>
                </a:bodyPr>
                <a:lstStyle/>
                <a:p>
                  <a:pPr>
                    <a:defRPr sz="900" b="1" i="0" u="none" strike="noStrike" kern="1200" baseline="0">
                      <a:solidFill>
                        <a:schemeClr val="bg1"/>
                      </a:solidFill>
                      <a:latin typeface="Tahoma" panose="020B0604030504040204" pitchFamily="34" charset="0"/>
                      <a:ea typeface="Tahoma" panose="020B0604030504040204" pitchFamily="34" charset="0"/>
                      <a:cs typeface="Tahoma" panose="020B0604030504040204" pitchFamily="34" charset="0"/>
                    </a:defRPr>
                  </a:pPr>
                  <a:endParaRPr lang="en-US"/>
                </a:p>
              </c:txPr>
              <c:showLegendKey val="0"/>
              <c:showVal val="1"/>
              <c:showCatName val="1"/>
              <c:showSerName val="0"/>
              <c:showPercent val="0"/>
              <c:showBubbleSize val="0"/>
              <c:extLst>
                <c:ext xmlns:c15="http://schemas.microsoft.com/office/drawing/2012/chart" uri="{CE6537A1-D6FC-4f65-9D91-7224C49458BB}">
                  <c15:layout>
                    <c:manualLayout>
                      <c:w val="0.27320976199584751"/>
                      <c:h val="0.21534877319081847"/>
                    </c:manualLayout>
                  </c15:layout>
                </c:ext>
                <c:ext xmlns:c16="http://schemas.microsoft.com/office/drawing/2014/chart" uri="{C3380CC4-5D6E-409C-BE32-E72D297353CC}">
                  <c16:uniqueId val="{00000003-342A-4C19-ACE8-F5F17AC7AA38}"/>
                </c:ext>
              </c:extLst>
            </c:dLbl>
            <c:dLbl>
              <c:idx val="2"/>
              <c:layout>
                <c:manualLayout>
                  <c:x val="-0.20278624897037947"/>
                  <c:y val="-1.6699584800857276E-2"/>
                </c:manualLayout>
              </c:layout>
              <c:spPr>
                <a:noFill/>
                <a:ln>
                  <a:noFill/>
                </a:ln>
                <a:effectLst/>
              </c:spPr>
              <c:txPr>
                <a:bodyPr rot="0" spcFirstLastPara="1" vertOverflow="ellipsis" vert="horz" wrap="square" lIns="38100" tIns="19050" rIns="38100" bIns="19050" anchor="ctr" anchorCtr="1">
                  <a:noAutofit/>
                </a:bodyPr>
                <a:lstStyle/>
                <a:p>
                  <a:pPr>
                    <a:defRPr sz="900" b="1" i="0" u="none" strike="noStrike" kern="1200" baseline="0">
                      <a:solidFill>
                        <a:schemeClr val="bg1"/>
                      </a:solidFill>
                      <a:latin typeface="Tahoma" panose="020B0604030504040204" pitchFamily="34" charset="0"/>
                      <a:ea typeface="Tahoma" panose="020B0604030504040204" pitchFamily="34" charset="0"/>
                      <a:cs typeface="Tahoma" panose="020B0604030504040204" pitchFamily="34" charset="0"/>
                    </a:defRPr>
                  </a:pPr>
                  <a:endParaRPr lang="en-US"/>
                </a:p>
              </c:txPr>
              <c:showLegendKey val="0"/>
              <c:showVal val="1"/>
              <c:showCatName val="1"/>
              <c:showSerName val="0"/>
              <c:showPercent val="0"/>
              <c:showBubbleSize val="0"/>
              <c:extLst>
                <c:ext xmlns:c15="http://schemas.microsoft.com/office/drawing/2012/chart" uri="{CE6537A1-D6FC-4f65-9D91-7224C49458BB}">
                  <c15:layout>
                    <c:manualLayout>
                      <c:w val="0.37291969646895301"/>
                      <c:h val="0.31088384134782238"/>
                    </c:manualLayout>
                  </c15:layout>
                </c:ext>
                <c:ext xmlns:c16="http://schemas.microsoft.com/office/drawing/2014/chart" uri="{C3380CC4-5D6E-409C-BE32-E72D297353CC}">
                  <c16:uniqueId val="{00000006-342A-4C19-ACE8-F5F17AC7AA38}"/>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Tahoma" panose="020B0604030504040204" pitchFamily="34" charset="0"/>
                    <a:ea typeface="Tahoma" panose="020B0604030504040204" pitchFamily="34" charset="0"/>
                    <a:cs typeface="Tahoma" panose="020B0604030504040204" pitchFamily="34" charset="0"/>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Sheet1!$A$2:$A$4</c:f>
              <c:strCache>
                <c:ptCount val="3"/>
                <c:pt idx="0">
                  <c:v>No answer/ don't know</c:v>
                </c:pt>
                <c:pt idx="1">
                  <c:v>Positive comments</c:v>
                </c:pt>
                <c:pt idx="2">
                  <c:v>Dislikes/ Suggested Improvements</c:v>
                </c:pt>
              </c:strCache>
            </c:strRef>
          </c:cat>
          <c:val>
            <c:numRef>
              <c:f>Sheet1!$B$2:$B$4</c:f>
              <c:numCache>
                <c:formatCode>0%</c:formatCode>
                <c:ptCount val="3"/>
                <c:pt idx="0">
                  <c:v>0.21</c:v>
                </c:pt>
                <c:pt idx="1">
                  <c:v>0.15</c:v>
                </c:pt>
                <c:pt idx="2">
                  <c:v>0.64</c:v>
                </c:pt>
              </c:numCache>
            </c:numRef>
          </c:val>
          <c:extLst>
            <c:ext xmlns:c16="http://schemas.microsoft.com/office/drawing/2014/chart" uri="{C3380CC4-5D6E-409C-BE32-E72D297353CC}">
              <c16:uniqueId val="{00000004-342A-4C19-ACE8-F5F17AC7AA38}"/>
            </c:ext>
          </c:extLst>
        </c:ser>
        <c:dLbls>
          <c:showLegendKey val="0"/>
          <c:showVal val="0"/>
          <c:showCatName val="0"/>
          <c:showSerName val="0"/>
          <c:showPercent val="0"/>
          <c:showBubbleSize val="0"/>
          <c:showLeaderLines val="1"/>
        </c:dLbls>
      </c:pie3D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0"/>
      <c:rotY val="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0.56538971088051215"/>
          <c:y val="0.22293720393111768"/>
          <c:w val="0.16508482162087199"/>
          <c:h val="0.75317666707626252"/>
        </c:manualLayout>
      </c:layout>
      <c:bar3DChart>
        <c:barDir val="bar"/>
        <c:grouping val="stacked"/>
        <c:varyColors val="0"/>
        <c:ser>
          <c:idx val="0"/>
          <c:order val="0"/>
          <c:tx>
            <c:strRef>
              <c:f>Sheet1!$B$1</c:f>
              <c:strCache>
                <c:ptCount val="1"/>
                <c:pt idx="0">
                  <c:v>Column1</c:v>
                </c:pt>
              </c:strCache>
            </c:strRef>
          </c:tx>
          <c:spPr>
            <a:solidFill>
              <a:schemeClr val="accent6">
                <a:lumMod val="75000"/>
              </a:schemeClr>
            </a:solidFill>
            <a:ln>
              <a:noFill/>
            </a:ln>
            <a:effectLst/>
            <a:sp3d/>
          </c:spPr>
          <c:invertIfNegative val="0"/>
          <c:dPt>
            <c:idx val="0"/>
            <c:invertIfNegative val="0"/>
            <c:bubble3D val="0"/>
            <c:spPr>
              <a:solidFill>
                <a:srgbClr val="FFC000"/>
              </a:solidFill>
              <a:ln>
                <a:noFill/>
              </a:ln>
              <a:effectLst/>
              <a:sp3d/>
            </c:spPr>
            <c:extLst>
              <c:ext xmlns:c16="http://schemas.microsoft.com/office/drawing/2014/chart" uri="{C3380CC4-5D6E-409C-BE32-E72D297353CC}">
                <c16:uniqueId val="{00000001-BC04-4086-9D77-F1E7D31EC6C2}"/>
              </c:ext>
            </c:extLst>
          </c:dPt>
          <c:dPt>
            <c:idx val="1"/>
            <c:invertIfNegative val="0"/>
            <c:bubble3D val="0"/>
            <c:spPr>
              <a:solidFill>
                <a:schemeClr val="accent6">
                  <a:lumMod val="60000"/>
                  <a:lumOff val="40000"/>
                </a:schemeClr>
              </a:solidFill>
              <a:ln>
                <a:noFill/>
              </a:ln>
              <a:effectLst/>
              <a:sp3d/>
            </c:spPr>
            <c:extLst>
              <c:ext xmlns:c16="http://schemas.microsoft.com/office/drawing/2014/chart" uri="{C3380CC4-5D6E-409C-BE32-E72D297353CC}">
                <c16:uniqueId val="{00000002-BC04-4086-9D77-F1E7D31EC6C2}"/>
              </c:ext>
            </c:extLst>
          </c:dPt>
          <c:dPt>
            <c:idx val="2"/>
            <c:invertIfNegative val="0"/>
            <c:bubble3D val="0"/>
            <c:spPr>
              <a:solidFill>
                <a:srgbClr val="FFC000"/>
              </a:solidFill>
              <a:ln>
                <a:noFill/>
              </a:ln>
              <a:effectLst/>
              <a:sp3d/>
            </c:spPr>
            <c:extLst>
              <c:ext xmlns:c16="http://schemas.microsoft.com/office/drawing/2014/chart" uri="{C3380CC4-5D6E-409C-BE32-E72D297353CC}">
                <c16:uniqueId val="{00000004-BC04-4086-9D77-F1E7D31EC6C2}"/>
              </c:ext>
            </c:extLst>
          </c:dPt>
          <c:dPt>
            <c:idx val="3"/>
            <c:invertIfNegative val="0"/>
            <c:bubble3D val="0"/>
            <c:spPr>
              <a:solidFill>
                <a:srgbClr val="4F81BD"/>
              </a:solidFill>
              <a:ln>
                <a:noFill/>
              </a:ln>
              <a:effectLst/>
              <a:sp3d/>
            </c:spPr>
            <c:extLst>
              <c:ext xmlns:c16="http://schemas.microsoft.com/office/drawing/2014/chart" uri="{C3380CC4-5D6E-409C-BE32-E72D297353CC}">
                <c16:uniqueId val="{00000003-BC04-4086-9D77-F1E7D31EC6C2}"/>
              </c:ext>
            </c:extLst>
          </c:dPt>
          <c:dPt>
            <c:idx val="4"/>
            <c:invertIfNegative val="0"/>
            <c:bubble3D val="0"/>
            <c:spPr>
              <a:solidFill>
                <a:srgbClr val="4F81BD"/>
              </a:solidFill>
              <a:ln>
                <a:noFill/>
              </a:ln>
              <a:effectLst/>
              <a:sp3d/>
            </c:spPr>
            <c:extLst>
              <c:ext xmlns:c16="http://schemas.microsoft.com/office/drawing/2014/chart" uri="{C3380CC4-5D6E-409C-BE32-E72D297353CC}">
                <c16:uniqueId val="{00000006-BC04-4086-9D77-F1E7D31EC6C2}"/>
              </c:ext>
            </c:extLst>
          </c:dPt>
          <c:dPt>
            <c:idx val="5"/>
            <c:invertIfNegative val="0"/>
            <c:bubble3D val="0"/>
            <c:spPr>
              <a:solidFill>
                <a:srgbClr val="FFC000"/>
              </a:solidFill>
              <a:ln>
                <a:noFill/>
              </a:ln>
              <a:effectLst/>
              <a:sp3d/>
            </c:spPr>
            <c:extLst>
              <c:ext xmlns:c16="http://schemas.microsoft.com/office/drawing/2014/chart" uri="{C3380CC4-5D6E-409C-BE32-E72D297353CC}">
                <c16:uniqueId val="{00000007-BC04-4086-9D77-F1E7D31EC6C2}"/>
              </c:ext>
            </c:extLst>
          </c:dPt>
          <c:dPt>
            <c:idx val="6"/>
            <c:invertIfNegative val="0"/>
            <c:bubble3D val="0"/>
            <c:spPr>
              <a:solidFill>
                <a:srgbClr val="8064A2"/>
              </a:solidFill>
              <a:ln>
                <a:noFill/>
              </a:ln>
              <a:effectLst/>
              <a:sp3d/>
            </c:spPr>
            <c:extLst>
              <c:ext xmlns:c16="http://schemas.microsoft.com/office/drawing/2014/chart" uri="{C3380CC4-5D6E-409C-BE32-E72D297353CC}">
                <c16:uniqueId val="{00000008-BC04-4086-9D77-F1E7D31EC6C2}"/>
              </c:ext>
            </c:extLst>
          </c:dPt>
          <c:dPt>
            <c:idx val="7"/>
            <c:invertIfNegative val="0"/>
            <c:bubble3D val="0"/>
            <c:spPr>
              <a:solidFill>
                <a:srgbClr val="FFC000"/>
              </a:solidFill>
              <a:ln>
                <a:noFill/>
              </a:ln>
              <a:effectLst/>
              <a:sp3d/>
            </c:spPr>
            <c:extLst>
              <c:ext xmlns:c16="http://schemas.microsoft.com/office/drawing/2014/chart" uri="{C3380CC4-5D6E-409C-BE32-E72D297353CC}">
                <c16:uniqueId val="{00000009-BC04-4086-9D77-F1E7D31EC6C2}"/>
              </c:ext>
            </c:extLst>
          </c:dPt>
          <c:dPt>
            <c:idx val="8"/>
            <c:invertIfNegative val="0"/>
            <c:bubble3D val="0"/>
            <c:spPr>
              <a:solidFill>
                <a:srgbClr val="FFC000"/>
              </a:solidFill>
              <a:ln>
                <a:noFill/>
              </a:ln>
              <a:effectLst/>
              <a:sp3d/>
            </c:spPr>
            <c:extLst>
              <c:ext xmlns:c16="http://schemas.microsoft.com/office/drawing/2014/chart" uri="{C3380CC4-5D6E-409C-BE32-E72D297353CC}">
                <c16:uniqueId val="{0000000A-BC04-4086-9D77-F1E7D31EC6C2}"/>
              </c:ext>
            </c:extLst>
          </c:dPt>
          <c:dPt>
            <c:idx val="10"/>
            <c:invertIfNegative val="0"/>
            <c:bubble3D val="0"/>
            <c:spPr>
              <a:solidFill>
                <a:srgbClr val="4F81BD"/>
              </a:solidFill>
              <a:ln>
                <a:noFill/>
              </a:ln>
              <a:effectLst/>
              <a:sp3d/>
            </c:spPr>
            <c:extLst>
              <c:ext xmlns:c16="http://schemas.microsoft.com/office/drawing/2014/chart" uri="{C3380CC4-5D6E-409C-BE32-E72D297353CC}">
                <c16:uniqueId val="{0000000B-BC04-4086-9D77-F1E7D31EC6C2}"/>
              </c:ext>
            </c:extLst>
          </c:dPt>
          <c:dLbls>
            <c:dLbl>
              <c:idx val="0"/>
              <c:layout>
                <c:manualLayout>
                  <c:x val="2.6685689851348001E-2"/>
                  <c:y val="4.057644521124909E-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BC04-4086-9D77-F1E7D31EC6C2}"/>
                </c:ext>
              </c:extLst>
            </c:dLbl>
            <c:dLbl>
              <c:idx val="1"/>
              <c:layout>
                <c:manualLayout>
                  <c:x val="2.1348551881078481E-2"/>
                  <c:y val="8.1152890422498181E-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BC04-4086-9D77-F1E7D31EC6C2}"/>
                </c:ext>
              </c:extLst>
            </c:dLbl>
            <c:dLbl>
              <c:idx val="3"/>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Tahoma" panose="020B0604030504040204" pitchFamily="34" charset="0"/>
                      <a:ea typeface="Tahoma" panose="020B0604030504040204" pitchFamily="34" charset="0"/>
                      <a:cs typeface="Tahoma" panose="020B0604030504040204" pitchFamily="34" charset="0"/>
                    </a:defRPr>
                  </a:pPr>
                  <a:endParaRPr lang="en-US"/>
                </a:p>
              </c:txPr>
              <c:showLegendKey val="0"/>
              <c:showVal val="1"/>
              <c:showCatName val="0"/>
              <c:showSerName val="0"/>
              <c:showPercent val="0"/>
              <c:showBubbleSize val="0"/>
              <c:extLst>
                <c:ext xmlns:c16="http://schemas.microsoft.com/office/drawing/2014/chart" uri="{C3380CC4-5D6E-409C-BE32-E72D297353CC}">
                  <c16:uniqueId val="{00000003-BC04-4086-9D77-F1E7D31EC6C2}"/>
                </c:ext>
              </c:extLst>
            </c:dLbl>
            <c:dLbl>
              <c:idx val="4"/>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Tahoma" panose="020B0604030504040204" pitchFamily="34" charset="0"/>
                      <a:ea typeface="Tahoma" panose="020B0604030504040204" pitchFamily="34" charset="0"/>
                      <a:cs typeface="Tahoma" panose="020B0604030504040204" pitchFamily="34" charset="0"/>
                    </a:defRPr>
                  </a:pPr>
                  <a:endParaRPr lang="en-US"/>
                </a:p>
              </c:txPr>
              <c:showLegendKey val="0"/>
              <c:showVal val="1"/>
              <c:showCatName val="0"/>
              <c:showSerName val="0"/>
              <c:showPercent val="0"/>
              <c:showBubbleSize val="0"/>
              <c:extLst>
                <c:ext xmlns:c16="http://schemas.microsoft.com/office/drawing/2014/chart" uri="{C3380CC4-5D6E-409C-BE32-E72D297353CC}">
                  <c16:uniqueId val="{00000006-BC04-4086-9D77-F1E7D31EC6C2}"/>
                </c:ext>
              </c:extLst>
            </c:dLbl>
            <c:dLbl>
              <c:idx val="6"/>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Tahoma" panose="020B0604030504040204" pitchFamily="34" charset="0"/>
                      <a:ea typeface="Tahoma" panose="020B0604030504040204" pitchFamily="34" charset="0"/>
                      <a:cs typeface="Tahoma" panose="020B0604030504040204" pitchFamily="34" charset="0"/>
                    </a:defRPr>
                  </a:pPr>
                  <a:endParaRPr lang="en-US"/>
                </a:p>
              </c:txPr>
              <c:showLegendKey val="0"/>
              <c:showVal val="1"/>
              <c:showCatName val="0"/>
              <c:showSerName val="0"/>
              <c:showPercent val="0"/>
              <c:showBubbleSize val="0"/>
              <c:extLst>
                <c:ext xmlns:c16="http://schemas.microsoft.com/office/drawing/2014/chart" uri="{C3380CC4-5D6E-409C-BE32-E72D297353CC}">
                  <c16:uniqueId val="{00000008-BC04-4086-9D77-F1E7D31EC6C2}"/>
                </c:ext>
              </c:extLst>
            </c:dLbl>
            <c:dLbl>
              <c:idx val="9"/>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Tahoma" panose="020B0604030504040204" pitchFamily="34" charset="0"/>
                      <a:ea typeface="Tahoma" panose="020B0604030504040204" pitchFamily="34" charset="0"/>
                      <a:cs typeface="Tahoma" panose="020B0604030504040204" pitchFamily="34" charset="0"/>
                    </a:defRPr>
                  </a:pPr>
                  <a:endParaRPr lang="en-US"/>
                </a:p>
              </c:txPr>
              <c:showLegendKey val="0"/>
              <c:showVal val="1"/>
              <c:showCatName val="0"/>
              <c:showSerName val="0"/>
              <c:showPercent val="0"/>
              <c:showBubbleSize val="0"/>
              <c:extLst>
                <c:ext xmlns:c16="http://schemas.microsoft.com/office/drawing/2014/chart" uri="{C3380CC4-5D6E-409C-BE32-E72D297353CC}">
                  <c16:uniqueId val="{0000000C-BC04-4086-9D77-F1E7D31EC6C2}"/>
                </c:ext>
              </c:extLst>
            </c:dLbl>
            <c:dLbl>
              <c:idx val="1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Tahoma" panose="020B0604030504040204" pitchFamily="34" charset="0"/>
                      <a:ea typeface="Tahoma" panose="020B0604030504040204" pitchFamily="34" charset="0"/>
                      <a:cs typeface="Tahoma" panose="020B0604030504040204" pitchFamily="34" charset="0"/>
                    </a:defRPr>
                  </a:pPr>
                  <a:endParaRPr lang="en-US"/>
                </a:p>
              </c:txPr>
              <c:showLegendKey val="0"/>
              <c:showVal val="1"/>
              <c:showCatName val="0"/>
              <c:showSerName val="0"/>
              <c:showPercent val="0"/>
              <c:showBubbleSize val="0"/>
              <c:extLst>
                <c:ext xmlns:c16="http://schemas.microsoft.com/office/drawing/2014/chart" uri="{C3380CC4-5D6E-409C-BE32-E72D297353CC}">
                  <c16:uniqueId val="{0000000B-BC04-4086-9D77-F1E7D31EC6C2}"/>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Sheet1!$A$2:$A$12</c:f>
              <c:strCache>
                <c:ptCount val="11"/>
                <c:pt idx="0">
                  <c:v>Difficulty with program registration</c:v>
                </c:pt>
                <c:pt idx="1">
                  <c:v>Lower costs/program fees, general</c:v>
                </c:pt>
                <c:pt idx="2">
                  <c:v>More, better outreach, communication</c:v>
                </c:pt>
                <c:pt idx="3">
                  <c:v>More, better sport fields, courts</c:v>
                </c:pt>
                <c:pt idx="4">
                  <c:v>More/longer hours</c:v>
                </c:pt>
                <c:pt idx="5">
                  <c:v>Too much spending/waste (costly/unecessary improvements)</c:v>
                </c:pt>
                <c:pt idx="6">
                  <c:v>More adult programs</c:v>
                </c:pt>
                <c:pt idx="7">
                  <c:v>Enforce rules more</c:v>
                </c:pt>
                <c:pt idx="8">
                  <c:v>Issues with instructors, program leaders, staff</c:v>
                </c:pt>
                <c:pt idx="9">
                  <c:v>Park safety</c:v>
                </c:pt>
                <c:pt idx="10">
                  <c:v>Need an indoor pool</c:v>
                </c:pt>
              </c:strCache>
            </c:strRef>
          </c:cat>
          <c:val>
            <c:numRef>
              <c:f>Sheet1!$B$2:$B$12</c:f>
              <c:numCache>
                <c:formatCode>0%</c:formatCode>
                <c:ptCount val="11"/>
                <c:pt idx="0">
                  <c:v>0.08</c:v>
                </c:pt>
                <c:pt idx="1">
                  <c:v>7.0000000000000007E-2</c:v>
                </c:pt>
                <c:pt idx="2">
                  <c:v>0.04</c:v>
                </c:pt>
                <c:pt idx="3">
                  <c:v>0.04</c:v>
                </c:pt>
                <c:pt idx="4">
                  <c:v>0.04</c:v>
                </c:pt>
                <c:pt idx="5">
                  <c:v>0.04</c:v>
                </c:pt>
                <c:pt idx="6">
                  <c:v>0.04</c:v>
                </c:pt>
                <c:pt idx="7">
                  <c:v>0.03</c:v>
                </c:pt>
                <c:pt idx="8">
                  <c:v>0.03</c:v>
                </c:pt>
                <c:pt idx="9">
                  <c:v>0.03</c:v>
                </c:pt>
                <c:pt idx="10">
                  <c:v>0.03</c:v>
                </c:pt>
              </c:numCache>
            </c:numRef>
          </c:val>
          <c:extLst>
            <c:ext xmlns:c16="http://schemas.microsoft.com/office/drawing/2014/chart" uri="{C3380CC4-5D6E-409C-BE32-E72D297353CC}">
              <c16:uniqueId val="{00000000-BC04-4086-9D77-F1E7D31EC6C2}"/>
            </c:ext>
          </c:extLst>
        </c:ser>
        <c:dLbls>
          <c:showLegendKey val="0"/>
          <c:showVal val="0"/>
          <c:showCatName val="0"/>
          <c:showSerName val="0"/>
          <c:showPercent val="0"/>
          <c:showBubbleSize val="0"/>
        </c:dLbls>
        <c:gapWidth val="65"/>
        <c:shape val="box"/>
        <c:axId val="537493968"/>
        <c:axId val="537492888"/>
        <c:axId val="0"/>
      </c:bar3DChart>
      <c:catAx>
        <c:axId val="537493968"/>
        <c:scaling>
          <c:orientation val="maxMin"/>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1"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crossAx val="537492888"/>
        <c:crosses val="autoZero"/>
        <c:auto val="1"/>
        <c:lblAlgn val="ctr"/>
        <c:lblOffset val="100"/>
        <c:noMultiLvlLbl val="0"/>
      </c:catAx>
      <c:valAx>
        <c:axId val="537492888"/>
        <c:scaling>
          <c:orientation val="minMax"/>
        </c:scaling>
        <c:delete val="1"/>
        <c:axPos val="t"/>
        <c:numFmt formatCode="0%" sourceLinked="1"/>
        <c:majorTickMark val="none"/>
        <c:minorTickMark val="none"/>
        <c:tickLblPos val="nextTo"/>
        <c:crossAx val="53749396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0"/>
    <c:plotArea>
      <c:layout>
        <c:manualLayout>
          <c:layoutTarget val="inner"/>
          <c:xMode val="edge"/>
          <c:yMode val="edge"/>
          <c:x val="0.24720682802015909"/>
          <c:y val="4.3522926512158083E-2"/>
          <c:w val="0.75279317197984108"/>
          <c:h val="0.92634581667173244"/>
        </c:manualLayout>
      </c:layout>
      <c:barChart>
        <c:barDir val="col"/>
        <c:grouping val="percentStacked"/>
        <c:varyColors val="0"/>
        <c:ser>
          <c:idx val="0"/>
          <c:order val="0"/>
          <c:tx>
            <c:strRef>
              <c:f>Sheet1!$B$1</c:f>
              <c:strCache>
                <c:ptCount val="1"/>
                <c:pt idx="0">
                  <c:v>0%-3% share of taxes</c:v>
                </c:pt>
              </c:strCache>
            </c:strRef>
          </c:tx>
          <c:spPr>
            <a:solidFill>
              <a:schemeClr val="accent5">
                <a:lumMod val="40000"/>
                <a:lumOff val="6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Sheet1!$A$2:$A$3</c:f>
              <c:numCache>
                <c:formatCode>General</c:formatCode>
                <c:ptCount val="2"/>
                <c:pt idx="0">
                  <c:v>2023</c:v>
                </c:pt>
                <c:pt idx="1">
                  <c:v>2019</c:v>
                </c:pt>
              </c:numCache>
            </c:numRef>
          </c:cat>
          <c:val>
            <c:numRef>
              <c:f>Sheet1!$B$2:$B$3</c:f>
              <c:numCache>
                <c:formatCode>0%</c:formatCode>
                <c:ptCount val="2"/>
                <c:pt idx="0">
                  <c:v>0.22</c:v>
                </c:pt>
                <c:pt idx="1">
                  <c:v>0.26</c:v>
                </c:pt>
              </c:numCache>
            </c:numRef>
          </c:val>
          <c:extLst>
            <c:ext xmlns:c16="http://schemas.microsoft.com/office/drawing/2014/chart" uri="{C3380CC4-5D6E-409C-BE32-E72D297353CC}">
              <c16:uniqueId val="{00000000-FED4-4358-9620-49DF62DA63FE}"/>
            </c:ext>
          </c:extLst>
        </c:ser>
        <c:ser>
          <c:idx val="1"/>
          <c:order val="1"/>
          <c:tx>
            <c:strRef>
              <c:f>Sheet1!$C$1</c:f>
              <c:strCache>
                <c:ptCount val="1"/>
                <c:pt idx="0">
                  <c:v>4%-5%</c:v>
                </c:pt>
              </c:strCache>
            </c:strRef>
          </c:tx>
          <c:spPr>
            <a:solidFill>
              <a:schemeClr val="accent5">
                <a:lumMod val="60000"/>
                <a:lumOff val="4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Sheet1!$A$2:$A$3</c:f>
              <c:numCache>
                <c:formatCode>General</c:formatCode>
                <c:ptCount val="2"/>
                <c:pt idx="0">
                  <c:v>2023</c:v>
                </c:pt>
                <c:pt idx="1">
                  <c:v>2019</c:v>
                </c:pt>
              </c:numCache>
            </c:numRef>
          </c:cat>
          <c:val>
            <c:numRef>
              <c:f>Sheet1!$C$2:$C$3</c:f>
              <c:numCache>
                <c:formatCode>0%</c:formatCode>
                <c:ptCount val="2"/>
                <c:pt idx="0">
                  <c:v>0.32</c:v>
                </c:pt>
                <c:pt idx="1">
                  <c:v>0.27</c:v>
                </c:pt>
              </c:numCache>
            </c:numRef>
          </c:val>
          <c:extLst>
            <c:ext xmlns:c16="http://schemas.microsoft.com/office/drawing/2014/chart" uri="{C3380CC4-5D6E-409C-BE32-E72D297353CC}">
              <c16:uniqueId val="{00000003-FED4-4358-9620-49DF62DA63FE}"/>
            </c:ext>
          </c:extLst>
        </c:ser>
        <c:ser>
          <c:idx val="2"/>
          <c:order val="2"/>
          <c:tx>
            <c:strRef>
              <c:f>Sheet1!$D$1</c:f>
              <c:strCache>
                <c:ptCount val="1"/>
                <c:pt idx="0">
                  <c:v>6%-10%</c:v>
                </c:pt>
              </c:strCache>
            </c:strRef>
          </c:tx>
          <c:spPr>
            <a:solidFill>
              <a:srgbClr val="00B0F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Tahoma" panose="020B0604030504040204" pitchFamily="34" charset="0"/>
                    <a:ea typeface="Tahoma" panose="020B0604030504040204" pitchFamily="34" charset="0"/>
                    <a:cs typeface="Tahoma" panose="020B060403050404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Sheet1!$A$2:$A$3</c:f>
              <c:numCache>
                <c:formatCode>General</c:formatCode>
                <c:ptCount val="2"/>
                <c:pt idx="0">
                  <c:v>2023</c:v>
                </c:pt>
                <c:pt idx="1">
                  <c:v>2019</c:v>
                </c:pt>
              </c:numCache>
            </c:numRef>
          </c:cat>
          <c:val>
            <c:numRef>
              <c:f>Sheet1!$D$2:$D$3</c:f>
              <c:numCache>
                <c:formatCode>0%</c:formatCode>
                <c:ptCount val="2"/>
                <c:pt idx="0">
                  <c:v>0.28999999999999998</c:v>
                </c:pt>
                <c:pt idx="1">
                  <c:v>0.28000000000000003</c:v>
                </c:pt>
              </c:numCache>
            </c:numRef>
          </c:val>
          <c:extLst>
            <c:ext xmlns:c16="http://schemas.microsoft.com/office/drawing/2014/chart" uri="{C3380CC4-5D6E-409C-BE32-E72D297353CC}">
              <c16:uniqueId val="{00000004-FED4-4358-9620-49DF62DA63FE}"/>
            </c:ext>
          </c:extLst>
        </c:ser>
        <c:ser>
          <c:idx val="3"/>
          <c:order val="3"/>
          <c:tx>
            <c:strRef>
              <c:f>Sheet1!$E$1</c:f>
              <c:strCache>
                <c:ptCount val="1"/>
                <c:pt idx="0">
                  <c:v>11%+ share</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Tahoma" panose="020B0604030504040204" pitchFamily="34" charset="0"/>
                    <a:ea typeface="Tahoma" panose="020B0604030504040204" pitchFamily="34" charset="0"/>
                    <a:cs typeface="Tahoma" panose="020B060403050404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Sheet1!$A$2:$A$3</c:f>
              <c:numCache>
                <c:formatCode>General</c:formatCode>
                <c:ptCount val="2"/>
                <c:pt idx="0">
                  <c:v>2023</c:v>
                </c:pt>
                <c:pt idx="1">
                  <c:v>2019</c:v>
                </c:pt>
              </c:numCache>
            </c:numRef>
          </c:cat>
          <c:val>
            <c:numRef>
              <c:f>Sheet1!$E$2:$E$3</c:f>
              <c:numCache>
                <c:formatCode>0%</c:formatCode>
                <c:ptCount val="2"/>
                <c:pt idx="0">
                  <c:v>0.17</c:v>
                </c:pt>
                <c:pt idx="1">
                  <c:v>0.19</c:v>
                </c:pt>
              </c:numCache>
            </c:numRef>
          </c:val>
          <c:extLst>
            <c:ext xmlns:c16="http://schemas.microsoft.com/office/drawing/2014/chart" uri="{C3380CC4-5D6E-409C-BE32-E72D297353CC}">
              <c16:uniqueId val="{00000005-FED4-4358-9620-49DF62DA63FE}"/>
            </c:ext>
          </c:extLst>
        </c:ser>
        <c:dLbls>
          <c:showLegendKey val="0"/>
          <c:showVal val="0"/>
          <c:showCatName val="0"/>
          <c:showSerName val="0"/>
          <c:showPercent val="0"/>
          <c:showBubbleSize val="0"/>
        </c:dLbls>
        <c:gapWidth val="150"/>
        <c:overlap val="100"/>
        <c:axId val="924569224"/>
        <c:axId val="924567424"/>
      </c:barChart>
      <c:catAx>
        <c:axId val="924569224"/>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1"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crossAx val="924567424"/>
        <c:crosses val="autoZero"/>
        <c:auto val="1"/>
        <c:lblAlgn val="ctr"/>
        <c:lblOffset val="100"/>
        <c:noMultiLvlLbl val="0"/>
      </c:catAx>
      <c:valAx>
        <c:axId val="924567424"/>
        <c:scaling>
          <c:orientation val="minMax"/>
        </c:scaling>
        <c:delete val="1"/>
        <c:axPos val="l"/>
        <c:numFmt formatCode="0%" sourceLinked="1"/>
        <c:majorTickMark val="out"/>
        <c:minorTickMark val="none"/>
        <c:tickLblPos val="nextTo"/>
        <c:crossAx val="924569224"/>
        <c:crosses val="autoZero"/>
        <c:crossBetween val="between"/>
      </c:valAx>
      <c:spPr>
        <a:noFill/>
        <a:ln w="25400">
          <a:noFill/>
        </a:ln>
        <a:effectLst/>
      </c:spPr>
    </c:plotArea>
    <c:legend>
      <c:legendPos val="l"/>
      <c:layout>
        <c:manualLayout>
          <c:xMode val="edge"/>
          <c:yMode val="edge"/>
          <c:x val="4.657519948205896E-2"/>
          <c:y val="0.1129173833045661"/>
          <c:w val="0.28747025576865298"/>
          <c:h val="0.78277641541706378"/>
        </c:manualLayout>
      </c:layout>
      <c:overlay val="0"/>
      <c:spPr>
        <a:noFill/>
        <a:ln>
          <a:noFill/>
        </a:ln>
        <a:effectLst/>
      </c:spPr>
      <c:txPr>
        <a:bodyPr rot="0" spcFirstLastPara="1" vertOverflow="ellipsis" vert="horz" wrap="square" anchor="ctr" anchorCtr="1"/>
        <a:lstStyle/>
        <a:p>
          <a:pPr>
            <a:defRPr sz="900" b="1"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4.8122449671983156E-3"/>
          <c:y val="5.3627192567642347E-2"/>
          <c:w val="0.78360658143887552"/>
          <c:h val="0.61240925593619333"/>
        </c:manualLayout>
      </c:layout>
      <c:barChart>
        <c:barDir val="col"/>
        <c:grouping val="percentStacked"/>
        <c:varyColors val="0"/>
        <c:ser>
          <c:idx val="0"/>
          <c:order val="0"/>
          <c:tx>
            <c:strRef>
              <c:f>Sheet1!$A$2</c:f>
              <c:strCache>
                <c:ptCount val="1"/>
                <c:pt idx="0">
                  <c:v>Poor value (0-4)</c:v>
                </c:pt>
              </c:strCache>
            </c:strRef>
          </c:tx>
          <c:spPr>
            <a:solidFill>
              <a:schemeClr val="accent3"/>
            </a:solidFill>
            <a:ln>
              <a:noFill/>
            </a:ln>
            <a:effectLst/>
          </c:spPr>
          <c:invertIfNegative val="0"/>
          <c:dLbls>
            <c:dLbl>
              <c:idx val="1"/>
              <c:layout>
                <c:manualLayout>
                  <c:x val="-3.0557316413377844E-3"/>
                  <c:y val="-1.3386352929122302E-16"/>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9907-4525-8FCE-BFC9E62232C6}"/>
                </c:ext>
              </c:extLst>
            </c:dLbl>
            <c:spPr>
              <a:noFill/>
              <a:ln>
                <a:noFill/>
              </a:ln>
              <a:effectLst/>
            </c:spPr>
            <c:txPr>
              <a:bodyPr rot="0" spcFirstLastPara="1" vertOverflow="ellipsis" vert="horz" wrap="square" anchor="ctr" anchorCtr="1"/>
              <a:lstStyle/>
              <a:p>
                <a:pPr>
                  <a:defRPr sz="800" b="1" i="0" u="none" strike="noStrike" kern="1200" baseline="0">
                    <a:solidFill>
                      <a:schemeClr val="bg1"/>
                    </a:solidFill>
                    <a:latin typeface="Tahoma" panose="020B0604030504040204" pitchFamily="34" charset="0"/>
                    <a:ea typeface="Tahoma" panose="020B0604030504040204" pitchFamily="34" charset="0"/>
                    <a:cs typeface="Tahoma" panose="020B060403050404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Sheet1!$B$1:$D$1</c:f>
              <c:strCache>
                <c:ptCount val="3"/>
                <c:pt idx="0">
                  <c:v>Local Surburban 
Agency Benchmark*
  (2022)</c:v>
                </c:pt>
                <c:pt idx="1">
                  <c:v>Statewide Benchmark 
(2022)</c:v>
                </c:pt>
                <c:pt idx="2">
                  <c:v>PDOP
 (2023)</c:v>
                </c:pt>
              </c:strCache>
            </c:strRef>
          </c:cat>
          <c:val>
            <c:numRef>
              <c:f>Sheet1!$B$2:$D$2</c:f>
              <c:numCache>
                <c:formatCode>0%</c:formatCode>
                <c:ptCount val="3"/>
                <c:pt idx="0">
                  <c:v>0.32</c:v>
                </c:pt>
                <c:pt idx="1">
                  <c:v>0.24</c:v>
                </c:pt>
                <c:pt idx="2">
                  <c:v>0.05</c:v>
                </c:pt>
              </c:numCache>
            </c:numRef>
          </c:val>
          <c:extLst>
            <c:ext xmlns:c16="http://schemas.microsoft.com/office/drawing/2014/chart" uri="{C3380CC4-5D6E-409C-BE32-E72D297353CC}">
              <c16:uniqueId val="{00000002-9907-4525-8FCE-BFC9E62232C6}"/>
            </c:ext>
          </c:extLst>
        </c:ser>
        <c:ser>
          <c:idx val="1"/>
          <c:order val="1"/>
          <c:tx>
            <c:strRef>
              <c:f>Sheet1!$A$3</c:f>
              <c:strCache>
                <c:ptCount val="1"/>
                <c:pt idx="0">
                  <c:v>Average value (5)</c:v>
                </c:pt>
              </c:strCache>
            </c:strRef>
          </c:tx>
          <c:spPr>
            <a:solidFill>
              <a:schemeClr val="bg1">
                <a:lumMod val="65000"/>
              </a:schemeClr>
            </a:solidFill>
            <a:ln>
              <a:noFill/>
            </a:ln>
            <a:effectLst/>
          </c:spPr>
          <c:invertIfNegative val="0"/>
          <c:dLbls>
            <c:spPr>
              <a:noFill/>
              <a:ln>
                <a:noFill/>
              </a:ln>
              <a:effectLst/>
            </c:spPr>
            <c:txPr>
              <a:bodyPr rot="0" spcFirstLastPara="1" vertOverflow="ellipsis" vert="horz" wrap="square" anchor="ctr" anchorCtr="1"/>
              <a:lstStyle/>
              <a:p>
                <a:pPr>
                  <a:defRPr sz="800" b="1"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Sheet1!$B$1:$D$1</c:f>
              <c:strCache>
                <c:ptCount val="3"/>
                <c:pt idx="0">
                  <c:v>Local Surburban 
Agency Benchmark*
  (2022)</c:v>
                </c:pt>
                <c:pt idx="1">
                  <c:v>Statewide Benchmark 
(2022)</c:v>
                </c:pt>
                <c:pt idx="2">
                  <c:v>PDOP
 (2023)</c:v>
                </c:pt>
              </c:strCache>
            </c:strRef>
          </c:cat>
          <c:val>
            <c:numRef>
              <c:f>Sheet1!$B$3:$D$3</c:f>
              <c:numCache>
                <c:formatCode>0%</c:formatCode>
                <c:ptCount val="3"/>
                <c:pt idx="0">
                  <c:v>0.23</c:v>
                </c:pt>
                <c:pt idx="1">
                  <c:v>0.23</c:v>
                </c:pt>
                <c:pt idx="2">
                  <c:v>0.13</c:v>
                </c:pt>
              </c:numCache>
            </c:numRef>
          </c:val>
          <c:extLst>
            <c:ext xmlns:c16="http://schemas.microsoft.com/office/drawing/2014/chart" uri="{C3380CC4-5D6E-409C-BE32-E72D297353CC}">
              <c16:uniqueId val="{00000003-9907-4525-8FCE-BFC9E62232C6}"/>
            </c:ext>
          </c:extLst>
        </c:ser>
        <c:ser>
          <c:idx val="2"/>
          <c:order val="2"/>
          <c:tx>
            <c:strRef>
              <c:f>Sheet1!$A$4</c:f>
              <c:strCache>
                <c:ptCount val="1"/>
                <c:pt idx="0">
                  <c:v>Good value (6-7)</c:v>
                </c:pt>
              </c:strCache>
            </c:strRef>
          </c:tx>
          <c:spPr>
            <a:solidFill>
              <a:srgbClr val="5B9BD5">
                <a:lumMod val="60000"/>
                <a:lumOff val="40000"/>
              </a:srgbClr>
            </a:solidFill>
            <a:ln>
              <a:noFill/>
            </a:ln>
            <a:effectLst/>
          </c:spPr>
          <c:invertIfNegative val="0"/>
          <c:dLbls>
            <c:spPr>
              <a:noFill/>
              <a:ln>
                <a:noFill/>
              </a:ln>
              <a:effectLst/>
            </c:spPr>
            <c:txPr>
              <a:bodyPr rot="0" spcFirstLastPara="1" vertOverflow="ellipsis" vert="horz" wrap="square" anchor="ctr" anchorCtr="1"/>
              <a:lstStyle/>
              <a:p>
                <a:pPr>
                  <a:defRPr sz="800" b="1"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Sheet1!$B$1:$D$1</c:f>
              <c:strCache>
                <c:ptCount val="3"/>
                <c:pt idx="0">
                  <c:v>Local Surburban 
Agency Benchmark*
  (2022)</c:v>
                </c:pt>
                <c:pt idx="1">
                  <c:v>Statewide Benchmark 
(2022)</c:v>
                </c:pt>
                <c:pt idx="2">
                  <c:v>PDOP
 (2023)</c:v>
                </c:pt>
              </c:strCache>
            </c:strRef>
          </c:cat>
          <c:val>
            <c:numRef>
              <c:f>Sheet1!$B$4:$D$4</c:f>
              <c:numCache>
                <c:formatCode>0%</c:formatCode>
                <c:ptCount val="3"/>
                <c:pt idx="0">
                  <c:v>0.23</c:v>
                </c:pt>
                <c:pt idx="1">
                  <c:v>0.2</c:v>
                </c:pt>
                <c:pt idx="2">
                  <c:v>0.15</c:v>
                </c:pt>
              </c:numCache>
            </c:numRef>
          </c:val>
          <c:extLst>
            <c:ext xmlns:c16="http://schemas.microsoft.com/office/drawing/2014/chart" uri="{C3380CC4-5D6E-409C-BE32-E72D297353CC}">
              <c16:uniqueId val="{00000004-9907-4525-8FCE-BFC9E62232C6}"/>
            </c:ext>
          </c:extLst>
        </c:ser>
        <c:ser>
          <c:idx val="3"/>
          <c:order val="3"/>
          <c:tx>
            <c:strRef>
              <c:f>Sheet1!$A$5</c:f>
              <c:strCache>
                <c:ptCount val="1"/>
                <c:pt idx="0">
                  <c:v>Great value (8)</c:v>
                </c:pt>
              </c:strCache>
            </c:strRef>
          </c:tx>
          <c:spPr>
            <a:solidFill>
              <a:srgbClr val="5B9BD5">
                <a:lumMod val="75000"/>
              </a:srgbClr>
            </a:solidFill>
            <a:ln>
              <a:noFill/>
            </a:ln>
            <a:effectLst/>
          </c:spPr>
          <c:invertIfNegative val="0"/>
          <c:dLbls>
            <c:spPr>
              <a:noFill/>
              <a:ln>
                <a:noFill/>
              </a:ln>
              <a:effectLst/>
            </c:spPr>
            <c:txPr>
              <a:bodyPr rot="0" spcFirstLastPara="1" vertOverflow="ellipsis" vert="horz" wrap="square" anchor="ctr" anchorCtr="1"/>
              <a:lstStyle/>
              <a:p>
                <a:pPr>
                  <a:defRPr sz="800" b="1" i="0" u="none" strike="noStrike" kern="1200" baseline="0">
                    <a:solidFill>
                      <a:schemeClr val="bg1"/>
                    </a:solidFill>
                    <a:latin typeface="Tahoma" panose="020B0604030504040204" pitchFamily="34" charset="0"/>
                    <a:ea typeface="Tahoma" panose="020B0604030504040204" pitchFamily="34" charset="0"/>
                    <a:cs typeface="Tahoma" panose="020B060403050404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Sheet1!$B$1:$D$1</c:f>
              <c:strCache>
                <c:ptCount val="3"/>
                <c:pt idx="0">
                  <c:v>Local Surburban 
Agency Benchmark*
  (2022)</c:v>
                </c:pt>
                <c:pt idx="1">
                  <c:v>Statewide Benchmark 
(2022)</c:v>
                </c:pt>
                <c:pt idx="2">
                  <c:v>PDOP
 (2023)</c:v>
                </c:pt>
              </c:strCache>
            </c:strRef>
          </c:cat>
          <c:val>
            <c:numRef>
              <c:f>Sheet1!$B$5:$D$5</c:f>
              <c:numCache>
                <c:formatCode>0%</c:formatCode>
                <c:ptCount val="3"/>
                <c:pt idx="0">
                  <c:v>0.12</c:v>
                </c:pt>
                <c:pt idx="1">
                  <c:v>0.15</c:v>
                </c:pt>
                <c:pt idx="2">
                  <c:v>0.16</c:v>
                </c:pt>
              </c:numCache>
            </c:numRef>
          </c:val>
          <c:extLst>
            <c:ext xmlns:c16="http://schemas.microsoft.com/office/drawing/2014/chart" uri="{C3380CC4-5D6E-409C-BE32-E72D297353CC}">
              <c16:uniqueId val="{00000005-9907-4525-8FCE-BFC9E62232C6}"/>
            </c:ext>
          </c:extLst>
        </c:ser>
        <c:ser>
          <c:idx val="4"/>
          <c:order val="4"/>
          <c:tx>
            <c:strRef>
              <c:f>Sheet1!$A$6</c:f>
              <c:strCache>
                <c:ptCount val="1"/>
                <c:pt idx="0">
                  <c:v>Excellent value (9-10)</c:v>
                </c:pt>
              </c:strCache>
            </c:strRef>
          </c:tx>
          <c:spPr>
            <a:solidFill>
              <a:srgbClr val="5B9BD5">
                <a:lumMod val="50000"/>
              </a:srgb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bg1"/>
                    </a:solidFill>
                    <a:latin typeface="Tahoma" panose="020B0604030504040204" pitchFamily="34" charset="0"/>
                    <a:ea typeface="Tahoma" panose="020B0604030504040204" pitchFamily="34" charset="0"/>
                    <a:cs typeface="Tahoma" panose="020B060403050404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Local Surburban 
Agency Benchmark*
  (2022)</c:v>
                </c:pt>
                <c:pt idx="1">
                  <c:v>Statewide Benchmark 
(2022)</c:v>
                </c:pt>
                <c:pt idx="2">
                  <c:v>PDOP
 (2023)</c:v>
                </c:pt>
              </c:strCache>
            </c:strRef>
          </c:cat>
          <c:val>
            <c:numRef>
              <c:f>Sheet1!$B$6:$D$6</c:f>
              <c:numCache>
                <c:formatCode>0%</c:formatCode>
                <c:ptCount val="3"/>
                <c:pt idx="0">
                  <c:v>0.1</c:v>
                </c:pt>
                <c:pt idx="1">
                  <c:v>0.18</c:v>
                </c:pt>
                <c:pt idx="2">
                  <c:v>0.51</c:v>
                </c:pt>
              </c:numCache>
            </c:numRef>
          </c:val>
          <c:extLst>
            <c:ext xmlns:c16="http://schemas.microsoft.com/office/drawing/2014/chart" uri="{C3380CC4-5D6E-409C-BE32-E72D297353CC}">
              <c16:uniqueId val="{00000006-9907-4525-8FCE-BFC9E62232C6}"/>
            </c:ext>
          </c:extLst>
        </c:ser>
        <c:dLbls>
          <c:showLegendKey val="0"/>
          <c:showVal val="0"/>
          <c:showCatName val="0"/>
          <c:showSerName val="0"/>
          <c:showPercent val="0"/>
          <c:showBubbleSize val="0"/>
        </c:dLbls>
        <c:gapWidth val="150"/>
        <c:overlap val="100"/>
        <c:axId val="642251848"/>
        <c:axId val="642252240"/>
      </c:barChart>
      <c:catAx>
        <c:axId val="642251848"/>
        <c:scaling>
          <c:orientation val="maxMin"/>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0" spcFirstLastPara="1" vertOverflow="ellipsis" wrap="square" anchor="ctr" anchorCtr="1"/>
          <a:lstStyle/>
          <a:p>
            <a:pPr>
              <a:defRPr sz="900" b="1"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crossAx val="642252240"/>
        <c:crosses val="autoZero"/>
        <c:auto val="1"/>
        <c:lblAlgn val="ctr"/>
        <c:lblOffset val="100"/>
        <c:tickLblSkip val="1"/>
        <c:tickMarkSkip val="1"/>
        <c:noMultiLvlLbl val="0"/>
      </c:catAx>
      <c:valAx>
        <c:axId val="642252240"/>
        <c:scaling>
          <c:orientation val="minMax"/>
        </c:scaling>
        <c:delete val="0"/>
        <c:axPos val="r"/>
        <c:numFmt formatCode="0%"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crossAx val="642251848"/>
        <c:crosses val="autoZero"/>
        <c:crossBetween val="between"/>
      </c:valAx>
      <c:spPr>
        <a:noFill/>
        <a:ln>
          <a:noFill/>
        </a:ln>
        <a:effectLst/>
      </c:spPr>
    </c:plotArea>
    <c:legend>
      <c:legendPos val="tr"/>
      <c:layout>
        <c:manualLayout>
          <c:xMode val="edge"/>
          <c:yMode val="edge"/>
          <c:x val="0.75052770592983253"/>
          <c:y val="0.15670223008049203"/>
          <c:w val="0.20555651575477424"/>
          <c:h val="0.35483100736623868"/>
        </c:manualLayout>
      </c:layout>
      <c:overlay val="0"/>
      <c:spPr>
        <a:noFill/>
        <a:ln>
          <a:noFill/>
        </a:ln>
        <a:effectLst/>
      </c:spPr>
      <c:txPr>
        <a:bodyPr rot="0" spcFirstLastPara="1" vertOverflow="ellipsis" vert="horz" wrap="square" anchor="ctr" anchorCtr="1"/>
        <a:lstStyle/>
        <a:p>
          <a:pPr>
            <a:defRPr sz="800" b="1"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legend>
    <c:plotVisOnly val="1"/>
    <c:dispBlanksAs val="gap"/>
    <c:showDLblsOverMax val="0"/>
  </c:chart>
  <c:spPr>
    <a:noFill/>
    <a:ln>
      <a:noFill/>
    </a:ln>
    <a:effectLst/>
  </c:spPr>
  <c:txPr>
    <a:bodyPr/>
    <a:lstStyle/>
    <a:p>
      <a:pPr>
        <a:defRPr>
          <a:solidFill>
            <a:schemeClr val="tx1"/>
          </a:solidFill>
        </a:defRPr>
      </a:pPr>
      <a:endParaRPr lang="en-US"/>
    </a:p>
  </c:txPr>
  <c:externalData r:id="rId4">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9836772706987709"/>
          <c:y val="0.22225118581252423"/>
          <c:w val="0.50163221784776901"/>
          <c:h val="0.73413848006062221"/>
        </c:manualLayout>
      </c:layout>
      <c:barChart>
        <c:barDir val="bar"/>
        <c:grouping val="stacked"/>
        <c:varyColors val="0"/>
        <c:ser>
          <c:idx val="0"/>
          <c:order val="0"/>
          <c:tx>
            <c:strRef>
              <c:f>Sheet1!$B$1</c:f>
              <c:strCache>
                <c:ptCount val="1"/>
                <c:pt idx="0">
                  <c:v>#1 / Most Important</c:v>
                </c:pt>
              </c:strCache>
            </c:strRef>
          </c:tx>
          <c:spPr>
            <a:solidFill>
              <a:schemeClr val="accent5">
                <a:lumMod val="5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bg1"/>
                    </a:solidFill>
                    <a:latin typeface="Tahoma" panose="020B0604030504040204" pitchFamily="34" charset="0"/>
                    <a:ea typeface="Tahoma" panose="020B0604030504040204" pitchFamily="34" charset="0"/>
                    <a:cs typeface="Tahoma" panose="020B060403050404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Community Engagement:  Actively work to foster ongoing dialogue, relationships, collaborations, and partnerships with and within the community. </c:v>
                </c:pt>
                <c:pt idx="1">
                  <c:v>Inclusivity: Actively and intentionally value multiple layers of human characteristics and view such differences as strengths, while striving for equity among all identities to be authentic, feel safe, and be respected in our programs, parks, and facilitie</c:v>
                </c:pt>
                <c:pt idx="2">
                  <c:v>Integrity: Adhere to moral, honest, and ethical principles with a focus on accessibility, inclusion, and transparency. </c:v>
                </c:pt>
                <c:pt idx="3">
                  <c:v>Responsible Leadership: Maintain a high-performing, engaged, and accountable organization. </c:v>
                </c:pt>
                <c:pt idx="4">
                  <c:v>Sustainability: Thrive through renewal, maintenance, and stewardship in all aspects of operation. </c:v>
                </c:pt>
                <c:pt idx="5">
                  <c:v>Innovation:  Continuously try new methods and ideas, adapt services according to trends, and continually improve processes.  </c:v>
                </c:pt>
                <c:pt idx="6">
                  <c:v>No answer/Cannot say</c:v>
                </c:pt>
              </c:strCache>
            </c:strRef>
          </c:cat>
          <c:val>
            <c:numRef>
              <c:f>Sheet1!$B$2:$B$8</c:f>
              <c:numCache>
                <c:formatCode>0%</c:formatCode>
                <c:ptCount val="7"/>
                <c:pt idx="0">
                  <c:v>0.24</c:v>
                </c:pt>
                <c:pt idx="1">
                  <c:v>0.21</c:v>
                </c:pt>
                <c:pt idx="2">
                  <c:v>0.13</c:v>
                </c:pt>
                <c:pt idx="3">
                  <c:v>0.13</c:v>
                </c:pt>
                <c:pt idx="4">
                  <c:v>0.1</c:v>
                </c:pt>
                <c:pt idx="5">
                  <c:v>0.09</c:v>
                </c:pt>
                <c:pt idx="6">
                  <c:v>0.1</c:v>
                </c:pt>
              </c:numCache>
            </c:numRef>
          </c:val>
          <c:extLst>
            <c:ext xmlns:c16="http://schemas.microsoft.com/office/drawing/2014/chart" uri="{C3380CC4-5D6E-409C-BE32-E72D297353CC}">
              <c16:uniqueId val="{00000001-4332-451A-8A6D-9A7065132AA8}"/>
            </c:ext>
          </c:extLst>
        </c:ser>
        <c:ser>
          <c:idx val="1"/>
          <c:order val="1"/>
          <c:tx>
            <c:strRef>
              <c:f>Sheet1!$C$1</c:f>
              <c:strCache>
                <c:ptCount val="1"/>
                <c:pt idx="0">
                  <c:v>2nd Most Important</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bg1"/>
                    </a:solidFill>
                    <a:latin typeface="Tahoma" panose="020B0604030504040204" pitchFamily="34" charset="0"/>
                    <a:ea typeface="Tahoma" panose="020B0604030504040204" pitchFamily="34" charset="0"/>
                    <a:cs typeface="Tahoma" panose="020B060403050404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Community Engagement:  Actively work to foster ongoing dialogue, relationships, collaborations, and partnerships with and within the community. </c:v>
                </c:pt>
                <c:pt idx="1">
                  <c:v>Inclusivity: Actively and intentionally value multiple layers of human characteristics and view such differences as strengths, while striving for equity among all identities to be authentic, feel safe, and be respected in our programs, parks, and facilitie</c:v>
                </c:pt>
                <c:pt idx="2">
                  <c:v>Integrity: Adhere to moral, honest, and ethical principles with a focus on accessibility, inclusion, and transparency. </c:v>
                </c:pt>
                <c:pt idx="3">
                  <c:v>Responsible Leadership: Maintain a high-performing, engaged, and accountable organization. </c:v>
                </c:pt>
                <c:pt idx="4">
                  <c:v>Sustainability: Thrive through renewal, maintenance, and stewardship in all aspects of operation. </c:v>
                </c:pt>
                <c:pt idx="5">
                  <c:v>Innovation:  Continuously try new methods and ideas, adapt services according to trends, and continually improve processes.  </c:v>
                </c:pt>
                <c:pt idx="6">
                  <c:v>No answer/Cannot say</c:v>
                </c:pt>
              </c:strCache>
            </c:strRef>
          </c:cat>
          <c:val>
            <c:numRef>
              <c:f>Sheet1!$C$2:$C$8</c:f>
              <c:numCache>
                <c:formatCode>0%</c:formatCode>
                <c:ptCount val="7"/>
                <c:pt idx="0">
                  <c:v>0.19</c:v>
                </c:pt>
                <c:pt idx="1">
                  <c:v>0.17</c:v>
                </c:pt>
                <c:pt idx="2">
                  <c:v>0.22</c:v>
                </c:pt>
                <c:pt idx="3">
                  <c:v>0.12</c:v>
                </c:pt>
                <c:pt idx="4">
                  <c:v>0.13</c:v>
                </c:pt>
                <c:pt idx="5">
                  <c:v>7.0000000000000007E-2</c:v>
                </c:pt>
              </c:numCache>
            </c:numRef>
          </c:val>
          <c:extLst>
            <c:ext xmlns:c16="http://schemas.microsoft.com/office/drawing/2014/chart" uri="{C3380CC4-5D6E-409C-BE32-E72D297353CC}">
              <c16:uniqueId val="{00000002-4332-451A-8A6D-9A7065132AA8}"/>
            </c:ext>
          </c:extLst>
        </c:ser>
        <c:ser>
          <c:idx val="2"/>
          <c:order val="2"/>
          <c:tx>
            <c:strRef>
              <c:f>Sheet1!$D$1</c:f>
              <c:strCache>
                <c:ptCount val="1"/>
                <c:pt idx="0">
                  <c:v>3rd Most Important</c:v>
                </c:pt>
              </c:strCache>
            </c:strRef>
          </c:tx>
          <c:spPr>
            <a:solidFill>
              <a:schemeClr val="accent5">
                <a:lumMod val="60000"/>
                <a:lumOff val="4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Community Engagement:  Actively work to foster ongoing dialogue, relationships, collaborations, and partnerships with and within the community. </c:v>
                </c:pt>
                <c:pt idx="1">
                  <c:v>Inclusivity: Actively and intentionally value multiple layers of human characteristics and view such differences as strengths, while striving for equity among all identities to be authentic, feel safe, and be respected in our programs, parks, and facilitie</c:v>
                </c:pt>
                <c:pt idx="2">
                  <c:v>Integrity: Adhere to moral, honest, and ethical principles with a focus on accessibility, inclusion, and transparency. </c:v>
                </c:pt>
                <c:pt idx="3">
                  <c:v>Responsible Leadership: Maintain a high-performing, engaged, and accountable organization. </c:v>
                </c:pt>
                <c:pt idx="4">
                  <c:v>Sustainability: Thrive through renewal, maintenance, and stewardship in all aspects of operation. </c:v>
                </c:pt>
                <c:pt idx="5">
                  <c:v>Innovation:  Continuously try new methods and ideas, adapt services according to trends, and continually improve processes.  </c:v>
                </c:pt>
                <c:pt idx="6">
                  <c:v>No answer/Cannot say</c:v>
                </c:pt>
              </c:strCache>
            </c:strRef>
          </c:cat>
          <c:val>
            <c:numRef>
              <c:f>Sheet1!$D$2:$D$8</c:f>
              <c:numCache>
                <c:formatCode>0%</c:formatCode>
                <c:ptCount val="7"/>
                <c:pt idx="0">
                  <c:v>0.14000000000000001</c:v>
                </c:pt>
                <c:pt idx="1">
                  <c:v>0.14000000000000001</c:v>
                </c:pt>
                <c:pt idx="2">
                  <c:v>0.18</c:v>
                </c:pt>
                <c:pt idx="3">
                  <c:v>0.13</c:v>
                </c:pt>
                <c:pt idx="4">
                  <c:v>0.15</c:v>
                </c:pt>
                <c:pt idx="5">
                  <c:v>0.14000000000000001</c:v>
                </c:pt>
              </c:numCache>
            </c:numRef>
          </c:val>
          <c:extLst>
            <c:ext xmlns:c16="http://schemas.microsoft.com/office/drawing/2014/chart" uri="{C3380CC4-5D6E-409C-BE32-E72D297353CC}">
              <c16:uniqueId val="{00000003-4332-451A-8A6D-9A7065132AA8}"/>
            </c:ext>
          </c:extLst>
        </c:ser>
        <c:ser>
          <c:idx val="3"/>
          <c:order val="3"/>
          <c:tx>
            <c:strRef>
              <c:f>Sheet1!$E$1</c:f>
              <c:strCache>
                <c:ptCount val="1"/>
                <c:pt idx="0">
                  <c:v>TOP 3 TOTAL</c:v>
                </c:pt>
              </c:strCache>
            </c:strRef>
          </c:tx>
          <c:spPr>
            <a:solidFill>
              <a:schemeClr val="bg1"/>
            </a:solidFill>
            <a:ln>
              <a:noFill/>
            </a:ln>
            <a:effectLst/>
          </c:spPr>
          <c:invertIfNegative val="0"/>
          <c:dLbls>
            <c:dLbl>
              <c:idx val="0"/>
              <c:tx>
                <c:rich>
                  <a:bodyPr/>
                  <a:lstStyle/>
                  <a:p>
                    <a:fld id="{91A07BD6-61EF-4D21-A69A-411E09F02A04}" type="VALUE">
                      <a:rPr lang="en-US" smtClean="0"/>
                      <a:pPr/>
                      <a:t>[VALUE]</a:t>
                    </a:fld>
                    <a:r>
                      <a:rPr lang="en-US" dirty="0"/>
                      <a:t> Top 3 Total</a:t>
                    </a:r>
                  </a:p>
                </c:rich>
              </c:tx>
              <c:dLblPos val="inBase"/>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6815-487D-9030-2D26A514B35C}"/>
                </c:ext>
              </c:extLst>
            </c:dLbl>
            <c:spPr>
              <a:noFill/>
              <a:ln>
                <a:solidFill>
                  <a:schemeClr val="accent1">
                    <a:lumMod val="60000"/>
                    <a:lumOff val="40000"/>
                  </a:schemeClr>
                </a:solidFill>
              </a:ln>
              <a:effectLst/>
            </c:spPr>
            <c:txPr>
              <a:bodyPr rot="0" spcFirstLastPara="1" vertOverflow="ellipsis" vert="horz" wrap="square" lIns="38100" tIns="19050" rIns="38100" bIns="19050" anchor="ctr" anchorCtr="0">
                <a:spAutoFit/>
              </a:bodyPr>
              <a:lstStyle/>
              <a:p>
                <a:pPr algn="ctr">
                  <a:defRPr lang="en-US" sz="900" b="1"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Community Engagement:  Actively work to foster ongoing dialogue, relationships, collaborations, and partnerships with and within the community. </c:v>
                </c:pt>
                <c:pt idx="1">
                  <c:v>Inclusivity: Actively and intentionally value multiple layers of human characteristics and view such differences as strengths, while striving for equity among all identities to be authentic, feel safe, and be respected in our programs, parks, and facilitie</c:v>
                </c:pt>
                <c:pt idx="2">
                  <c:v>Integrity: Adhere to moral, honest, and ethical principles with a focus on accessibility, inclusion, and transparency. </c:v>
                </c:pt>
                <c:pt idx="3">
                  <c:v>Responsible Leadership: Maintain a high-performing, engaged, and accountable organization. </c:v>
                </c:pt>
                <c:pt idx="4">
                  <c:v>Sustainability: Thrive through renewal, maintenance, and stewardship in all aspects of operation. </c:v>
                </c:pt>
                <c:pt idx="5">
                  <c:v>Innovation:  Continuously try new methods and ideas, adapt services according to trends, and continually improve processes.  </c:v>
                </c:pt>
                <c:pt idx="6">
                  <c:v>No answer/Cannot say</c:v>
                </c:pt>
              </c:strCache>
            </c:strRef>
          </c:cat>
          <c:val>
            <c:numRef>
              <c:f>Sheet1!$E$2:$E$8</c:f>
              <c:numCache>
                <c:formatCode>\=0%</c:formatCode>
                <c:ptCount val="7"/>
                <c:pt idx="0">
                  <c:v>0.56999999999999995</c:v>
                </c:pt>
                <c:pt idx="1">
                  <c:v>0.52</c:v>
                </c:pt>
                <c:pt idx="2">
                  <c:v>0.53</c:v>
                </c:pt>
                <c:pt idx="3">
                  <c:v>0.38</c:v>
                </c:pt>
                <c:pt idx="4">
                  <c:v>0.38</c:v>
                </c:pt>
                <c:pt idx="5">
                  <c:v>0.3</c:v>
                </c:pt>
              </c:numCache>
            </c:numRef>
          </c:val>
          <c:extLst>
            <c:ext xmlns:c16="http://schemas.microsoft.com/office/drawing/2014/chart" uri="{C3380CC4-5D6E-409C-BE32-E72D297353CC}">
              <c16:uniqueId val="{00000004-4332-451A-8A6D-9A7065132AA8}"/>
            </c:ext>
          </c:extLst>
        </c:ser>
        <c:dLbls>
          <c:showLegendKey val="0"/>
          <c:showVal val="0"/>
          <c:showCatName val="0"/>
          <c:showSerName val="0"/>
          <c:showPercent val="0"/>
          <c:showBubbleSize val="0"/>
        </c:dLbls>
        <c:gapWidth val="75"/>
        <c:overlap val="100"/>
        <c:axId val="1023895040"/>
        <c:axId val="1023893400"/>
      </c:barChart>
      <c:catAx>
        <c:axId val="1023895040"/>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1"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crossAx val="1023893400"/>
        <c:crosses val="autoZero"/>
        <c:auto val="1"/>
        <c:lblAlgn val="ctr"/>
        <c:lblOffset val="100"/>
        <c:noMultiLvlLbl val="0"/>
      </c:catAx>
      <c:valAx>
        <c:axId val="1023893400"/>
        <c:scaling>
          <c:orientation val="minMax"/>
          <c:max val="1"/>
        </c:scaling>
        <c:delete val="1"/>
        <c:axPos val="t"/>
        <c:numFmt formatCode="0%" sourceLinked="1"/>
        <c:majorTickMark val="out"/>
        <c:minorTickMark val="none"/>
        <c:tickLblPos val="nextTo"/>
        <c:crossAx val="1023895040"/>
        <c:crosses val="autoZero"/>
        <c:crossBetween val="between"/>
      </c:valAx>
      <c:spPr>
        <a:noFill/>
        <a:ln>
          <a:noFill/>
        </a:ln>
        <a:effectLst/>
      </c:spPr>
    </c:plotArea>
    <c:legend>
      <c:legendPos val="b"/>
      <c:legendEntry>
        <c:idx val="3"/>
        <c:delete val="1"/>
      </c:legendEntry>
      <c:layout>
        <c:manualLayout>
          <c:xMode val="edge"/>
          <c:yMode val="edge"/>
          <c:x val="0.74403218554982753"/>
          <c:y val="0.76213579569042322"/>
          <c:w val="0.25446166657989516"/>
          <c:h val="0.15341356453262522"/>
        </c:manualLayout>
      </c:layout>
      <c:overlay val="0"/>
      <c:spPr>
        <a:noFill/>
        <a:ln>
          <a:noFill/>
        </a:ln>
        <a:effectLst/>
      </c:spPr>
      <c:txPr>
        <a:bodyPr rot="0" spcFirstLastPara="1" vertOverflow="ellipsis" vert="horz" wrap="square" anchor="ctr" anchorCtr="1"/>
        <a:lstStyle/>
        <a:p>
          <a:pPr>
            <a:defRPr sz="900" b="1"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percentStacked"/>
        <c:varyColors val="0"/>
        <c:ser>
          <c:idx val="0"/>
          <c:order val="0"/>
          <c:tx>
            <c:strRef>
              <c:f>Sheet1!$B$1</c:f>
              <c:strCache>
                <c:ptCount val="1"/>
                <c:pt idx="0">
                  <c:v>Poor (1)</c:v>
                </c:pt>
              </c:strCache>
            </c:strRef>
          </c:tx>
          <c:spPr>
            <a:solidFill>
              <a:srgbClr val="C00000"/>
            </a:solidFill>
            <a:ln>
              <a:noFill/>
            </a:ln>
            <a:effectLst/>
          </c:spPr>
          <c:invertIfNegative val="0"/>
          <c:dLbls>
            <c:dLbl>
              <c:idx val="2"/>
              <c:layout>
                <c:manualLayout>
                  <c:x val="7.677543186180422E-3"/>
                  <c:y val="-4.566210045662100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8736-4043-BA79-647ADFB53B9B}"/>
                </c:ext>
              </c:extLst>
            </c:dLbl>
            <c:dLbl>
              <c:idx val="4"/>
              <c:layout>
                <c:manualLayout>
                  <c:x val="9.5969289827255271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BC69-4C1C-AC27-4C1D28E07289}"/>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Tahoma" panose="020B0604030504040204" pitchFamily="34" charset="0"/>
                    <a:ea typeface="Tahoma" panose="020B0604030504040204" pitchFamily="34" charset="0"/>
                    <a:cs typeface="Tahoma" panose="020B060403050404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Innovation</c:v>
                </c:pt>
                <c:pt idx="1">
                  <c:v>Responsible Leadership</c:v>
                </c:pt>
                <c:pt idx="2">
                  <c:v>Sustainability</c:v>
                </c:pt>
                <c:pt idx="3">
                  <c:v>Integrity</c:v>
                </c:pt>
                <c:pt idx="4">
                  <c:v>Inclusivity</c:v>
                </c:pt>
                <c:pt idx="5">
                  <c:v>Community Engagement</c:v>
                </c:pt>
              </c:strCache>
            </c:strRef>
          </c:cat>
          <c:val>
            <c:numRef>
              <c:f>Sheet1!$B$2:$B$7</c:f>
              <c:numCache>
                <c:formatCode>0%</c:formatCode>
                <c:ptCount val="6"/>
                <c:pt idx="0">
                  <c:v>0</c:v>
                </c:pt>
                <c:pt idx="1">
                  <c:v>0.02</c:v>
                </c:pt>
                <c:pt idx="2">
                  <c:v>0.03</c:v>
                </c:pt>
                <c:pt idx="3">
                  <c:v>0.01</c:v>
                </c:pt>
                <c:pt idx="4">
                  <c:v>0.03</c:v>
                </c:pt>
                <c:pt idx="5">
                  <c:v>0.01</c:v>
                </c:pt>
              </c:numCache>
            </c:numRef>
          </c:val>
          <c:extLst>
            <c:ext xmlns:c16="http://schemas.microsoft.com/office/drawing/2014/chart" uri="{C3380CC4-5D6E-409C-BE32-E72D297353CC}">
              <c16:uniqueId val="{00000006-F2AF-47BD-B05B-76CE52562E9F}"/>
            </c:ext>
          </c:extLst>
        </c:ser>
        <c:ser>
          <c:idx val="1"/>
          <c:order val="1"/>
          <c:tx>
            <c:strRef>
              <c:f>Sheet1!$C$1</c:f>
              <c:strCache>
                <c:ptCount val="1"/>
                <c:pt idx="0">
                  <c:v>2</c:v>
                </c:pt>
              </c:strCache>
            </c:strRef>
          </c:tx>
          <c:spPr>
            <a:solidFill>
              <a:srgbClr val="F2B0B0"/>
            </a:solidFill>
            <a:ln>
              <a:noFill/>
            </a:ln>
            <a:effectLst/>
          </c:spPr>
          <c:invertIfNegative val="0"/>
          <c:dLbls>
            <c:dLbl>
              <c:idx val="2"/>
              <c:delete val="1"/>
              <c:extLst>
                <c:ext xmlns:c15="http://schemas.microsoft.com/office/drawing/2012/chart" uri="{CE6537A1-D6FC-4f65-9D91-7224C49458BB}"/>
                <c:ext xmlns:c16="http://schemas.microsoft.com/office/drawing/2014/chart" uri="{C3380CC4-5D6E-409C-BE32-E72D297353CC}">
                  <c16:uniqueId val="{00000000-8736-4043-BA79-647ADFB53B9B}"/>
                </c:ext>
              </c:extLst>
            </c:dLbl>
            <c:dLbl>
              <c:idx val="4"/>
              <c:delete val="1"/>
              <c:extLst>
                <c:ext xmlns:c15="http://schemas.microsoft.com/office/drawing/2012/chart" uri="{CE6537A1-D6FC-4f65-9D91-7224C49458BB}"/>
                <c:ext xmlns:c16="http://schemas.microsoft.com/office/drawing/2014/chart" uri="{C3380CC4-5D6E-409C-BE32-E72D297353CC}">
                  <c16:uniqueId val="{00000013-F2AF-47BD-B05B-76CE52562E9F}"/>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Innovation</c:v>
                </c:pt>
                <c:pt idx="1">
                  <c:v>Responsible Leadership</c:v>
                </c:pt>
                <c:pt idx="2">
                  <c:v>Sustainability</c:v>
                </c:pt>
                <c:pt idx="3">
                  <c:v>Integrity</c:v>
                </c:pt>
                <c:pt idx="4">
                  <c:v>Inclusivity</c:v>
                </c:pt>
                <c:pt idx="5">
                  <c:v>Community Engagement</c:v>
                </c:pt>
              </c:strCache>
            </c:strRef>
          </c:cat>
          <c:val>
            <c:numRef>
              <c:f>Sheet1!$C$2:$C$7</c:f>
              <c:numCache>
                <c:formatCode>0%</c:formatCode>
                <c:ptCount val="6"/>
                <c:pt idx="0">
                  <c:v>0.06</c:v>
                </c:pt>
                <c:pt idx="1">
                  <c:v>0.05</c:v>
                </c:pt>
                <c:pt idx="2">
                  <c:v>0.01</c:v>
                </c:pt>
                <c:pt idx="3">
                  <c:v>0.04</c:v>
                </c:pt>
                <c:pt idx="4">
                  <c:v>0.02</c:v>
                </c:pt>
                <c:pt idx="5">
                  <c:v>0.04</c:v>
                </c:pt>
              </c:numCache>
            </c:numRef>
          </c:val>
          <c:extLst>
            <c:ext xmlns:c16="http://schemas.microsoft.com/office/drawing/2014/chart" uri="{C3380CC4-5D6E-409C-BE32-E72D297353CC}">
              <c16:uniqueId val="{00000009-F2AF-47BD-B05B-76CE52562E9F}"/>
            </c:ext>
          </c:extLst>
        </c:ser>
        <c:ser>
          <c:idx val="2"/>
          <c:order val="2"/>
          <c:tx>
            <c:strRef>
              <c:f>Sheet1!$D$1</c:f>
              <c:strCache>
                <c:ptCount val="1"/>
                <c:pt idx="0">
                  <c:v>3</c:v>
                </c:pt>
              </c:strCache>
            </c:strRef>
          </c:tx>
          <c:spPr>
            <a:solidFill>
              <a:schemeClr val="accent3"/>
            </a:solidFill>
            <a:ln>
              <a:noFill/>
            </a:ln>
            <a:effectLst/>
          </c:spPr>
          <c:invertIfNegative val="0"/>
          <c:dLbls>
            <c:dLbl>
              <c:idx val="0"/>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2-F2AF-47BD-B05B-76CE52562E9F}"/>
                </c:ext>
              </c:extLst>
            </c:dLbl>
            <c:dLbl>
              <c:idx val="2"/>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F2AF-47BD-B05B-76CE52562E9F}"/>
                </c:ext>
              </c:extLst>
            </c:dLbl>
            <c:dLbl>
              <c:idx val="3"/>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F2AF-47BD-B05B-76CE52562E9F}"/>
                </c:ext>
              </c:extLst>
            </c:dLbl>
            <c:dLbl>
              <c:idx val="4"/>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F2AF-47BD-B05B-76CE52562E9F}"/>
                </c:ext>
              </c:extLst>
            </c:dLbl>
            <c:dLbl>
              <c:idx val="5"/>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F2AF-47BD-B05B-76CE52562E9F}"/>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Innovation</c:v>
                </c:pt>
                <c:pt idx="1">
                  <c:v>Responsible Leadership</c:v>
                </c:pt>
                <c:pt idx="2">
                  <c:v>Sustainability</c:v>
                </c:pt>
                <c:pt idx="3">
                  <c:v>Integrity</c:v>
                </c:pt>
                <c:pt idx="4">
                  <c:v>Inclusivity</c:v>
                </c:pt>
                <c:pt idx="5">
                  <c:v>Community Engagement</c:v>
                </c:pt>
              </c:strCache>
            </c:strRef>
          </c:cat>
          <c:val>
            <c:numRef>
              <c:f>Sheet1!$D$2:$D$7</c:f>
              <c:numCache>
                <c:formatCode>0%</c:formatCode>
                <c:ptCount val="6"/>
                <c:pt idx="0">
                  <c:v>0.3</c:v>
                </c:pt>
                <c:pt idx="1">
                  <c:v>0.26</c:v>
                </c:pt>
                <c:pt idx="2">
                  <c:v>0.26</c:v>
                </c:pt>
                <c:pt idx="3">
                  <c:v>0.23</c:v>
                </c:pt>
                <c:pt idx="4">
                  <c:v>0.22</c:v>
                </c:pt>
                <c:pt idx="5">
                  <c:v>0.19</c:v>
                </c:pt>
              </c:numCache>
            </c:numRef>
          </c:val>
          <c:extLst>
            <c:ext xmlns:c16="http://schemas.microsoft.com/office/drawing/2014/chart" uri="{C3380CC4-5D6E-409C-BE32-E72D297353CC}">
              <c16:uniqueId val="{0000000A-F2AF-47BD-B05B-76CE52562E9F}"/>
            </c:ext>
          </c:extLst>
        </c:ser>
        <c:ser>
          <c:idx val="3"/>
          <c:order val="3"/>
          <c:tx>
            <c:strRef>
              <c:f>Sheet1!$E$1</c:f>
              <c:strCache>
                <c:ptCount val="1"/>
                <c:pt idx="0">
                  <c:v>4</c:v>
                </c:pt>
              </c:strCache>
            </c:strRef>
          </c:tx>
          <c:spPr>
            <a:solidFill>
              <a:schemeClr val="accent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Tahoma" panose="020B0604030504040204" pitchFamily="34" charset="0"/>
                    <a:ea typeface="Tahoma" panose="020B0604030504040204" pitchFamily="34" charset="0"/>
                    <a:cs typeface="Tahoma" panose="020B060403050404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Innovation</c:v>
                </c:pt>
                <c:pt idx="1">
                  <c:v>Responsible Leadership</c:v>
                </c:pt>
                <c:pt idx="2">
                  <c:v>Sustainability</c:v>
                </c:pt>
                <c:pt idx="3">
                  <c:v>Integrity</c:v>
                </c:pt>
                <c:pt idx="4">
                  <c:v>Inclusivity</c:v>
                </c:pt>
                <c:pt idx="5">
                  <c:v>Community Engagement</c:v>
                </c:pt>
              </c:strCache>
            </c:strRef>
          </c:cat>
          <c:val>
            <c:numRef>
              <c:f>Sheet1!$E$2:$E$7</c:f>
              <c:numCache>
                <c:formatCode>0%</c:formatCode>
                <c:ptCount val="6"/>
                <c:pt idx="0">
                  <c:v>0.43</c:v>
                </c:pt>
                <c:pt idx="1">
                  <c:v>0.43</c:v>
                </c:pt>
                <c:pt idx="2">
                  <c:v>0.46</c:v>
                </c:pt>
                <c:pt idx="3">
                  <c:v>0.46</c:v>
                </c:pt>
                <c:pt idx="4">
                  <c:v>0.38</c:v>
                </c:pt>
                <c:pt idx="5">
                  <c:v>0.46</c:v>
                </c:pt>
              </c:numCache>
            </c:numRef>
          </c:val>
          <c:extLst>
            <c:ext xmlns:c16="http://schemas.microsoft.com/office/drawing/2014/chart" uri="{C3380CC4-5D6E-409C-BE32-E72D297353CC}">
              <c16:uniqueId val="{0000000B-F2AF-47BD-B05B-76CE52562E9F}"/>
            </c:ext>
          </c:extLst>
        </c:ser>
        <c:ser>
          <c:idx val="4"/>
          <c:order val="4"/>
          <c:tx>
            <c:strRef>
              <c:f>Sheet1!$F$1</c:f>
              <c:strCache>
                <c:ptCount val="1"/>
                <c:pt idx="0">
                  <c:v>Excellent (5)</c:v>
                </c:pt>
              </c:strCache>
            </c:strRef>
          </c:tx>
          <c:spPr>
            <a:solidFill>
              <a:schemeClr val="accent6">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Tahoma" panose="020B0604030504040204" pitchFamily="34" charset="0"/>
                    <a:ea typeface="Tahoma" panose="020B0604030504040204" pitchFamily="34" charset="0"/>
                    <a:cs typeface="Tahoma" panose="020B060403050404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Innovation</c:v>
                </c:pt>
                <c:pt idx="1">
                  <c:v>Responsible Leadership</c:v>
                </c:pt>
                <c:pt idx="2">
                  <c:v>Sustainability</c:v>
                </c:pt>
                <c:pt idx="3">
                  <c:v>Integrity</c:v>
                </c:pt>
                <c:pt idx="4">
                  <c:v>Inclusivity</c:v>
                </c:pt>
                <c:pt idx="5">
                  <c:v>Community Engagement</c:v>
                </c:pt>
              </c:strCache>
            </c:strRef>
          </c:cat>
          <c:val>
            <c:numRef>
              <c:f>Sheet1!$F$2:$F$7</c:f>
              <c:numCache>
                <c:formatCode>0%</c:formatCode>
                <c:ptCount val="6"/>
                <c:pt idx="0">
                  <c:v>0.21</c:v>
                </c:pt>
                <c:pt idx="1">
                  <c:v>0.24</c:v>
                </c:pt>
                <c:pt idx="2">
                  <c:v>0.24</c:v>
                </c:pt>
                <c:pt idx="3">
                  <c:v>0.26</c:v>
                </c:pt>
                <c:pt idx="4">
                  <c:v>0.35</c:v>
                </c:pt>
                <c:pt idx="5">
                  <c:v>0.3</c:v>
                </c:pt>
              </c:numCache>
            </c:numRef>
          </c:val>
          <c:extLst>
            <c:ext xmlns:c16="http://schemas.microsoft.com/office/drawing/2014/chart" uri="{C3380CC4-5D6E-409C-BE32-E72D297353CC}">
              <c16:uniqueId val="{0000000C-F2AF-47BD-B05B-76CE52562E9F}"/>
            </c:ext>
          </c:extLst>
        </c:ser>
        <c:dLbls>
          <c:showLegendKey val="0"/>
          <c:showVal val="0"/>
          <c:showCatName val="0"/>
          <c:showSerName val="0"/>
          <c:showPercent val="0"/>
          <c:showBubbleSize val="0"/>
        </c:dLbls>
        <c:gapWidth val="75"/>
        <c:overlap val="100"/>
        <c:axId val="1121764160"/>
        <c:axId val="1121768480"/>
      </c:barChart>
      <c:catAx>
        <c:axId val="11217641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crossAx val="1121768480"/>
        <c:crosses val="autoZero"/>
        <c:auto val="1"/>
        <c:lblAlgn val="ctr"/>
        <c:lblOffset val="100"/>
        <c:noMultiLvlLbl val="0"/>
      </c:catAx>
      <c:valAx>
        <c:axId val="1121768480"/>
        <c:scaling>
          <c:orientation val="minMax"/>
        </c:scaling>
        <c:delete val="1"/>
        <c:axPos val="b"/>
        <c:numFmt formatCode="0%" sourceLinked="1"/>
        <c:majorTickMark val="none"/>
        <c:minorTickMark val="none"/>
        <c:tickLblPos val="nextTo"/>
        <c:crossAx val="1121764160"/>
        <c:crosses val="autoZero"/>
        <c:crossBetween val="between"/>
      </c:valAx>
      <c:spPr>
        <a:noFill/>
        <a:ln>
          <a:noFill/>
        </a:ln>
        <a:effectLst/>
      </c:spPr>
    </c:plotArea>
    <c:legend>
      <c:legendPos val="b"/>
      <c:layout>
        <c:manualLayout>
          <c:xMode val="edge"/>
          <c:yMode val="edge"/>
          <c:x val="0.25208880559795671"/>
          <c:y val="0.83659188149426522"/>
          <c:w val="0.66353499478592048"/>
          <c:h val="7.6512781792686863E-2"/>
        </c:manualLayout>
      </c:layout>
      <c:overlay val="0"/>
      <c:spPr>
        <a:noFill/>
        <a:ln>
          <a:noFill/>
        </a:ln>
        <a:effectLst/>
      </c:spPr>
      <c:txPr>
        <a:bodyPr rot="0" spcFirstLastPara="1" vertOverflow="ellipsis" vert="horz" wrap="square" anchor="ctr" anchorCtr="1"/>
        <a:lstStyle/>
        <a:p>
          <a:pPr>
            <a:defRPr sz="900" b="1"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90"/>
      <c:rotY val="290"/>
      <c:depthPercent val="100"/>
      <c:rAngAx val="0"/>
      <c:perspective val="10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Sheet1!$B$1</c:f>
              <c:strCache>
                <c:ptCount val="1"/>
                <c:pt idx="0">
                  <c:v>Column1</c:v>
                </c:pt>
              </c:strCache>
            </c:strRef>
          </c:tx>
          <c:dPt>
            <c:idx val="0"/>
            <c:bubble3D val="0"/>
            <c:spPr>
              <a:solidFill>
                <a:schemeClr val="accent6">
                  <a:lumMod val="75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02-E701-4B5F-846D-E89269D3F7B2}"/>
              </c:ext>
            </c:extLst>
          </c:dPt>
          <c:dPt>
            <c:idx val="1"/>
            <c:bubble3D val="0"/>
            <c:spPr>
              <a:solidFill>
                <a:srgbClr val="C00000"/>
              </a:solidFill>
              <a:ln w="25400">
                <a:solidFill>
                  <a:schemeClr val="lt1"/>
                </a:solidFill>
              </a:ln>
              <a:effectLst/>
              <a:sp3d contourW="25400">
                <a:contourClr>
                  <a:schemeClr val="lt1"/>
                </a:contourClr>
              </a:sp3d>
            </c:spPr>
            <c:extLst>
              <c:ext xmlns:c16="http://schemas.microsoft.com/office/drawing/2014/chart" uri="{C3380CC4-5D6E-409C-BE32-E72D297353CC}">
                <c16:uniqueId val="{00000001-E701-4B5F-846D-E89269D3F7B2}"/>
              </c:ext>
            </c:extLst>
          </c:dPt>
          <c:dLbls>
            <c:dLbl>
              <c:idx val="0"/>
              <c:layout>
                <c:manualLayout>
                  <c:x val="-0.16382701615546483"/>
                  <c:y val="-0.10667700795690563"/>
                </c:manualLayout>
              </c:layout>
              <c:tx>
                <c:rich>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Tahoma" panose="020B0604030504040204" pitchFamily="34" charset="0"/>
                        <a:ea typeface="Tahoma" panose="020B0604030504040204" pitchFamily="34" charset="0"/>
                        <a:cs typeface="Tahoma" panose="020B0604030504040204" pitchFamily="34" charset="0"/>
                      </a:defRPr>
                    </a:pPr>
                    <a:r>
                      <a:rPr lang="en-US" sz="900" b="1" dirty="0">
                        <a:solidFill>
                          <a:schemeClr val="bg1"/>
                        </a:solidFill>
                        <a:latin typeface="Tahoma" panose="020B0604030504040204" pitchFamily="34" charset="0"/>
                        <a:ea typeface="Tahoma" panose="020B0604030504040204" pitchFamily="34" charset="0"/>
                        <a:cs typeface="Tahoma" panose="020B0604030504040204" pitchFamily="34" charset="0"/>
                      </a:rPr>
                      <a:t>Yes,</a:t>
                    </a:r>
                    <a:fld id="{8F1D5C90-8406-43DA-998B-7546F5162F24}" type="VALUE">
                      <a:rPr lang="en-US" sz="900" b="1" smtClean="0">
                        <a:solidFill>
                          <a:schemeClr val="bg1"/>
                        </a:solidFill>
                        <a:latin typeface="Tahoma" panose="020B0604030504040204" pitchFamily="34" charset="0"/>
                        <a:ea typeface="Tahoma" panose="020B0604030504040204" pitchFamily="34" charset="0"/>
                        <a:cs typeface="Tahoma" panose="020B0604030504040204" pitchFamily="34" charset="0"/>
                      </a:rPr>
                      <a:pPr>
                        <a:defRPr sz="900" b="1">
                          <a:solidFill>
                            <a:schemeClr val="bg1"/>
                          </a:solidFill>
                          <a:latin typeface="Tahoma" panose="020B0604030504040204" pitchFamily="34" charset="0"/>
                          <a:ea typeface="Tahoma" panose="020B0604030504040204" pitchFamily="34" charset="0"/>
                          <a:cs typeface="Tahoma" panose="020B0604030504040204" pitchFamily="34" charset="0"/>
                        </a:defRPr>
                      </a:pPr>
                      <a:t>[VALUE]</a:t>
                    </a:fld>
                    <a:endParaRPr lang="en-US" sz="900" b="1" dirty="0">
                      <a:solidFill>
                        <a:schemeClr val="bg1"/>
                      </a:solidFill>
                      <a:latin typeface="Tahoma" panose="020B0604030504040204" pitchFamily="34" charset="0"/>
                      <a:ea typeface="Tahoma" panose="020B0604030504040204" pitchFamily="34" charset="0"/>
                      <a:cs typeface="Tahoma" panose="020B0604030504040204" pitchFamily="34" charset="0"/>
                    </a:endParaRPr>
                  </a:p>
                </c:rich>
              </c:tx>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Tahoma" panose="020B0604030504040204" pitchFamily="34" charset="0"/>
                      <a:ea typeface="Tahoma" panose="020B0604030504040204" pitchFamily="34" charset="0"/>
                      <a:cs typeface="Tahoma" panose="020B0604030504040204" pitchFamily="34" charset="0"/>
                    </a:defRPr>
                  </a:pPr>
                  <a:endParaRPr lang="en-US"/>
                </a:p>
              </c:txPr>
              <c:dLblPos val="bestFit"/>
              <c:showLegendKey val="0"/>
              <c:showVal val="1"/>
              <c:showCatName val="0"/>
              <c:showSerName val="0"/>
              <c:showPercent val="0"/>
              <c:showBubbleSize val="0"/>
              <c:extLst>
                <c:ext xmlns:c15="http://schemas.microsoft.com/office/drawing/2012/chart" uri="{CE6537A1-D6FC-4f65-9D91-7224C49458BB}">
                  <c15:layout>
                    <c:manualLayout>
                      <c:w val="0.38064679487595077"/>
                      <c:h val="0.12127227506804625"/>
                    </c:manualLayout>
                  </c15:layout>
                  <c15:dlblFieldTable/>
                  <c15:showDataLabelsRange val="0"/>
                </c:ext>
                <c:ext xmlns:c16="http://schemas.microsoft.com/office/drawing/2014/chart" uri="{C3380CC4-5D6E-409C-BE32-E72D297353CC}">
                  <c16:uniqueId val="{00000002-E701-4B5F-846D-E89269D3F7B2}"/>
                </c:ext>
              </c:extLst>
            </c:dLbl>
            <c:dLbl>
              <c:idx val="1"/>
              <c:layout>
                <c:manualLayout>
                  <c:x val="-2.6084516701135804E-2"/>
                  <c:y val="-2.7859542596473927E-2"/>
                </c:manualLayout>
              </c:layout>
              <c:tx>
                <c:rich>
                  <a:bodyPr rot="0" spcFirstLastPara="1" vertOverflow="ellipsis" vert="horz" wrap="square" lIns="38100" tIns="19050" rIns="38100" bIns="19050" anchor="ctr" anchorCtr="1">
                    <a:noAutofit/>
                  </a:bodyPr>
                  <a:lstStyle/>
                  <a:p>
                    <a:pPr>
                      <a:defRPr sz="900" b="1"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r>
                      <a:rPr lang="en-US" sz="900" b="1" dirty="0">
                        <a:solidFill>
                          <a:schemeClr val="tx1"/>
                        </a:solidFill>
                        <a:latin typeface="Tahoma" panose="020B0604030504040204" pitchFamily="34" charset="0"/>
                        <a:ea typeface="Tahoma" panose="020B0604030504040204" pitchFamily="34" charset="0"/>
                        <a:cs typeface="Tahoma" panose="020B0604030504040204" pitchFamily="34" charset="0"/>
                      </a:rPr>
                      <a:t>No,</a:t>
                    </a:r>
                    <a:r>
                      <a:rPr lang="en-US" sz="900" b="1" baseline="0" dirty="0">
                        <a:solidFill>
                          <a:schemeClr val="tx1"/>
                        </a:solidFill>
                        <a:latin typeface="Tahoma" panose="020B0604030504040204" pitchFamily="34" charset="0"/>
                        <a:ea typeface="Tahoma" panose="020B0604030504040204" pitchFamily="34" charset="0"/>
                        <a:cs typeface="Tahoma" panose="020B0604030504040204" pitchFamily="34" charset="0"/>
                      </a:rPr>
                      <a:t> </a:t>
                    </a:r>
                    <a:fld id="{67431026-6418-49BF-A7B1-6A49F242FE64}" type="VALUE">
                      <a:rPr lang="en-US" sz="900" b="1" smtClean="0">
                        <a:solidFill>
                          <a:schemeClr val="tx1"/>
                        </a:solidFill>
                        <a:latin typeface="Tahoma" panose="020B0604030504040204" pitchFamily="34" charset="0"/>
                        <a:ea typeface="Tahoma" panose="020B0604030504040204" pitchFamily="34" charset="0"/>
                        <a:cs typeface="Tahoma" panose="020B0604030504040204" pitchFamily="34" charset="0"/>
                      </a:rPr>
                      <a:pPr>
                        <a:defRPr sz="900" b="1">
                          <a:solidFill>
                            <a:schemeClr val="tx1"/>
                          </a:solidFill>
                          <a:latin typeface="Tahoma" panose="020B0604030504040204" pitchFamily="34" charset="0"/>
                          <a:ea typeface="Tahoma" panose="020B0604030504040204" pitchFamily="34" charset="0"/>
                          <a:cs typeface="Tahoma" panose="020B0604030504040204" pitchFamily="34" charset="0"/>
                        </a:defRPr>
                      </a:pPr>
                      <a:t>[VALUE]</a:t>
                    </a:fld>
                    <a:endParaRPr lang="en-US" sz="900" b="1" baseline="0" dirty="0">
                      <a:solidFill>
                        <a:schemeClr val="tx1"/>
                      </a:solidFill>
                      <a:latin typeface="Tahoma" panose="020B0604030504040204" pitchFamily="34" charset="0"/>
                      <a:ea typeface="Tahoma" panose="020B0604030504040204" pitchFamily="34" charset="0"/>
                      <a:cs typeface="Tahoma" panose="020B0604030504040204" pitchFamily="34" charset="0"/>
                    </a:endParaRPr>
                  </a:p>
                </c:rich>
              </c:tx>
              <c:spPr>
                <a:noFill/>
                <a:ln>
                  <a:noFill/>
                </a:ln>
                <a:effectLst/>
              </c:spPr>
              <c:txPr>
                <a:bodyPr rot="0" spcFirstLastPara="1" vertOverflow="ellipsis" vert="horz" wrap="square" lIns="38100" tIns="19050" rIns="38100" bIns="19050" anchor="ctr" anchorCtr="1">
                  <a:noAutofit/>
                </a:bodyPr>
                <a:lstStyle/>
                <a:p>
                  <a:pPr>
                    <a:defRPr sz="900" b="1"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dLblPos val="bestFit"/>
              <c:showLegendKey val="0"/>
              <c:showVal val="1"/>
              <c:showCatName val="0"/>
              <c:showSerName val="0"/>
              <c:showPercent val="0"/>
              <c:showBubbleSize val="0"/>
              <c:extLst>
                <c:ext xmlns:c15="http://schemas.microsoft.com/office/drawing/2012/chart" uri="{CE6537A1-D6FC-4f65-9D91-7224C49458BB}">
                  <c15:layout>
                    <c:manualLayout>
                      <c:w val="0.12103524062472311"/>
                      <c:h val="0.14251953662168185"/>
                    </c:manualLayout>
                  </c15:layout>
                  <c15:dlblFieldTable/>
                  <c15:showDataLabelsRange val="0"/>
                </c:ext>
                <c:ext xmlns:c16="http://schemas.microsoft.com/office/drawing/2014/chart" uri="{C3380CC4-5D6E-409C-BE32-E72D297353CC}">
                  <c16:uniqueId val="{00000001-E701-4B5F-846D-E89269D3F7B2}"/>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Sheet1!$A$2:$A$3</c:f>
              <c:strCache>
                <c:ptCount val="2"/>
                <c:pt idx="0">
                  <c:v>Yes</c:v>
                </c:pt>
                <c:pt idx="1">
                  <c:v>No</c:v>
                </c:pt>
              </c:strCache>
            </c:strRef>
          </c:cat>
          <c:val>
            <c:numRef>
              <c:f>Sheet1!$B$2:$B$3</c:f>
              <c:numCache>
                <c:formatCode>0%</c:formatCode>
                <c:ptCount val="2"/>
                <c:pt idx="0">
                  <c:v>0.98</c:v>
                </c:pt>
                <c:pt idx="1">
                  <c:v>0.02</c:v>
                </c:pt>
              </c:numCache>
            </c:numRef>
          </c:val>
          <c:extLst>
            <c:ext xmlns:c16="http://schemas.microsoft.com/office/drawing/2014/chart" uri="{C3380CC4-5D6E-409C-BE32-E72D297353CC}">
              <c16:uniqueId val="{00000000-E701-4B5F-846D-E89269D3F7B2}"/>
            </c:ext>
          </c:extLst>
        </c:ser>
        <c:dLbls>
          <c:dLblPos val="bestFit"/>
          <c:showLegendKey val="0"/>
          <c:showVal val="1"/>
          <c:showCatName val="0"/>
          <c:showSerName val="0"/>
          <c:showPercent val="0"/>
          <c:showBubbleSize val="0"/>
          <c:showLeaderLines val="1"/>
        </c:dLbls>
      </c:pie3D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0"/>
      <c:rotY val="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bar"/>
        <c:grouping val="stacked"/>
        <c:varyColors val="0"/>
        <c:ser>
          <c:idx val="0"/>
          <c:order val="0"/>
          <c:tx>
            <c:strRef>
              <c:f>Sheet1!$B$1</c:f>
              <c:strCache>
                <c:ptCount val="1"/>
                <c:pt idx="0">
                  <c:v>Column1</c:v>
                </c:pt>
              </c:strCache>
            </c:strRef>
          </c:tx>
          <c:spPr>
            <a:solidFill>
              <a:schemeClr val="accent6">
                <a:lumMod val="75000"/>
              </a:schemeClr>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Tahoma" panose="020B0604030504040204" pitchFamily="34" charset="0"/>
                    <a:ea typeface="Tahoma" panose="020B0604030504040204" pitchFamily="34" charset="0"/>
                    <a:cs typeface="Tahoma" panose="020B060403050404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Sheet1!$A$2:$A$14</c:f>
              <c:strCache>
                <c:ptCount val="13"/>
                <c:pt idx="0">
                  <c:v>Scoville Park</c:v>
                </c:pt>
                <c:pt idx="1">
                  <c:v>Austin Gardens</c:v>
                </c:pt>
                <c:pt idx="2">
                  <c:v>Lindberg Park</c:v>
                </c:pt>
                <c:pt idx="3">
                  <c:v>Taylor Park</c:v>
                </c:pt>
                <c:pt idx="4">
                  <c:v>Rehm Park</c:v>
                </c:pt>
                <c:pt idx="5">
                  <c:v>Mills Park</c:v>
                </c:pt>
                <c:pt idx="6">
                  <c:v>Community Recreation 
Center</c:v>
                </c:pt>
                <c:pt idx="7">
                  <c:v>Ridgeland Common Pool</c:v>
                </c:pt>
                <c:pt idx="8">
                  <c:v>Longfellow Center/Park</c:v>
                </c:pt>
                <c:pt idx="9">
                  <c:v>Barrie Park</c:v>
                </c:pt>
                <c:pt idx="10">
                  <c:v>Rehm Pool</c:v>
                </c:pt>
                <c:pt idx="11">
                  <c:v>Dole Center</c:v>
                </c:pt>
                <c:pt idx="12">
                  <c:v>Ridgeland Common 
Recreation Complex</c:v>
                </c:pt>
              </c:strCache>
            </c:strRef>
          </c:cat>
          <c:val>
            <c:numRef>
              <c:f>Sheet1!$B$2:$B$14</c:f>
              <c:numCache>
                <c:formatCode>0%</c:formatCode>
                <c:ptCount val="13"/>
                <c:pt idx="0">
                  <c:v>0.11</c:v>
                </c:pt>
                <c:pt idx="1">
                  <c:v>0.09</c:v>
                </c:pt>
                <c:pt idx="2">
                  <c:v>0.08</c:v>
                </c:pt>
                <c:pt idx="3">
                  <c:v>0.08</c:v>
                </c:pt>
                <c:pt idx="4">
                  <c:v>0.08</c:v>
                </c:pt>
                <c:pt idx="5">
                  <c:v>0.06</c:v>
                </c:pt>
                <c:pt idx="6">
                  <c:v>0.06</c:v>
                </c:pt>
                <c:pt idx="7">
                  <c:v>0.05</c:v>
                </c:pt>
                <c:pt idx="8">
                  <c:v>0.04</c:v>
                </c:pt>
                <c:pt idx="9">
                  <c:v>0.04</c:v>
                </c:pt>
                <c:pt idx="10">
                  <c:v>0.04</c:v>
                </c:pt>
                <c:pt idx="11">
                  <c:v>0.04</c:v>
                </c:pt>
                <c:pt idx="12">
                  <c:v>0.04</c:v>
                </c:pt>
              </c:numCache>
            </c:numRef>
          </c:val>
          <c:extLst>
            <c:ext xmlns:c16="http://schemas.microsoft.com/office/drawing/2014/chart" uri="{C3380CC4-5D6E-409C-BE32-E72D297353CC}">
              <c16:uniqueId val="{00000000-4D02-423D-B58C-5C0B8701F5CF}"/>
            </c:ext>
          </c:extLst>
        </c:ser>
        <c:dLbls>
          <c:showLegendKey val="0"/>
          <c:showVal val="0"/>
          <c:showCatName val="0"/>
          <c:showSerName val="0"/>
          <c:showPercent val="0"/>
          <c:showBubbleSize val="0"/>
        </c:dLbls>
        <c:gapWidth val="65"/>
        <c:shape val="box"/>
        <c:axId val="537493968"/>
        <c:axId val="537492888"/>
        <c:axId val="0"/>
      </c:bar3DChart>
      <c:catAx>
        <c:axId val="537493968"/>
        <c:scaling>
          <c:orientation val="maxMin"/>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1"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crossAx val="537492888"/>
        <c:crosses val="autoZero"/>
        <c:auto val="1"/>
        <c:lblAlgn val="ctr"/>
        <c:lblOffset val="100"/>
        <c:noMultiLvlLbl val="0"/>
      </c:catAx>
      <c:valAx>
        <c:axId val="537492888"/>
        <c:scaling>
          <c:orientation val="minMax"/>
        </c:scaling>
        <c:delete val="1"/>
        <c:axPos val="t"/>
        <c:numFmt formatCode="0%" sourceLinked="1"/>
        <c:majorTickMark val="none"/>
        <c:minorTickMark val="none"/>
        <c:tickLblPos val="nextTo"/>
        <c:crossAx val="53749396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9844222501328436"/>
          <c:y val="3.4375000000000003E-2"/>
          <c:w val="0.43284611854499788"/>
          <c:h val="0.84855019685039368"/>
        </c:manualLayout>
      </c:layout>
      <c:barChart>
        <c:barDir val="bar"/>
        <c:grouping val="stacked"/>
        <c:varyColors val="0"/>
        <c:ser>
          <c:idx val="0"/>
          <c:order val="0"/>
          <c:tx>
            <c:strRef>
              <c:f>Sheet1!$B$1</c:f>
              <c:strCache>
                <c:ptCount val="1"/>
                <c:pt idx="0">
                  <c:v>#1 reason</c:v>
                </c:pt>
              </c:strCache>
            </c:strRef>
          </c:tx>
          <c:spPr>
            <a:solidFill>
              <a:schemeClr val="accent5">
                <a:lumMod val="50000"/>
              </a:schemeClr>
            </a:solidFill>
            <a:ln>
              <a:no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8-E56C-4D86-A013-838875E770CA}"/>
                </c:ext>
              </c:extLst>
            </c:dLbl>
            <c:dLbl>
              <c:idx val="1"/>
              <c:delete val="1"/>
              <c:extLst>
                <c:ext xmlns:c15="http://schemas.microsoft.com/office/drawing/2012/chart" uri="{CE6537A1-D6FC-4f65-9D91-7224C49458BB}"/>
                <c:ext xmlns:c16="http://schemas.microsoft.com/office/drawing/2014/chart" uri="{C3380CC4-5D6E-409C-BE32-E72D297353CC}">
                  <c16:uniqueId val="{00000005-E56C-4D86-A013-838875E770CA}"/>
                </c:ext>
              </c:extLst>
            </c:dLbl>
            <c:dLbl>
              <c:idx val="2"/>
              <c:delete val="1"/>
              <c:extLst>
                <c:ext xmlns:c15="http://schemas.microsoft.com/office/drawing/2012/chart" uri="{CE6537A1-D6FC-4f65-9D91-7224C49458BB}"/>
                <c:ext xmlns:c16="http://schemas.microsoft.com/office/drawing/2014/chart" uri="{C3380CC4-5D6E-409C-BE32-E72D297353CC}">
                  <c16:uniqueId val="{00000004-E56C-4D86-A013-838875E770CA}"/>
                </c:ext>
              </c:extLst>
            </c:dLbl>
            <c:dLbl>
              <c:idx val="3"/>
              <c:delete val="1"/>
              <c:extLst>
                <c:ext xmlns:c15="http://schemas.microsoft.com/office/drawing/2012/chart" uri="{CE6537A1-D6FC-4f65-9D91-7224C49458BB}"/>
                <c:ext xmlns:c16="http://schemas.microsoft.com/office/drawing/2014/chart" uri="{C3380CC4-5D6E-409C-BE32-E72D297353CC}">
                  <c16:uniqueId val="{00000003-E56C-4D86-A013-838875E770CA}"/>
                </c:ext>
              </c:extLst>
            </c:dLbl>
            <c:dLbl>
              <c:idx val="4"/>
              <c:delete val="1"/>
              <c:extLst>
                <c:ext xmlns:c15="http://schemas.microsoft.com/office/drawing/2012/chart" uri="{CE6537A1-D6FC-4f65-9D91-7224C49458BB}"/>
                <c:ext xmlns:c16="http://schemas.microsoft.com/office/drawing/2014/chart" uri="{C3380CC4-5D6E-409C-BE32-E72D297353CC}">
                  <c16:uniqueId val="{00000009-E56C-4D86-A013-838875E770CA}"/>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Tahoma" panose="020B0604030504040204" pitchFamily="34" charset="0"/>
                    <a:ea typeface="Tahoma" panose="020B0604030504040204" pitchFamily="34" charset="0"/>
                    <a:cs typeface="Tahoma" panose="020B060403050404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Sheet1!$A$2:$A$12</c:f>
              <c:strCache>
                <c:ptCount val="11"/>
                <c:pt idx="0">
                  <c:v>Attend sport practice/event</c:v>
                </c:pt>
                <c:pt idx="1">
                  <c:v>For child's fitness/health</c:v>
                </c:pt>
                <c:pt idx="2">
                  <c:v>Affordable/good value</c:v>
                </c:pt>
                <c:pt idx="3">
                  <c:v>Participate in program/class</c:v>
                </c:pt>
                <c:pt idx="4">
                  <c:v>Community/special event</c:v>
                </c:pt>
                <c:pt idx="5">
                  <c:v>Relaxation, quiet setting</c:v>
                </c:pt>
                <c:pt idx="6">
                  <c:v>Amenities (pool, courts, playground, sports fields)</c:v>
                </c:pt>
                <c:pt idx="7">
                  <c:v>Access to nature/open space</c:v>
                </c:pt>
                <c:pt idx="8">
                  <c:v>Somewhere safe to bring children</c:v>
                </c:pt>
                <c:pt idx="9">
                  <c:v>Convenient, close to home</c:v>
                </c:pt>
                <c:pt idx="10">
                  <c:v>Personal fitness/health</c:v>
                </c:pt>
              </c:strCache>
            </c:strRef>
          </c:cat>
          <c:val>
            <c:numRef>
              <c:f>Sheet1!$B$2:$B$12</c:f>
              <c:numCache>
                <c:formatCode>0%</c:formatCode>
                <c:ptCount val="11"/>
                <c:pt idx="0">
                  <c:v>0.01</c:v>
                </c:pt>
                <c:pt idx="1">
                  <c:v>0.02</c:v>
                </c:pt>
                <c:pt idx="2">
                  <c:v>0.02</c:v>
                </c:pt>
                <c:pt idx="3">
                  <c:v>0.02</c:v>
                </c:pt>
                <c:pt idx="4">
                  <c:v>0.02</c:v>
                </c:pt>
                <c:pt idx="5">
                  <c:v>0.04</c:v>
                </c:pt>
                <c:pt idx="6">
                  <c:v>0.06</c:v>
                </c:pt>
                <c:pt idx="7">
                  <c:v>0.09</c:v>
                </c:pt>
                <c:pt idx="8">
                  <c:v>0.16</c:v>
                </c:pt>
                <c:pt idx="9">
                  <c:v>0.17</c:v>
                </c:pt>
                <c:pt idx="10">
                  <c:v>0.31</c:v>
                </c:pt>
              </c:numCache>
            </c:numRef>
          </c:val>
          <c:extLst>
            <c:ext xmlns:c16="http://schemas.microsoft.com/office/drawing/2014/chart" uri="{C3380CC4-5D6E-409C-BE32-E72D297353CC}">
              <c16:uniqueId val="{00000000-E56C-4D86-A013-838875E770CA}"/>
            </c:ext>
          </c:extLst>
        </c:ser>
        <c:ser>
          <c:idx val="1"/>
          <c:order val="1"/>
          <c:tx>
            <c:strRef>
              <c:f>Sheet1!$C$1</c:f>
              <c:strCache>
                <c:ptCount val="1"/>
                <c:pt idx="0">
                  <c:v>#2 reason</c:v>
                </c:pt>
              </c:strCache>
            </c:strRef>
          </c:tx>
          <c:spPr>
            <a:solidFill>
              <a:schemeClr val="accent5"/>
            </a:solidFill>
            <a:ln>
              <a:no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7-E56C-4D86-A013-838875E770CA}"/>
                </c:ext>
              </c:extLst>
            </c:dLbl>
            <c:dLbl>
              <c:idx val="8"/>
              <c:delete val="1"/>
              <c:extLst>
                <c:ext xmlns:c15="http://schemas.microsoft.com/office/drawing/2012/chart" uri="{CE6537A1-D6FC-4f65-9D91-7224C49458BB}"/>
                <c:ext xmlns:c16="http://schemas.microsoft.com/office/drawing/2014/chart" uri="{C3380CC4-5D6E-409C-BE32-E72D297353CC}">
                  <c16:uniqueId val="{0000000A-E56C-4D86-A013-838875E770CA}"/>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Tahoma" panose="020B0604030504040204" pitchFamily="34" charset="0"/>
                    <a:ea typeface="Tahoma" panose="020B0604030504040204" pitchFamily="34" charset="0"/>
                    <a:cs typeface="Tahoma" panose="020B060403050404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Sheet1!$A$2:$A$12</c:f>
              <c:strCache>
                <c:ptCount val="11"/>
                <c:pt idx="0">
                  <c:v>Attend sport practice/event</c:v>
                </c:pt>
                <c:pt idx="1">
                  <c:v>For child's fitness/health</c:v>
                </c:pt>
                <c:pt idx="2">
                  <c:v>Affordable/good value</c:v>
                </c:pt>
                <c:pt idx="3">
                  <c:v>Participate in program/class</c:v>
                </c:pt>
                <c:pt idx="4">
                  <c:v>Community/special event</c:v>
                </c:pt>
                <c:pt idx="5">
                  <c:v>Relaxation, quiet setting</c:v>
                </c:pt>
                <c:pt idx="6">
                  <c:v>Amenities (pool, courts, playground, sports fields)</c:v>
                </c:pt>
                <c:pt idx="7">
                  <c:v>Access to nature/open space</c:v>
                </c:pt>
                <c:pt idx="8">
                  <c:v>Somewhere safe to bring children</c:v>
                </c:pt>
                <c:pt idx="9">
                  <c:v>Convenient, close to home</c:v>
                </c:pt>
                <c:pt idx="10">
                  <c:v>Personal fitness/health</c:v>
                </c:pt>
              </c:strCache>
            </c:strRef>
          </c:cat>
          <c:val>
            <c:numRef>
              <c:f>Sheet1!$C$2:$C$12</c:f>
              <c:numCache>
                <c:formatCode>0%</c:formatCode>
                <c:ptCount val="11"/>
                <c:pt idx="0">
                  <c:v>0.01</c:v>
                </c:pt>
                <c:pt idx="1">
                  <c:v>0.05</c:v>
                </c:pt>
                <c:pt idx="2">
                  <c:v>0.03</c:v>
                </c:pt>
                <c:pt idx="3">
                  <c:v>0.06</c:v>
                </c:pt>
                <c:pt idx="4">
                  <c:v>0.05</c:v>
                </c:pt>
                <c:pt idx="5">
                  <c:v>0.13</c:v>
                </c:pt>
                <c:pt idx="6">
                  <c:v>7.0000000000000007E-2</c:v>
                </c:pt>
                <c:pt idx="7">
                  <c:v>0.15</c:v>
                </c:pt>
                <c:pt idx="8">
                  <c:v>0.02</c:v>
                </c:pt>
                <c:pt idx="9">
                  <c:v>0.25</c:v>
                </c:pt>
                <c:pt idx="10">
                  <c:v>0.09</c:v>
                </c:pt>
              </c:numCache>
            </c:numRef>
          </c:val>
          <c:extLst>
            <c:ext xmlns:c16="http://schemas.microsoft.com/office/drawing/2014/chart" uri="{C3380CC4-5D6E-409C-BE32-E72D297353CC}">
              <c16:uniqueId val="{00000001-E56C-4D86-A013-838875E770CA}"/>
            </c:ext>
          </c:extLst>
        </c:ser>
        <c:ser>
          <c:idx val="2"/>
          <c:order val="2"/>
          <c:tx>
            <c:strRef>
              <c:f>Sheet1!$D$1</c:f>
              <c:strCache>
                <c:ptCount val="1"/>
                <c:pt idx="0">
                  <c:v>#3 reason</c:v>
                </c:pt>
              </c:strCache>
            </c:strRef>
          </c:tx>
          <c:spPr>
            <a:solidFill>
              <a:schemeClr val="accent5">
                <a:lumMod val="40000"/>
                <a:lumOff val="60000"/>
              </a:schemeClr>
            </a:solidFill>
            <a:ln>
              <a:noFill/>
            </a:ln>
            <a:effectLst/>
          </c:spPr>
          <c:invertIfNegative val="0"/>
          <c:dLbls>
            <c:dLbl>
              <c:idx val="1"/>
              <c:delete val="1"/>
              <c:extLst>
                <c:ext xmlns:c15="http://schemas.microsoft.com/office/drawing/2012/chart" uri="{CE6537A1-D6FC-4f65-9D91-7224C49458BB}"/>
                <c:ext xmlns:c16="http://schemas.microsoft.com/office/drawing/2014/chart" uri="{C3380CC4-5D6E-409C-BE32-E72D297353CC}">
                  <c16:uniqueId val="{00000006-E56C-4D86-A013-838875E770CA}"/>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Sheet1!$A$2:$A$12</c:f>
              <c:strCache>
                <c:ptCount val="11"/>
                <c:pt idx="0">
                  <c:v>Attend sport practice/event</c:v>
                </c:pt>
                <c:pt idx="1">
                  <c:v>For child's fitness/health</c:v>
                </c:pt>
                <c:pt idx="2">
                  <c:v>Affordable/good value</c:v>
                </c:pt>
                <c:pt idx="3">
                  <c:v>Participate in program/class</c:v>
                </c:pt>
                <c:pt idx="4">
                  <c:v>Community/special event</c:v>
                </c:pt>
                <c:pt idx="5">
                  <c:v>Relaxation, quiet setting</c:v>
                </c:pt>
                <c:pt idx="6">
                  <c:v>Amenities (pool, courts, playground, sports fields)</c:v>
                </c:pt>
                <c:pt idx="7">
                  <c:v>Access to nature/open space</c:v>
                </c:pt>
                <c:pt idx="8">
                  <c:v>Somewhere safe to bring children</c:v>
                </c:pt>
                <c:pt idx="9">
                  <c:v>Convenient, close to home</c:v>
                </c:pt>
                <c:pt idx="10">
                  <c:v>Personal fitness/health</c:v>
                </c:pt>
              </c:strCache>
            </c:strRef>
          </c:cat>
          <c:val>
            <c:numRef>
              <c:f>Sheet1!$D$2:$D$12</c:f>
              <c:numCache>
                <c:formatCode>0%</c:formatCode>
                <c:ptCount val="11"/>
                <c:pt idx="0">
                  <c:v>0.03</c:v>
                </c:pt>
                <c:pt idx="1">
                  <c:v>0.02</c:v>
                </c:pt>
                <c:pt idx="2">
                  <c:v>0.05</c:v>
                </c:pt>
                <c:pt idx="3">
                  <c:v>0.05</c:v>
                </c:pt>
                <c:pt idx="4">
                  <c:v>0.08</c:v>
                </c:pt>
                <c:pt idx="5">
                  <c:v>7.0000000000000007E-2</c:v>
                </c:pt>
                <c:pt idx="6">
                  <c:v>0.13</c:v>
                </c:pt>
                <c:pt idx="7">
                  <c:v>0.15</c:v>
                </c:pt>
                <c:pt idx="8">
                  <c:v>0.03</c:v>
                </c:pt>
                <c:pt idx="9">
                  <c:v>0.15</c:v>
                </c:pt>
                <c:pt idx="10">
                  <c:v>0.09</c:v>
                </c:pt>
              </c:numCache>
            </c:numRef>
          </c:val>
          <c:extLst>
            <c:ext xmlns:c16="http://schemas.microsoft.com/office/drawing/2014/chart" uri="{C3380CC4-5D6E-409C-BE32-E72D297353CC}">
              <c16:uniqueId val="{00000002-E56C-4D86-A013-838875E770CA}"/>
            </c:ext>
          </c:extLst>
        </c:ser>
        <c:dLbls>
          <c:showLegendKey val="0"/>
          <c:showVal val="0"/>
          <c:showCatName val="0"/>
          <c:showSerName val="0"/>
          <c:showPercent val="0"/>
          <c:showBubbleSize val="0"/>
        </c:dLbls>
        <c:gapWidth val="75"/>
        <c:overlap val="100"/>
        <c:axId val="941528632"/>
        <c:axId val="941528992"/>
      </c:barChart>
      <c:catAx>
        <c:axId val="94152863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1"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crossAx val="941528992"/>
        <c:crosses val="autoZero"/>
        <c:auto val="1"/>
        <c:lblAlgn val="ctr"/>
        <c:lblOffset val="100"/>
        <c:noMultiLvlLbl val="0"/>
      </c:catAx>
      <c:valAx>
        <c:axId val="941528992"/>
        <c:scaling>
          <c:orientation val="minMax"/>
        </c:scaling>
        <c:delete val="1"/>
        <c:axPos val="b"/>
        <c:numFmt formatCode="0%" sourceLinked="1"/>
        <c:majorTickMark val="none"/>
        <c:minorTickMark val="none"/>
        <c:tickLblPos val="nextTo"/>
        <c:crossAx val="941528632"/>
        <c:crosses val="autoZero"/>
        <c:crossBetween val="between"/>
      </c:valAx>
      <c:spPr>
        <a:noFill/>
        <a:ln>
          <a:noFill/>
        </a:ln>
        <a:effectLst/>
      </c:spPr>
    </c:plotArea>
    <c:legend>
      <c:legendPos val="b"/>
      <c:layout>
        <c:manualLayout>
          <c:xMode val="edge"/>
          <c:yMode val="edge"/>
          <c:x val="0.77115912073490811"/>
          <c:y val="0.60167519685039361"/>
          <c:w val="0.15768175853018374"/>
          <c:h val="0.21707480314960634"/>
        </c:manualLayout>
      </c:layout>
      <c:overlay val="0"/>
      <c:spPr>
        <a:noFill/>
        <a:ln>
          <a:noFill/>
        </a:ln>
        <a:effectLst/>
      </c:spPr>
      <c:txPr>
        <a:bodyPr rot="0" spcFirstLastPara="1" vertOverflow="ellipsis" vert="horz" wrap="square" anchor="ctr" anchorCtr="1"/>
        <a:lstStyle/>
        <a:p>
          <a:pPr>
            <a:defRPr sz="900" b="1"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6095506639762389"/>
          <c:y val="0.14603593486005959"/>
          <c:w val="0.54870170516316974"/>
          <c:h val="0.65353554104412881"/>
        </c:manualLayout>
      </c:layout>
      <c:barChart>
        <c:barDir val="bar"/>
        <c:grouping val="percentStacked"/>
        <c:varyColors val="0"/>
        <c:ser>
          <c:idx val="0"/>
          <c:order val="0"/>
          <c:tx>
            <c:strRef>
              <c:f>Sheet1!$B$1</c:f>
              <c:strCache>
                <c:ptCount val="1"/>
                <c:pt idx="0">
                  <c:v>Dissatisfied (0-4)</c:v>
                </c:pt>
              </c:strCache>
            </c:strRef>
          </c:tx>
          <c:spPr>
            <a:solidFill>
              <a:srgbClr val="C00000"/>
            </a:solidFill>
            <a:ln>
              <a:noFill/>
            </a:ln>
            <a:effectLst/>
          </c:spPr>
          <c:invertIfNegative val="0"/>
          <c:dLbls>
            <c:dLbl>
              <c:idx val="0"/>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04D5-43C9-B38F-EF63F167C0DA}"/>
                </c:ext>
              </c:extLst>
            </c:dLbl>
            <c:dLbl>
              <c:idx val="1"/>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04D5-43C9-B38F-EF63F167C0DA}"/>
                </c:ext>
              </c:extLst>
            </c:dLbl>
            <c:dLbl>
              <c:idx val="2"/>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04D5-43C9-B38F-EF63F167C0DA}"/>
                </c:ext>
              </c:extLst>
            </c:dLbl>
            <c:dLbl>
              <c:idx val="3"/>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04D5-43C9-B38F-EF63F167C0DA}"/>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Tahoma" panose="020B0604030504040204" pitchFamily="34" charset="0"/>
                    <a:ea typeface="Tahoma" panose="020B0604030504040204" pitchFamily="34" charset="0"/>
                    <a:cs typeface="Tahoma" panose="020B060403050404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Overall service provided by Park District staff</c:v>
                </c:pt>
                <c:pt idx="1">
                  <c:v>Access (parking, paths, entrances/exits)</c:v>
                </c:pt>
                <c:pt idx="2">
                  <c:v>Overall safety</c:v>
                </c:pt>
                <c:pt idx="3">
                  <c:v>Overall cleanliness, maintenance, and upkeep</c:v>
                </c:pt>
                <c:pt idx="4">
                  <c:v>Overall experience and satisfaction</c:v>
                </c:pt>
              </c:strCache>
            </c:strRef>
          </c:cat>
          <c:val>
            <c:numRef>
              <c:f>Sheet1!$B$2:$B$6</c:f>
              <c:numCache>
                <c:formatCode>0%</c:formatCode>
                <c:ptCount val="5"/>
                <c:pt idx="0">
                  <c:v>0.05</c:v>
                </c:pt>
                <c:pt idx="1">
                  <c:v>0.08</c:v>
                </c:pt>
                <c:pt idx="2">
                  <c:v>0.05</c:v>
                </c:pt>
                <c:pt idx="3">
                  <c:v>0.06</c:v>
                </c:pt>
                <c:pt idx="4">
                  <c:v>0.02</c:v>
                </c:pt>
              </c:numCache>
            </c:numRef>
          </c:val>
          <c:extLst>
            <c:ext xmlns:c16="http://schemas.microsoft.com/office/drawing/2014/chart" uri="{C3380CC4-5D6E-409C-BE32-E72D297353CC}">
              <c16:uniqueId val="{00000000-3EFA-442B-AE43-13303E371A31}"/>
            </c:ext>
          </c:extLst>
        </c:ser>
        <c:ser>
          <c:idx val="1"/>
          <c:order val="1"/>
          <c:tx>
            <c:strRef>
              <c:f>Sheet1!$C$1</c:f>
              <c:strCache>
                <c:ptCount val="1"/>
                <c:pt idx="0">
                  <c:v>Neutral (5) </c:v>
                </c:pt>
              </c:strCache>
            </c:strRef>
          </c:tx>
          <c:spPr>
            <a:solidFill>
              <a:schemeClr val="bg1">
                <a:lumMod val="75000"/>
              </a:schemeClr>
            </a:solidFill>
            <a:ln>
              <a:noFill/>
            </a:ln>
            <a:effectLst/>
          </c:spPr>
          <c:invertIfNegative val="0"/>
          <c:dLbls>
            <c:dLbl>
              <c:idx val="3"/>
              <c:delete val="1"/>
              <c:extLst>
                <c:ext xmlns:c15="http://schemas.microsoft.com/office/drawing/2012/chart" uri="{CE6537A1-D6FC-4f65-9D91-7224C49458BB}"/>
                <c:ext xmlns:c16="http://schemas.microsoft.com/office/drawing/2014/chart" uri="{C3380CC4-5D6E-409C-BE32-E72D297353CC}">
                  <c16:uniqueId val="{00000000-5A45-43D3-B838-25208FEA5536}"/>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Overall service provided by Park District staff</c:v>
                </c:pt>
                <c:pt idx="1">
                  <c:v>Access (parking, paths, entrances/exits)</c:v>
                </c:pt>
                <c:pt idx="2">
                  <c:v>Overall safety</c:v>
                </c:pt>
                <c:pt idx="3">
                  <c:v>Overall cleanliness, maintenance, and upkeep</c:v>
                </c:pt>
                <c:pt idx="4">
                  <c:v>Overall experience and satisfaction</c:v>
                </c:pt>
              </c:strCache>
            </c:strRef>
          </c:cat>
          <c:val>
            <c:numRef>
              <c:f>Sheet1!$C$2:$C$6</c:f>
              <c:numCache>
                <c:formatCode>0%</c:formatCode>
                <c:ptCount val="5"/>
                <c:pt idx="0">
                  <c:v>0.17</c:v>
                </c:pt>
                <c:pt idx="1">
                  <c:v>0.05</c:v>
                </c:pt>
                <c:pt idx="2">
                  <c:v>0.04</c:v>
                </c:pt>
                <c:pt idx="3">
                  <c:v>0.03</c:v>
                </c:pt>
                <c:pt idx="4">
                  <c:v>0.05</c:v>
                </c:pt>
              </c:numCache>
            </c:numRef>
          </c:val>
          <c:extLst>
            <c:ext xmlns:c16="http://schemas.microsoft.com/office/drawing/2014/chart" uri="{C3380CC4-5D6E-409C-BE32-E72D297353CC}">
              <c16:uniqueId val="{00000001-3EFA-442B-AE43-13303E371A31}"/>
            </c:ext>
          </c:extLst>
        </c:ser>
        <c:ser>
          <c:idx val="2"/>
          <c:order val="2"/>
          <c:tx>
            <c:strRef>
              <c:f>Sheet1!$D$1</c:f>
              <c:strCache>
                <c:ptCount val="1"/>
                <c:pt idx="0">
                  <c:v>Somewhat satisfied (6-7)</c:v>
                </c:pt>
              </c:strCache>
            </c:strRef>
          </c:tx>
          <c:spPr>
            <a:solidFill>
              <a:schemeClr val="accent6">
                <a:lumMod val="60000"/>
                <a:lumOff val="4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Overall service provided by Park District staff</c:v>
                </c:pt>
                <c:pt idx="1">
                  <c:v>Access (parking, paths, entrances/exits)</c:v>
                </c:pt>
                <c:pt idx="2">
                  <c:v>Overall safety</c:v>
                </c:pt>
                <c:pt idx="3">
                  <c:v>Overall cleanliness, maintenance, and upkeep</c:v>
                </c:pt>
                <c:pt idx="4">
                  <c:v>Overall experience and satisfaction</c:v>
                </c:pt>
              </c:strCache>
            </c:strRef>
          </c:cat>
          <c:val>
            <c:numRef>
              <c:f>Sheet1!$D$2:$D$6</c:f>
              <c:numCache>
                <c:formatCode>0%</c:formatCode>
                <c:ptCount val="5"/>
                <c:pt idx="0">
                  <c:v>0.11</c:v>
                </c:pt>
                <c:pt idx="1">
                  <c:v>0.12</c:v>
                </c:pt>
                <c:pt idx="2">
                  <c:v>0.13</c:v>
                </c:pt>
                <c:pt idx="3">
                  <c:v>0.13</c:v>
                </c:pt>
                <c:pt idx="4">
                  <c:v>0.17</c:v>
                </c:pt>
              </c:numCache>
            </c:numRef>
          </c:val>
          <c:extLst>
            <c:ext xmlns:c16="http://schemas.microsoft.com/office/drawing/2014/chart" uri="{C3380CC4-5D6E-409C-BE32-E72D297353CC}">
              <c16:uniqueId val="{00000002-3EFA-442B-AE43-13303E371A31}"/>
            </c:ext>
          </c:extLst>
        </c:ser>
        <c:ser>
          <c:idx val="3"/>
          <c:order val="3"/>
          <c:tx>
            <c:strRef>
              <c:f>Sheet1!$E$1</c:f>
              <c:strCache>
                <c:ptCount val="1"/>
                <c:pt idx="0">
                  <c:v>Satisfied (8)</c:v>
                </c:pt>
              </c:strCache>
            </c:strRef>
          </c:tx>
          <c:spPr>
            <a:solidFill>
              <a:srgbClr val="70AD47"/>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Tahoma" panose="020B0604030504040204" pitchFamily="34" charset="0"/>
                    <a:ea typeface="Tahoma" panose="020B0604030504040204" pitchFamily="34" charset="0"/>
                    <a:cs typeface="Tahoma" panose="020B060403050404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Overall service provided by Park District staff</c:v>
                </c:pt>
                <c:pt idx="1">
                  <c:v>Access (parking, paths, entrances/exits)</c:v>
                </c:pt>
                <c:pt idx="2">
                  <c:v>Overall safety</c:v>
                </c:pt>
                <c:pt idx="3">
                  <c:v>Overall cleanliness, maintenance, and upkeep</c:v>
                </c:pt>
                <c:pt idx="4">
                  <c:v>Overall experience and satisfaction</c:v>
                </c:pt>
              </c:strCache>
            </c:strRef>
          </c:cat>
          <c:val>
            <c:numRef>
              <c:f>Sheet1!$E$2:$E$6</c:f>
              <c:numCache>
                <c:formatCode>0%</c:formatCode>
                <c:ptCount val="5"/>
                <c:pt idx="0">
                  <c:v>0.17</c:v>
                </c:pt>
                <c:pt idx="1">
                  <c:v>0.2</c:v>
                </c:pt>
                <c:pt idx="2">
                  <c:v>0.2</c:v>
                </c:pt>
                <c:pt idx="3">
                  <c:v>0.24</c:v>
                </c:pt>
                <c:pt idx="4">
                  <c:v>0.24</c:v>
                </c:pt>
              </c:numCache>
            </c:numRef>
          </c:val>
          <c:extLst>
            <c:ext xmlns:c16="http://schemas.microsoft.com/office/drawing/2014/chart" uri="{C3380CC4-5D6E-409C-BE32-E72D297353CC}">
              <c16:uniqueId val="{00000003-3EFA-442B-AE43-13303E371A31}"/>
            </c:ext>
          </c:extLst>
        </c:ser>
        <c:ser>
          <c:idx val="4"/>
          <c:order val="4"/>
          <c:tx>
            <c:strRef>
              <c:f>Sheet1!$F$1</c:f>
              <c:strCache>
                <c:ptCount val="1"/>
                <c:pt idx="0">
                  <c:v>Completely satisfied (9-10)</c:v>
                </c:pt>
              </c:strCache>
            </c:strRef>
          </c:tx>
          <c:spPr>
            <a:solidFill>
              <a:schemeClr val="accent6">
                <a:lumMod val="5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Tahoma" panose="020B0604030504040204" pitchFamily="34" charset="0"/>
                    <a:ea typeface="Tahoma" panose="020B0604030504040204" pitchFamily="34" charset="0"/>
                    <a:cs typeface="Tahoma" panose="020B060403050404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Overall service provided by Park District staff</c:v>
                </c:pt>
                <c:pt idx="1">
                  <c:v>Access (parking, paths, entrances/exits)</c:v>
                </c:pt>
                <c:pt idx="2">
                  <c:v>Overall safety</c:v>
                </c:pt>
                <c:pt idx="3">
                  <c:v>Overall cleanliness, maintenance, and upkeep</c:v>
                </c:pt>
                <c:pt idx="4">
                  <c:v>Overall experience and satisfaction</c:v>
                </c:pt>
              </c:strCache>
            </c:strRef>
          </c:cat>
          <c:val>
            <c:numRef>
              <c:f>Sheet1!$F$2:$F$6</c:f>
              <c:numCache>
                <c:formatCode>0%</c:formatCode>
                <c:ptCount val="5"/>
                <c:pt idx="0">
                  <c:v>0.5</c:v>
                </c:pt>
                <c:pt idx="1">
                  <c:v>0.55000000000000004</c:v>
                </c:pt>
                <c:pt idx="2">
                  <c:v>0.57999999999999996</c:v>
                </c:pt>
                <c:pt idx="3">
                  <c:v>0.54</c:v>
                </c:pt>
                <c:pt idx="4">
                  <c:v>0.52</c:v>
                </c:pt>
              </c:numCache>
            </c:numRef>
          </c:val>
          <c:extLst>
            <c:ext xmlns:c16="http://schemas.microsoft.com/office/drawing/2014/chart" uri="{C3380CC4-5D6E-409C-BE32-E72D297353CC}">
              <c16:uniqueId val="{00000004-3EFA-442B-AE43-13303E371A31}"/>
            </c:ext>
          </c:extLst>
        </c:ser>
        <c:dLbls>
          <c:showLegendKey val="0"/>
          <c:showVal val="0"/>
          <c:showCatName val="0"/>
          <c:showSerName val="0"/>
          <c:showPercent val="0"/>
          <c:showBubbleSize val="0"/>
        </c:dLbls>
        <c:gapWidth val="94"/>
        <c:overlap val="100"/>
        <c:axId val="924562024"/>
        <c:axId val="924563104"/>
      </c:barChart>
      <c:catAx>
        <c:axId val="924562024"/>
        <c:scaling>
          <c:orientation val="minMax"/>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0"/>
          <a:lstStyle/>
          <a:p>
            <a:pPr>
              <a:defRPr sz="1000" b="1"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crossAx val="924563104"/>
        <c:crosses val="autoZero"/>
        <c:auto val="1"/>
        <c:lblAlgn val="ctr"/>
        <c:lblOffset val="100"/>
        <c:noMultiLvlLbl val="0"/>
      </c:catAx>
      <c:valAx>
        <c:axId val="924563104"/>
        <c:scaling>
          <c:orientation val="minMax"/>
        </c:scaling>
        <c:delete val="1"/>
        <c:axPos val="b"/>
        <c:numFmt formatCode="0%" sourceLinked="1"/>
        <c:majorTickMark val="out"/>
        <c:minorTickMark val="none"/>
        <c:tickLblPos val="nextTo"/>
        <c:crossAx val="924562024"/>
        <c:crosses val="autoZero"/>
        <c:crossBetween val="between"/>
      </c:valAx>
      <c:spPr>
        <a:noFill/>
        <a:ln>
          <a:noFill/>
        </a:ln>
        <a:effectLst>
          <a:softEdge rad="38100"/>
        </a:effectLst>
      </c:spPr>
    </c:plotArea>
    <c:legend>
      <c:legendPos val="b"/>
      <c:layout>
        <c:manualLayout>
          <c:xMode val="edge"/>
          <c:yMode val="edge"/>
          <c:x val="0"/>
          <c:y val="0.82972376304001572"/>
          <c:w val="0.86822581447043612"/>
          <c:h val="7.495733393684996E-2"/>
        </c:manualLayout>
      </c:layout>
      <c:overlay val="0"/>
      <c:spPr>
        <a:noFill/>
        <a:ln>
          <a:noFill/>
        </a:ln>
        <a:effectLst/>
      </c:spPr>
      <c:txPr>
        <a:bodyPr rot="0" spcFirstLastPara="1" vertOverflow="ellipsis" vert="horz" wrap="square" anchor="ctr" anchorCtr="1"/>
        <a:lstStyle/>
        <a:p>
          <a:pPr>
            <a:defRPr sz="1000" b="1"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a:softEdge rad="76200"/>
    </a:effectLst>
  </c:spPr>
  <c:txPr>
    <a:bodyPr rot="0" vert="wordArtVert"/>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0797998687664035"/>
          <c:y val="4.0947818594091216E-3"/>
          <c:w val="0.56493667979002626"/>
          <c:h val="0.94647438826298658"/>
        </c:manualLayout>
      </c:layout>
      <c:barChart>
        <c:barDir val="bar"/>
        <c:grouping val="clustered"/>
        <c:varyColors val="0"/>
        <c:ser>
          <c:idx val="0"/>
          <c:order val="0"/>
          <c:tx>
            <c:strRef>
              <c:f>Sheet1!$B$1</c:f>
              <c:strCache>
                <c:ptCount val="1"/>
                <c:pt idx="0">
                  <c:v>Series 1</c:v>
                </c:pt>
              </c:strCache>
            </c:strRef>
          </c:tx>
          <c:spPr>
            <a:solidFill>
              <a:srgbClr val="9F0000"/>
            </a:solidFill>
            <a:ln>
              <a:noFill/>
            </a:ln>
            <a:effectLst>
              <a:outerShdw blurRad="50800" dir="5400000" algn="ctr" rotWithShape="0">
                <a:srgbClr val="000000">
                  <a:alpha val="43137"/>
                </a:srgbClr>
              </a:outerShdw>
            </a:effectLst>
          </c:spPr>
          <c:invertIfNegative val="0"/>
          <c:dLbls>
            <c:dLbl>
              <c:idx val="0"/>
              <c:tx>
                <c:rich>
                  <a:bodyPr/>
                  <a:lstStyle/>
                  <a:p>
                    <a:r>
                      <a:rPr lang="en-US" dirty="0"/>
                      <a:t>n=</a:t>
                    </a:r>
                    <a:fld id="{36D34D1D-F711-422E-8B70-91A3ADF7F044}" type="VALUE">
                      <a:rPr lang="en-US" smtClean="0"/>
                      <a:pPr/>
                      <a:t>[VALUE]</a:t>
                    </a:fld>
                    <a:r>
                      <a:rPr lang="en-US" dirty="0"/>
                      <a:t> responses</a:t>
                    </a:r>
                  </a:p>
                </c:rich>
              </c:tx>
              <c:dLblPos val="in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BEC0-4025-B177-B38500971204}"/>
                </c:ext>
              </c:extLst>
            </c:dLbl>
            <c:numFmt formatCode="@" sourceLinked="0"/>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bg1"/>
                    </a:solidFill>
                    <a:latin typeface="Tahoma" panose="020B0604030504040204" pitchFamily="34" charset="0"/>
                    <a:ea typeface="Tahoma" panose="020B0604030504040204" pitchFamily="34" charset="0"/>
                    <a:cs typeface="Tahoma" panose="020B0604030504040204" pitchFamily="34" charset="0"/>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9"/>
                <c:pt idx="0">
                  <c:v>General, unspecific</c:v>
                </c:pt>
                <c:pt idx="1">
                  <c:v>Maple Park</c:v>
                </c:pt>
                <c:pt idx="2">
                  <c:v>Rehm Pool</c:v>
                </c:pt>
                <c:pt idx="3">
                  <c:v>Austin Gardens</c:v>
                </c:pt>
                <c:pt idx="4">
                  <c:v>Scoville Park</c:v>
                </c:pt>
                <c:pt idx="5">
                  <c:v>Ridgeland Common</c:v>
                </c:pt>
                <c:pt idx="6">
                  <c:v>Ridgeland Pool</c:v>
                </c:pt>
                <c:pt idx="7">
                  <c:v>CRC</c:v>
                </c:pt>
                <c:pt idx="8">
                  <c:v>Mills Park</c:v>
                </c:pt>
              </c:strCache>
            </c:strRef>
          </c:cat>
          <c:val>
            <c:numRef>
              <c:f>Sheet1!$B$2:$B$10</c:f>
              <c:numCache>
                <c:formatCode>General</c:formatCode>
                <c:ptCount val="9"/>
                <c:pt idx="0">
                  <c:v>41</c:v>
                </c:pt>
                <c:pt idx="1">
                  <c:v>13</c:v>
                </c:pt>
                <c:pt idx="2">
                  <c:v>8</c:v>
                </c:pt>
                <c:pt idx="3">
                  <c:v>7</c:v>
                </c:pt>
                <c:pt idx="4">
                  <c:v>7</c:v>
                </c:pt>
                <c:pt idx="5">
                  <c:v>6</c:v>
                </c:pt>
                <c:pt idx="6">
                  <c:v>6</c:v>
                </c:pt>
                <c:pt idx="7">
                  <c:v>6</c:v>
                </c:pt>
                <c:pt idx="8">
                  <c:v>6</c:v>
                </c:pt>
              </c:numCache>
            </c:numRef>
          </c:val>
          <c:extLst>
            <c:ext xmlns:c16="http://schemas.microsoft.com/office/drawing/2014/chart" uri="{C3380CC4-5D6E-409C-BE32-E72D297353CC}">
              <c16:uniqueId val="{00000000-DE7E-48CD-9E66-CBBE213C7BB5}"/>
            </c:ext>
          </c:extLst>
        </c:ser>
        <c:dLbls>
          <c:showLegendKey val="0"/>
          <c:showVal val="0"/>
          <c:showCatName val="0"/>
          <c:showSerName val="0"/>
          <c:showPercent val="0"/>
          <c:showBubbleSize val="0"/>
        </c:dLbls>
        <c:gapWidth val="60"/>
        <c:axId val="1248387648"/>
        <c:axId val="1248381528"/>
      </c:barChart>
      <c:catAx>
        <c:axId val="1248387648"/>
        <c:scaling>
          <c:orientation val="maxMin"/>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1"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crossAx val="1248381528"/>
        <c:crosses val="autoZero"/>
        <c:auto val="1"/>
        <c:lblAlgn val="ctr"/>
        <c:lblOffset val="100"/>
        <c:noMultiLvlLbl val="0"/>
      </c:catAx>
      <c:valAx>
        <c:axId val="1248381528"/>
        <c:scaling>
          <c:orientation val="minMax"/>
        </c:scaling>
        <c:delete val="1"/>
        <c:axPos val="t"/>
        <c:numFmt formatCode="General" sourceLinked="1"/>
        <c:majorTickMark val="out"/>
        <c:minorTickMark val="none"/>
        <c:tickLblPos val="nextTo"/>
        <c:crossAx val="1248387648"/>
        <c:crosses val="autoZero"/>
        <c:crossBetween val="between"/>
      </c:valAx>
      <c:spPr>
        <a:noFill/>
        <a:ln>
          <a:noFill/>
        </a:ln>
        <a:effectLst>
          <a:glow rad="127000">
            <a:schemeClr val="accent1"/>
          </a:glow>
          <a:outerShdw dir="5400000" sx="1000" sy="1000" algn="ctr" rotWithShape="0">
            <a:srgbClr val="000000">
              <a:alpha val="99000"/>
            </a:srgbClr>
          </a:outerShdw>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0797998687664035"/>
          <c:y val="4.0947818594091216E-3"/>
          <c:w val="0.16910334645669292"/>
          <c:h val="0.94647438826298658"/>
        </c:manualLayout>
      </c:layout>
      <c:barChart>
        <c:barDir val="bar"/>
        <c:grouping val="clustered"/>
        <c:varyColors val="0"/>
        <c:ser>
          <c:idx val="0"/>
          <c:order val="0"/>
          <c:tx>
            <c:strRef>
              <c:f>Sheet1!$B$1</c:f>
              <c:strCache>
                <c:ptCount val="1"/>
                <c:pt idx="0">
                  <c:v>Series 1</c:v>
                </c:pt>
              </c:strCache>
            </c:strRef>
          </c:tx>
          <c:spPr>
            <a:solidFill>
              <a:srgbClr val="9F0000"/>
            </a:solidFill>
            <a:ln>
              <a:noFill/>
            </a:ln>
            <a:effectLst>
              <a:outerShdw blurRad="50800" dir="5400000" algn="ctr" rotWithShape="0">
                <a:srgbClr val="000000">
                  <a:alpha val="43137"/>
                </a:srgbClr>
              </a:outerShdw>
            </a:effectLst>
          </c:spPr>
          <c:invertIfNegative val="0"/>
          <c:dLbls>
            <c:dLbl>
              <c:idx val="0"/>
              <c:tx>
                <c:rich>
                  <a:bodyPr/>
                  <a:lstStyle/>
                  <a:p>
                    <a:fld id="{36D34D1D-F711-422E-8B70-91A3ADF7F044}" type="VALUE">
                      <a:rPr lang="en-US" smtClean="0"/>
                      <a:pPr/>
                      <a:t>[VALUE]</a:t>
                    </a:fld>
                    <a:endParaRPr lang="en-US"/>
                  </a:p>
                </c:rich>
              </c:tx>
              <c:dLblPos val="in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BEC0-4025-B177-B38500971204}"/>
                </c:ext>
              </c:extLst>
            </c:dLbl>
            <c:numFmt formatCode="@" sourceLinked="0"/>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bg1"/>
                    </a:solidFill>
                    <a:latin typeface="Tahoma" panose="020B0604030504040204" pitchFamily="34" charset="0"/>
                    <a:ea typeface="Tahoma" panose="020B0604030504040204" pitchFamily="34" charset="0"/>
                    <a:cs typeface="Tahoma" panose="020B0604030504040204" pitchFamily="34" charset="0"/>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9"/>
                <c:pt idx="0">
                  <c:v>Taylor Park</c:v>
                </c:pt>
                <c:pt idx="1">
                  <c:v>Euclid Park</c:v>
                </c:pt>
                <c:pt idx="2">
                  <c:v>Longfellow Park</c:v>
                </c:pt>
                <c:pt idx="3">
                  <c:v>Fox Park</c:v>
                </c:pt>
                <c:pt idx="4">
                  <c:v>Dole Center</c:v>
                </c:pt>
                <c:pt idx="5">
                  <c:v>Barrie Park</c:v>
                </c:pt>
                <c:pt idx="6">
                  <c:v>Rehm Park</c:v>
                </c:pt>
                <c:pt idx="7">
                  <c:v>Lindberg Park</c:v>
                </c:pt>
                <c:pt idx="8">
                  <c:v>Stevenson Park</c:v>
                </c:pt>
              </c:strCache>
            </c:strRef>
          </c:cat>
          <c:val>
            <c:numRef>
              <c:f>Sheet1!$B$2:$B$10</c:f>
              <c:numCache>
                <c:formatCode>General</c:formatCode>
                <c:ptCount val="9"/>
                <c:pt idx="0">
                  <c:v>4</c:v>
                </c:pt>
                <c:pt idx="1">
                  <c:v>4</c:v>
                </c:pt>
                <c:pt idx="2">
                  <c:v>4</c:v>
                </c:pt>
                <c:pt idx="3">
                  <c:v>3</c:v>
                </c:pt>
                <c:pt idx="4">
                  <c:v>3</c:v>
                </c:pt>
                <c:pt idx="5">
                  <c:v>3</c:v>
                </c:pt>
                <c:pt idx="6">
                  <c:v>3</c:v>
                </c:pt>
                <c:pt idx="7">
                  <c:v>3</c:v>
                </c:pt>
                <c:pt idx="8">
                  <c:v>3</c:v>
                </c:pt>
              </c:numCache>
            </c:numRef>
          </c:val>
          <c:extLst>
            <c:ext xmlns:c16="http://schemas.microsoft.com/office/drawing/2014/chart" uri="{C3380CC4-5D6E-409C-BE32-E72D297353CC}">
              <c16:uniqueId val="{00000000-DE7E-48CD-9E66-CBBE213C7BB5}"/>
            </c:ext>
          </c:extLst>
        </c:ser>
        <c:dLbls>
          <c:showLegendKey val="0"/>
          <c:showVal val="0"/>
          <c:showCatName val="0"/>
          <c:showSerName val="0"/>
          <c:showPercent val="0"/>
          <c:showBubbleSize val="0"/>
        </c:dLbls>
        <c:gapWidth val="60"/>
        <c:axId val="1248387648"/>
        <c:axId val="1248381528"/>
      </c:barChart>
      <c:catAx>
        <c:axId val="1248387648"/>
        <c:scaling>
          <c:orientation val="maxMin"/>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1"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crossAx val="1248381528"/>
        <c:crosses val="autoZero"/>
        <c:auto val="1"/>
        <c:lblAlgn val="ctr"/>
        <c:lblOffset val="100"/>
        <c:noMultiLvlLbl val="0"/>
      </c:catAx>
      <c:valAx>
        <c:axId val="1248381528"/>
        <c:scaling>
          <c:orientation val="minMax"/>
        </c:scaling>
        <c:delete val="1"/>
        <c:axPos val="t"/>
        <c:numFmt formatCode="General" sourceLinked="1"/>
        <c:majorTickMark val="out"/>
        <c:minorTickMark val="none"/>
        <c:tickLblPos val="nextTo"/>
        <c:crossAx val="1248387648"/>
        <c:crosses val="autoZero"/>
        <c:crossBetween val="between"/>
      </c:valAx>
      <c:spPr>
        <a:noFill/>
        <a:ln>
          <a:noFill/>
        </a:ln>
        <a:effectLst>
          <a:glow rad="127000">
            <a:schemeClr val="accent1"/>
          </a:glow>
          <a:outerShdw dir="5400000" sx="1000" sy="1000" algn="ctr" rotWithShape="0">
            <a:srgbClr val="000000">
              <a:alpha val="99000"/>
            </a:srgbClr>
          </a:outerShdw>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4208209406489801"/>
          <c:y val="0.17935138434020897"/>
          <c:w val="0.55791787464918219"/>
          <c:h val="0.72168560543991778"/>
        </c:manualLayout>
      </c:layout>
      <c:barChart>
        <c:barDir val="bar"/>
        <c:grouping val="clustered"/>
        <c:varyColors val="0"/>
        <c:ser>
          <c:idx val="0"/>
          <c:order val="0"/>
          <c:tx>
            <c:strRef>
              <c:f>Sheet1!$B$1</c:f>
              <c:strCache>
                <c:ptCount val="1"/>
                <c:pt idx="0">
                  <c:v>2023 (n=15)</c:v>
                </c:pt>
              </c:strCache>
            </c:strRef>
          </c:tx>
          <c:spPr>
            <a:solidFill>
              <a:srgbClr val="C00000"/>
            </a:solidFill>
            <a:ln>
              <a:noFill/>
            </a:ln>
            <a:effectLst>
              <a:glow>
                <a:schemeClr val="accent1"/>
              </a:glow>
            </a:effectLst>
          </c:spPr>
          <c:invertIfNegative val="0"/>
          <c:dLbls>
            <c:dLbl>
              <c:idx val="0"/>
              <c:layout>
                <c:manualLayout>
                  <c:x val="-4.3931567619885856E-3"/>
                  <c:y val="1.041189495274349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920D-4FCF-AAE6-8240147B561F}"/>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Do not have children or children are grown</c:v>
                </c:pt>
                <c:pt idx="1">
                  <c:v>Just not interested</c:v>
                </c:pt>
                <c:pt idx="2">
                  <c:v>Poor health, mobility issues</c:v>
                </c:pt>
                <c:pt idx="3">
                  <c:v>Too busy/Don't have time</c:v>
                </c:pt>
                <c:pt idx="4">
                  <c:v>Cost/Fees are too high</c:v>
                </c:pt>
                <c:pt idx="5">
                  <c:v>Unaware of/Unfamiliar with the Park District and/or its parks and facilities</c:v>
                </c:pt>
                <c:pt idx="6">
                  <c:v>Use other facilities for recreation/activities</c:v>
                </c:pt>
                <c:pt idx="7">
                  <c:v>Other reason</c:v>
                </c:pt>
              </c:strCache>
            </c:strRef>
          </c:cat>
          <c:val>
            <c:numRef>
              <c:f>Sheet1!$B$2:$B$9</c:f>
              <c:numCache>
                <c:formatCode>0</c:formatCode>
                <c:ptCount val="8"/>
                <c:pt idx="0">
                  <c:v>7</c:v>
                </c:pt>
                <c:pt idx="1">
                  <c:v>4</c:v>
                </c:pt>
                <c:pt idx="2">
                  <c:v>4</c:v>
                </c:pt>
                <c:pt idx="3">
                  <c:v>3</c:v>
                </c:pt>
                <c:pt idx="4">
                  <c:v>1</c:v>
                </c:pt>
                <c:pt idx="5">
                  <c:v>1</c:v>
                </c:pt>
                <c:pt idx="6">
                  <c:v>1</c:v>
                </c:pt>
                <c:pt idx="7">
                  <c:v>1</c:v>
                </c:pt>
              </c:numCache>
            </c:numRef>
          </c:val>
          <c:extLst>
            <c:ext xmlns:c16="http://schemas.microsoft.com/office/drawing/2014/chart" uri="{C3380CC4-5D6E-409C-BE32-E72D297353CC}">
              <c16:uniqueId val="{00000000-1FA8-4892-8F72-FF4CDC88E98F}"/>
            </c:ext>
          </c:extLst>
        </c:ser>
        <c:ser>
          <c:idx val="1"/>
          <c:order val="1"/>
          <c:tx>
            <c:strRef>
              <c:f>Sheet1!$C$1</c:f>
              <c:strCache>
                <c:ptCount val="1"/>
                <c:pt idx="0">
                  <c:v>2019 (n=32)</c:v>
                </c:pt>
              </c:strCache>
            </c:strRef>
          </c:tx>
          <c:spPr>
            <a:solidFill>
              <a:srgbClr val="F2B0B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Do not have children or children are grown</c:v>
                </c:pt>
                <c:pt idx="1">
                  <c:v>Just not interested</c:v>
                </c:pt>
                <c:pt idx="2">
                  <c:v>Poor health, mobility issues</c:v>
                </c:pt>
                <c:pt idx="3">
                  <c:v>Too busy/Don't have time</c:v>
                </c:pt>
                <c:pt idx="4">
                  <c:v>Cost/Fees are too high</c:v>
                </c:pt>
                <c:pt idx="5">
                  <c:v>Unaware of/Unfamiliar with the Park District and/or its parks and facilities</c:v>
                </c:pt>
                <c:pt idx="6">
                  <c:v>Use other facilities for recreation/activities</c:v>
                </c:pt>
                <c:pt idx="7">
                  <c:v>Other reason</c:v>
                </c:pt>
              </c:strCache>
            </c:strRef>
          </c:cat>
          <c:val>
            <c:numRef>
              <c:f>Sheet1!$C$2:$C$9</c:f>
              <c:numCache>
                <c:formatCode>General</c:formatCode>
                <c:ptCount val="8"/>
                <c:pt idx="0">
                  <c:v>17</c:v>
                </c:pt>
                <c:pt idx="1">
                  <c:v>5</c:v>
                </c:pt>
                <c:pt idx="2">
                  <c:v>1</c:v>
                </c:pt>
                <c:pt idx="3">
                  <c:v>14</c:v>
                </c:pt>
                <c:pt idx="4">
                  <c:v>4</c:v>
                </c:pt>
                <c:pt idx="5">
                  <c:v>7</c:v>
                </c:pt>
                <c:pt idx="6">
                  <c:v>4</c:v>
                </c:pt>
                <c:pt idx="7">
                  <c:v>7</c:v>
                </c:pt>
              </c:numCache>
            </c:numRef>
          </c:val>
          <c:extLst>
            <c:ext xmlns:c16="http://schemas.microsoft.com/office/drawing/2014/chart" uri="{C3380CC4-5D6E-409C-BE32-E72D297353CC}">
              <c16:uniqueId val="{00000000-866B-4E8B-86A4-3B4E5171D02A}"/>
            </c:ext>
          </c:extLst>
        </c:ser>
        <c:dLbls>
          <c:showLegendKey val="0"/>
          <c:showVal val="0"/>
          <c:showCatName val="0"/>
          <c:showSerName val="0"/>
          <c:showPercent val="0"/>
          <c:showBubbleSize val="0"/>
        </c:dLbls>
        <c:gapWidth val="91"/>
        <c:axId val="924556624"/>
        <c:axId val="924565264"/>
      </c:barChart>
      <c:catAx>
        <c:axId val="92455662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a:softEdge rad="63500"/>
          </a:effectLst>
        </c:spPr>
        <c:txPr>
          <a:bodyPr rot="-60000000" spcFirstLastPara="1" vertOverflow="ellipsis" vert="horz" wrap="square" anchor="ctr" anchorCtr="0"/>
          <a:lstStyle/>
          <a:p>
            <a:pPr>
              <a:defRPr sz="1000" b="1"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crossAx val="924565264"/>
        <c:crosses val="autoZero"/>
        <c:auto val="1"/>
        <c:lblAlgn val="ctr"/>
        <c:lblOffset val="100"/>
        <c:noMultiLvlLbl val="0"/>
      </c:catAx>
      <c:valAx>
        <c:axId val="924565264"/>
        <c:scaling>
          <c:orientation val="minMax"/>
        </c:scaling>
        <c:delete val="1"/>
        <c:axPos val="t"/>
        <c:numFmt formatCode="0" sourceLinked="1"/>
        <c:majorTickMark val="none"/>
        <c:minorTickMark val="none"/>
        <c:tickLblPos val="nextTo"/>
        <c:crossAx val="924556624"/>
        <c:crosses val="autoZero"/>
        <c:crossBetween val="between"/>
      </c:valAx>
      <c:spPr>
        <a:noFill/>
        <a:ln w="25400">
          <a:noFill/>
        </a:ln>
        <a:effectLst>
          <a:softEdge rad="0"/>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000" b="1">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9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Sheet1!$B$1</c:f>
              <c:strCache>
                <c:ptCount val="1"/>
                <c:pt idx="0">
                  <c:v>Sales</c:v>
                </c:pt>
              </c:strCache>
            </c:strRef>
          </c:tx>
          <c:dPt>
            <c:idx val="0"/>
            <c:bubble3D val="0"/>
            <c:spPr>
              <a:solidFill>
                <a:schemeClr val="accent5">
                  <a:lumMod val="50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01-090D-4B0E-B1A7-1C611DEE420F}"/>
              </c:ext>
            </c:extLst>
          </c:dPt>
          <c:dPt>
            <c:idx val="1"/>
            <c:bubble3D val="0"/>
            <c:spPr>
              <a:solidFill>
                <a:schemeClr val="accent5">
                  <a:lumMod val="75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02-090D-4B0E-B1A7-1C611DEE420F}"/>
              </c:ext>
            </c:extLst>
          </c:dPt>
          <c:dPt>
            <c:idx val="2"/>
            <c:bubble3D val="0"/>
            <c:spPr>
              <a:solidFill>
                <a:schemeClr val="accent5">
                  <a:lumMod val="60000"/>
                  <a:lumOff val="40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03-090D-4B0E-B1A7-1C611DEE420F}"/>
              </c:ext>
            </c:extLst>
          </c:dPt>
          <c:dPt>
            <c:idx val="3"/>
            <c:bubble3D val="0"/>
            <c:spPr>
              <a:solidFill>
                <a:schemeClr val="accent4"/>
              </a:solidFill>
              <a:ln w="25400">
                <a:solidFill>
                  <a:schemeClr val="lt1"/>
                </a:solidFill>
              </a:ln>
              <a:effectLst/>
              <a:sp3d contourW="25400">
                <a:contourClr>
                  <a:schemeClr val="lt1"/>
                </a:contourClr>
              </a:sp3d>
            </c:spPr>
            <c:extLst>
              <c:ext xmlns:c16="http://schemas.microsoft.com/office/drawing/2014/chart" uri="{C3380CC4-5D6E-409C-BE32-E72D297353CC}">
                <c16:uniqueId val="{00000004-090D-4B0E-B1A7-1C611DEE420F}"/>
              </c:ext>
            </c:extLst>
          </c:dPt>
          <c:dPt>
            <c:idx val="4"/>
            <c:bubble3D val="0"/>
            <c:spPr>
              <a:solidFill>
                <a:schemeClr val="accent4">
                  <a:lumMod val="60000"/>
                  <a:lumOff val="40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05-090D-4B0E-B1A7-1C611DEE420F}"/>
              </c:ext>
            </c:extLst>
          </c:dPt>
          <c:dPt>
            <c:idx val="5"/>
            <c:bubble3D val="0"/>
            <c:spPr>
              <a:solidFill>
                <a:schemeClr val="bg1">
                  <a:lumMod val="75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06-090D-4B0E-B1A7-1C611DEE420F}"/>
              </c:ext>
            </c:extLst>
          </c:dPt>
          <c:dLbls>
            <c:dLbl>
              <c:idx val="0"/>
              <c:spPr>
                <a:noFill/>
                <a:ln>
                  <a:noFill/>
                </a:ln>
                <a:effectLst/>
              </c:spPr>
              <c:txPr>
                <a:bodyPr rot="0" spcFirstLastPara="1" vertOverflow="ellipsis" vert="horz" wrap="square" lIns="38100" tIns="19050" rIns="38100" bIns="19050" anchor="ctr" anchorCtr="1">
                  <a:spAutoFit/>
                </a:bodyPr>
                <a:lstStyle/>
                <a:p>
                  <a:pPr>
                    <a:defRPr sz="850" b="1" i="0" u="none" strike="noStrike" kern="1200" baseline="0">
                      <a:solidFill>
                        <a:schemeClr val="bg1"/>
                      </a:solidFill>
                      <a:latin typeface="Tahoma" panose="020B0604030504040204" pitchFamily="34" charset="0"/>
                      <a:ea typeface="Tahoma" panose="020B0604030504040204" pitchFamily="34" charset="0"/>
                      <a:cs typeface="Tahoma" panose="020B0604030504040204" pitchFamily="34" charset="0"/>
                    </a:defRPr>
                  </a:pPr>
                  <a:endParaRPr lang="en-US"/>
                </a:p>
              </c:txPr>
              <c:showLegendKey val="0"/>
              <c:showVal val="1"/>
              <c:showCatName val="1"/>
              <c:showSerName val="0"/>
              <c:showPercent val="0"/>
              <c:showBubbleSize val="0"/>
              <c:extLst>
                <c:ext xmlns:c16="http://schemas.microsoft.com/office/drawing/2014/chart" uri="{C3380CC4-5D6E-409C-BE32-E72D297353CC}">
                  <c16:uniqueId val="{00000001-090D-4B0E-B1A7-1C611DEE420F}"/>
                </c:ext>
              </c:extLst>
            </c:dLbl>
            <c:dLbl>
              <c:idx val="1"/>
              <c:layout>
                <c:manualLayout>
                  <c:x val="-0.16673441601049865"/>
                  <c:y val="9.9597440944881904E-2"/>
                </c:manualLayout>
              </c:layout>
              <c:spPr>
                <a:noFill/>
                <a:ln>
                  <a:noFill/>
                </a:ln>
                <a:effectLst/>
              </c:spPr>
              <c:txPr>
                <a:bodyPr rot="0" spcFirstLastPara="1" vertOverflow="ellipsis" vert="horz" wrap="square" lIns="38100" tIns="19050" rIns="38100" bIns="19050" anchor="ctr" anchorCtr="1">
                  <a:noAutofit/>
                </a:bodyPr>
                <a:lstStyle/>
                <a:p>
                  <a:pPr>
                    <a:defRPr sz="850" b="1" i="0" u="none" strike="noStrike" kern="1200" baseline="0">
                      <a:solidFill>
                        <a:schemeClr val="bg1"/>
                      </a:solidFill>
                      <a:latin typeface="Tahoma" panose="020B0604030504040204" pitchFamily="34" charset="0"/>
                      <a:ea typeface="Tahoma" panose="020B0604030504040204" pitchFamily="34" charset="0"/>
                      <a:cs typeface="Tahoma" panose="020B0604030504040204" pitchFamily="34" charset="0"/>
                    </a:defRPr>
                  </a:pPr>
                  <a:endParaRPr lang="en-US"/>
                </a:p>
              </c:txPr>
              <c:showLegendKey val="0"/>
              <c:showVal val="1"/>
              <c:showCatName val="1"/>
              <c:showSerName val="0"/>
              <c:showPercent val="0"/>
              <c:showBubbleSize val="0"/>
              <c:extLst>
                <c:ext xmlns:c15="http://schemas.microsoft.com/office/drawing/2012/chart" uri="{CE6537A1-D6FC-4f65-9D91-7224C49458BB}">
                  <c15:layout>
                    <c:manualLayout>
                      <c:w val="0.18178133202099739"/>
                      <c:h val="0.13368750000000004"/>
                    </c:manualLayout>
                  </c15:layout>
                </c:ext>
                <c:ext xmlns:c16="http://schemas.microsoft.com/office/drawing/2014/chart" uri="{C3380CC4-5D6E-409C-BE32-E72D297353CC}">
                  <c16:uniqueId val="{00000002-090D-4B0E-B1A7-1C611DEE420F}"/>
                </c:ext>
              </c:extLst>
            </c:dLbl>
            <c:dLbl>
              <c:idx val="2"/>
              <c:layout>
                <c:manualLayout>
                  <c:x val="-0.20711105643044619"/>
                  <c:y val="-2.5189468503937065E-2"/>
                </c:manualLayout>
              </c:layout>
              <c:spPr>
                <a:noFill/>
                <a:ln>
                  <a:noFill/>
                </a:ln>
                <a:effectLst/>
              </c:spPr>
              <c:txPr>
                <a:bodyPr rot="0" spcFirstLastPara="1" vertOverflow="ellipsis" vert="horz" wrap="square" lIns="38100" tIns="19050" rIns="38100" bIns="19050" anchor="ctr" anchorCtr="1">
                  <a:spAutoFit/>
                </a:bodyPr>
                <a:lstStyle/>
                <a:p>
                  <a:pPr>
                    <a:defRPr sz="850" b="1" i="0" u="none" strike="noStrike" kern="1200" baseline="0">
                      <a:solidFill>
                        <a:schemeClr val="bg1"/>
                      </a:solidFill>
                      <a:latin typeface="Tahoma" panose="020B0604030504040204" pitchFamily="34" charset="0"/>
                      <a:ea typeface="Tahoma" panose="020B0604030504040204" pitchFamily="34" charset="0"/>
                      <a:cs typeface="Tahoma" panose="020B0604030504040204" pitchFamily="34" charset="0"/>
                    </a:defRPr>
                  </a:pPr>
                  <a:endParaRPr lang="en-US"/>
                </a:p>
              </c:txPr>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090D-4B0E-B1A7-1C611DEE420F}"/>
                </c:ext>
              </c:extLst>
            </c:dLbl>
            <c:dLbl>
              <c:idx val="3"/>
              <c:layout>
                <c:manualLayout>
                  <c:x val="2.4702345800524935E-2"/>
                  <c:y val="-0.23857627952755905"/>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090D-4B0E-B1A7-1C611DEE420F}"/>
                </c:ext>
              </c:extLst>
            </c:dLbl>
            <c:dLbl>
              <c:idx val="4"/>
              <c:layout>
                <c:manualLayout>
                  <c:x val="0.18442503280839892"/>
                  <c:y val="8.513484251968503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090D-4B0E-B1A7-1C611DEE420F}"/>
                </c:ext>
              </c:extLst>
            </c:dLbl>
            <c:dLbl>
              <c:idx val="5"/>
              <c:spPr>
                <a:noFill/>
                <a:ln>
                  <a:noFill/>
                </a:ln>
                <a:effectLst/>
              </c:spPr>
              <c:txPr>
                <a:bodyPr rot="0" spcFirstLastPara="1" vertOverflow="ellipsis" vert="horz" wrap="square" lIns="38100" tIns="19050" rIns="38100" bIns="19050" anchor="ctr" anchorCtr="1">
                  <a:spAutoFit/>
                </a:bodyPr>
                <a:lstStyle/>
                <a:p>
                  <a:pPr>
                    <a:defRPr sz="850" b="1" i="0" u="none" strike="noStrike" kern="1200" baseline="0">
                      <a:solidFill>
                        <a:schemeClr val="bg1"/>
                      </a:solidFill>
                      <a:latin typeface="Tahoma" panose="020B0604030504040204" pitchFamily="34" charset="0"/>
                      <a:ea typeface="Tahoma" panose="020B0604030504040204" pitchFamily="34" charset="0"/>
                      <a:cs typeface="Tahoma" panose="020B0604030504040204" pitchFamily="34" charset="0"/>
                    </a:defRPr>
                  </a:pPr>
                  <a:endParaRPr lang="en-US"/>
                </a:p>
              </c:txPr>
              <c:showLegendKey val="0"/>
              <c:showVal val="1"/>
              <c:showCatName val="1"/>
              <c:showSerName val="0"/>
              <c:showPercent val="0"/>
              <c:showBubbleSize val="0"/>
              <c:extLst>
                <c:ext xmlns:c16="http://schemas.microsoft.com/office/drawing/2014/chart" uri="{C3380CC4-5D6E-409C-BE32-E72D297353CC}">
                  <c16:uniqueId val="{00000006-090D-4B0E-B1A7-1C611DEE420F}"/>
                </c:ext>
              </c:extLst>
            </c:dLbl>
            <c:spPr>
              <a:noFill/>
              <a:ln>
                <a:noFill/>
              </a:ln>
              <a:effectLst/>
            </c:spPr>
            <c:txPr>
              <a:bodyPr rot="0" spcFirstLastPara="1" vertOverflow="ellipsis" vert="horz" wrap="square" lIns="38100" tIns="19050" rIns="38100" bIns="19050" anchor="ctr" anchorCtr="1">
                <a:spAutoFit/>
              </a:bodyPr>
              <a:lstStyle/>
              <a:p>
                <a:pPr>
                  <a:defRPr sz="850" b="1" i="0" u="none" strike="noStrike" kern="1200" baseline="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Sheet1!$A$2:$A$7</c:f>
              <c:strCache>
                <c:ptCount val="6"/>
                <c:pt idx="0">
                  <c:v>Currently a CRC member</c:v>
                </c:pt>
                <c:pt idx="1">
                  <c:v>Used CRC track/program, non-member</c:v>
                </c:pt>
                <c:pt idx="2">
                  <c:v>Toured CRC, not yet used</c:v>
                </c:pt>
                <c:pt idx="3">
                  <c:v>Seen CRC, not been inside</c:v>
                </c:pt>
                <c:pt idx="4">
                  <c:v>Only heard about CRC, not seen it</c:v>
                </c:pt>
                <c:pt idx="5">
                  <c:v>Not heard/read about CRC</c:v>
                </c:pt>
              </c:strCache>
            </c:strRef>
          </c:cat>
          <c:val>
            <c:numRef>
              <c:f>Sheet1!$B$2:$B$7</c:f>
              <c:numCache>
                <c:formatCode>0%</c:formatCode>
                <c:ptCount val="6"/>
                <c:pt idx="0">
                  <c:v>0.13</c:v>
                </c:pt>
                <c:pt idx="1">
                  <c:v>0.08</c:v>
                </c:pt>
                <c:pt idx="2">
                  <c:v>0.11</c:v>
                </c:pt>
                <c:pt idx="3">
                  <c:v>0.38</c:v>
                </c:pt>
                <c:pt idx="4">
                  <c:v>0.19</c:v>
                </c:pt>
                <c:pt idx="5">
                  <c:v>0.11</c:v>
                </c:pt>
              </c:numCache>
            </c:numRef>
          </c:val>
          <c:extLst>
            <c:ext xmlns:c16="http://schemas.microsoft.com/office/drawing/2014/chart" uri="{C3380CC4-5D6E-409C-BE32-E72D297353CC}">
              <c16:uniqueId val="{00000000-090D-4B0E-B1A7-1C611DEE420F}"/>
            </c:ext>
          </c:extLst>
        </c:ser>
        <c:dLbls>
          <c:showLegendKey val="0"/>
          <c:showVal val="0"/>
          <c:showCatName val="0"/>
          <c:showSerName val="0"/>
          <c:showPercent val="0"/>
          <c:showBubbleSize val="0"/>
          <c:showLeaderLines val="1"/>
        </c:dLbls>
      </c:pie3D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5224421562689276E-2"/>
          <c:y val="0.49290624999999999"/>
          <c:w val="0.95416666666666672"/>
          <c:h val="0.33471481299212597"/>
        </c:manualLayout>
      </c:layout>
      <c:barChart>
        <c:barDir val="col"/>
        <c:grouping val="clustered"/>
        <c:varyColors val="0"/>
        <c:ser>
          <c:idx val="0"/>
          <c:order val="0"/>
          <c:tx>
            <c:strRef>
              <c:f>Sheet1!$B$1</c:f>
              <c:strCache>
                <c:ptCount val="1"/>
                <c:pt idx="0">
                  <c:v>Series 1</c:v>
                </c:pt>
              </c:strCache>
            </c:strRef>
          </c:tx>
          <c:spPr>
            <a:solidFill>
              <a:schemeClr val="accent6"/>
            </a:solidFill>
            <a:ln>
              <a:noFill/>
            </a:ln>
            <a:effectLst/>
          </c:spPr>
          <c:invertIfNegative val="0"/>
          <c:dPt>
            <c:idx val="0"/>
            <c:invertIfNegative val="0"/>
            <c:bubble3D val="0"/>
            <c:spPr>
              <a:solidFill>
                <a:schemeClr val="tx1"/>
              </a:solidFill>
              <a:ln>
                <a:noFill/>
              </a:ln>
              <a:effectLst/>
            </c:spPr>
            <c:extLst>
              <c:ext xmlns:c16="http://schemas.microsoft.com/office/drawing/2014/chart" uri="{C3380CC4-5D6E-409C-BE32-E72D297353CC}">
                <c16:uniqueId val="{00000004-9026-407C-8805-42E6BA1BABDA}"/>
              </c:ext>
            </c:extLst>
          </c:dPt>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Tahoma" panose="020B0604030504040204" pitchFamily="34" charset="0"/>
                    <a:ea typeface="Tahoma" panose="020B0604030504040204" pitchFamily="34" charset="0"/>
                    <a:cs typeface="Tahoma" panose="020B0604030504040204" pitchFamily="34" charset="0"/>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Overall</c:v>
                </c:pt>
                <c:pt idx="1">
                  <c:v>Current 
member</c:v>
                </c:pt>
                <c:pt idx="2">
                  <c:v>User/
non-member</c:v>
                </c:pt>
                <c:pt idx="3">
                  <c:v>Toured, 
non-user</c:v>
                </c:pt>
                <c:pt idx="4">
                  <c:v>Seen it, not
 been inside</c:v>
                </c:pt>
                <c:pt idx="5">
                  <c:v>Heard about
 it only</c:v>
                </c:pt>
              </c:strCache>
            </c:strRef>
          </c:cat>
          <c:val>
            <c:numRef>
              <c:f>Sheet1!$B$2:$B$7</c:f>
              <c:numCache>
                <c:formatCode>General</c:formatCode>
                <c:ptCount val="6"/>
                <c:pt idx="0">
                  <c:v>7.1</c:v>
                </c:pt>
                <c:pt idx="1">
                  <c:v>8.3000000000000007</c:v>
                </c:pt>
                <c:pt idx="2">
                  <c:v>7.7</c:v>
                </c:pt>
                <c:pt idx="3">
                  <c:v>7.7</c:v>
                </c:pt>
                <c:pt idx="4">
                  <c:v>6.3</c:v>
                </c:pt>
                <c:pt idx="5">
                  <c:v>5.7</c:v>
                </c:pt>
              </c:numCache>
            </c:numRef>
          </c:val>
          <c:extLst>
            <c:ext xmlns:c16="http://schemas.microsoft.com/office/drawing/2014/chart" uri="{C3380CC4-5D6E-409C-BE32-E72D297353CC}">
              <c16:uniqueId val="{00000000-9026-407C-8805-42E6BA1BABDA}"/>
            </c:ext>
          </c:extLst>
        </c:ser>
        <c:dLbls>
          <c:showLegendKey val="0"/>
          <c:showVal val="0"/>
          <c:showCatName val="0"/>
          <c:showSerName val="0"/>
          <c:showPercent val="0"/>
          <c:showBubbleSize val="0"/>
        </c:dLbls>
        <c:gapWidth val="75"/>
        <c:overlap val="-27"/>
        <c:axId val="842003256"/>
        <c:axId val="842002896"/>
      </c:barChart>
      <c:catAx>
        <c:axId val="8420032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crossAx val="842002896"/>
        <c:crosses val="autoZero"/>
        <c:auto val="1"/>
        <c:lblAlgn val="ctr"/>
        <c:lblOffset val="100"/>
        <c:noMultiLvlLbl val="0"/>
      </c:catAx>
      <c:valAx>
        <c:axId val="842002896"/>
        <c:scaling>
          <c:orientation val="minMax"/>
        </c:scaling>
        <c:delete val="1"/>
        <c:axPos val="l"/>
        <c:numFmt formatCode="General" sourceLinked="1"/>
        <c:majorTickMark val="none"/>
        <c:minorTickMark val="none"/>
        <c:tickLblPos val="nextTo"/>
        <c:crossAx val="84200325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4910293747528132E-2"/>
          <c:y val="0.16818951052217435"/>
          <c:w val="0.90565159764435177"/>
          <c:h val="0.54783080084939118"/>
        </c:manualLayout>
      </c:layout>
      <c:barChart>
        <c:barDir val="bar"/>
        <c:grouping val="percentStacked"/>
        <c:varyColors val="0"/>
        <c:ser>
          <c:idx val="0"/>
          <c:order val="0"/>
          <c:tx>
            <c:strRef>
              <c:f>Sheet1!$B$1</c:f>
              <c:strCache>
                <c:ptCount val="1"/>
                <c:pt idx="0">
                  <c:v>Dissatisfied (0-4)</c:v>
                </c:pt>
              </c:strCache>
            </c:strRef>
          </c:tx>
          <c:spPr>
            <a:solidFill>
              <a:srgbClr val="C00000"/>
            </a:solidFill>
            <a:ln>
              <a:noFill/>
            </a:ln>
            <a:effectLst/>
          </c:spPr>
          <c:invertIfNegative val="0"/>
          <c:dLbls>
            <c:dLbl>
              <c:idx val="0"/>
              <c:layout>
                <c:manualLayout>
                  <c:x val="1.6260837143746787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AC8D-47F4-B0D9-0C134D52D3CD}"/>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Tahoma" panose="020B0604030504040204" pitchFamily="34" charset="0"/>
                    <a:ea typeface="Tahoma" panose="020B0604030504040204" pitchFamily="34" charset="0"/>
                    <a:cs typeface="Tahoma" panose="020B060403050404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 </c:v>
                </c:pt>
              </c:strCache>
            </c:strRef>
          </c:cat>
          <c:val>
            <c:numRef>
              <c:f>Sheet1!$B$2</c:f>
              <c:numCache>
                <c:formatCode>0%</c:formatCode>
                <c:ptCount val="1"/>
                <c:pt idx="0">
                  <c:v>0.06</c:v>
                </c:pt>
              </c:numCache>
            </c:numRef>
          </c:val>
          <c:extLst>
            <c:ext xmlns:c16="http://schemas.microsoft.com/office/drawing/2014/chart" uri="{C3380CC4-5D6E-409C-BE32-E72D297353CC}">
              <c16:uniqueId val="{00000000-7D60-4881-A233-F60F9081D9C0}"/>
            </c:ext>
          </c:extLst>
        </c:ser>
        <c:ser>
          <c:idx val="1"/>
          <c:order val="1"/>
          <c:tx>
            <c:strRef>
              <c:f>Sheet1!$C$1</c:f>
              <c:strCache>
                <c:ptCount val="1"/>
                <c:pt idx="0">
                  <c:v>Neutral (5)</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 </c:v>
                </c:pt>
              </c:strCache>
            </c:strRef>
          </c:cat>
          <c:val>
            <c:numRef>
              <c:f>Sheet1!$C$2</c:f>
              <c:numCache>
                <c:formatCode>0%</c:formatCode>
                <c:ptCount val="1"/>
                <c:pt idx="0">
                  <c:v>0.27</c:v>
                </c:pt>
              </c:numCache>
            </c:numRef>
          </c:val>
          <c:extLst>
            <c:ext xmlns:c16="http://schemas.microsoft.com/office/drawing/2014/chart" uri="{C3380CC4-5D6E-409C-BE32-E72D297353CC}">
              <c16:uniqueId val="{00000001-7D60-4881-A233-F60F9081D9C0}"/>
            </c:ext>
          </c:extLst>
        </c:ser>
        <c:ser>
          <c:idx val="2"/>
          <c:order val="2"/>
          <c:tx>
            <c:strRef>
              <c:f>Sheet1!$D$1</c:f>
              <c:strCache>
                <c:ptCount val="1"/>
                <c:pt idx="0">
                  <c:v>Somewhat satisfied (6-7)</c:v>
                </c:pt>
              </c:strCache>
            </c:strRef>
          </c:tx>
          <c:spPr>
            <a:solidFill>
              <a:schemeClr val="accent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Tahoma" panose="020B0604030504040204" pitchFamily="34" charset="0"/>
                    <a:ea typeface="Tahoma" panose="020B0604030504040204" pitchFamily="34" charset="0"/>
                    <a:cs typeface="Tahoma" panose="020B060403050404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 </c:v>
                </c:pt>
              </c:strCache>
            </c:strRef>
          </c:cat>
          <c:val>
            <c:numRef>
              <c:f>Sheet1!$D$2</c:f>
              <c:numCache>
                <c:formatCode>0%</c:formatCode>
                <c:ptCount val="1"/>
                <c:pt idx="0">
                  <c:v>0.22</c:v>
                </c:pt>
              </c:numCache>
            </c:numRef>
          </c:val>
          <c:extLst>
            <c:ext xmlns:c16="http://schemas.microsoft.com/office/drawing/2014/chart" uri="{C3380CC4-5D6E-409C-BE32-E72D297353CC}">
              <c16:uniqueId val="{00000002-7D60-4881-A233-F60F9081D9C0}"/>
            </c:ext>
          </c:extLst>
        </c:ser>
        <c:ser>
          <c:idx val="3"/>
          <c:order val="3"/>
          <c:tx>
            <c:strRef>
              <c:f>Sheet1!$E$1</c:f>
              <c:strCache>
                <c:ptCount val="1"/>
                <c:pt idx="0">
                  <c:v>Very satisfied (8)</c:v>
                </c:pt>
              </c:strCache>
            </c:strRef>
          </c:tx>
          <c:spPr>
            <a:solidFill>
              <a:schemeClr val="accent6">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Tahoma" panose="020B0604030504040204" pitchFamily="34" charset="0"/>
                    <a:ea typeface="Tahoma" panose="020B0604030504040204" pitchFamily="34" charset="0"/>
                    <a:cs typeface="Tahoma" panose="020B060403050404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 </c:v>
                </c:pt>
              </c:strCache>
            </c:strRef>
          </c:cat>
          <c:val>
            <c:numRef>
              <c:f>Sheet1!$E$2</c:f>
              <c:numCache>
                <c:formatCode>0%</c:formatCode>
                <c:ptCount val="1"/>
                <c:pt idx="0">
                  <c:v>0.12</c:v>
                </c:pt>
              </c:numCache>
            </c:numRef>
          </c:val>
          <c:extLst>
            <c:ext xmlns:c16="http://schemas.microsoft.com/office/drawing/2014/chart" uri="{C3380CC4-5D6E-409C-BE32-E72D297353CC}">
              <c16:uniqueId val="{00000003-7D60-4881-A233-F60F9081D9C0}"/>
            </c:ext>
          </c:extLst>
        </c:ser>
        <c:ser>
          <c:idx val="4"/>
          <c:order val="4"/>
          <c:tx>
            <c:strRef>
              <c:f>Sheet1!$F$1</c:f>
              <c:strCache>
                <c:ptCount val="1"/>
                <c:pt idx="0">
                  <c:v>Completely satisfied (9-10)</c:v>
                </c:pt>
              </c:strCache>
            </c:strRef>
          </c:tx>
          <c:spPr>
            <a:solidFill>
              <a:schemeClr val="accent6">
                <a:lumMod val="5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Tahoma" panose="020B0604030504040204" pitchFamily="34" charset="0"/>
                    <a:ea typeface="Tahoma" panose="020B0604030504040204" pitchFamily="34" charset="0"/>
                    <a:cs typeface="Tahoma" panose="020B060403050404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 </c:v>
                </c:pt>
              </c:strCache>
            </c:strRef>
          </c:cat>
          <c:val>
            <c:numRef>
              <c:f>Sheet1!$F$2</c:f>
              <c:numCache>
                <c:formatCode>0%</c:formatCode>
                <c:ptCount val="1"/>
                <c:pt idx="0">
                  <c:v>0.33</c:v>
                </c:pt>
              </c:numCache>
            </c:numRef>
          </c:val>
          <c:extLst>
            <c:ext xmlns:c16="http://schemas.microsoft.com/office/drawing/2014/chart" uri="{C3380CC4-5D6E-409C-BE32-E72D297353CC}">
              <c16:uniqueId val="{00000004-7D60-4881-A233-F60F9081D9C0}"/>
            </c:ext>
          </c:extLst>
        </c:ser>
        <c:dLbls>
          <c:showLegendKey val="0"/>
          <c:showVal val="0"/>
          <c:showCatName val="0"/>
          <c:showSerName val="0"/>
          <c:showPercent val="0"/>
          <c:showBubbleSize val="0"/>
        </c:dLbls>
        <c:gapWidth val="75"/>
        <c:overlap val="100"/>
        <c:axId val="821808552"/>
        <c:axId val="821810848"/>
      </c:barChart>
      <c:catAx>
        <c:axId val="82180855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crossAx val="821810848"/>
        <c:crosses val="autoZero"/>
        <c:auto val="1"/>
        <c:lblAlgn val="ctr"/>
        <c:lblOffset val="100"/>
        <c:noMultiLvlLbl val="0"/>
      </c:catAx>
      <c:valAx>
        <c:axId val="821810848"/>
        <c:scaling>
          <c:orientation val="minMax"/>
        </c:scaling>
        <c:delete val="1"/>
        <c:axPos val="b"/>
        <c:numFmt formatCode="0%" sourceLinked="1"/>
        <c:majorTickMark val="none"/>
        <c:minorTickMark val="none"/>
        <c:tickLblPos val="nextTo"/>
        <c:crossAx val="821808552"/>
        <c:crosses val="autoZero"/>
        <c:crossBetween val="between"/>
      </c:valAx>
      <c:spPr>
        <a:noFill/>
        <a:ln>
          <a:noFill/>
        </a:ln>
        <a:effectLst/>
      </c:spPr>
    </c:plotArea>
    <c:legend>
      <c:legendPos val="b"/>
      <c:layout>
        <c:manualLayout>
          <c:xMode val="edge"/>
          <c:yMode val="edge"/>
          <c:x val="7.2490329396335505E-3"/>
          <c:y val="0.65130094460633015"/>
          <c:w val="0.93071903577583315"/>
          <c:h val="0.18164718648160191"/>
        </c:manualLayout>
      </c:layout>
      <c:overlay val="0"/>
      <c:spPr>
        <a:noFill/>
        <a:ln>
          <a:noFill/>
        </a:ln>
        <a:effectLst/>
      </c:spPr>
      <c:txPr>
        <a:bodyPr rot="0" spcFirstLastPara="1" vertOverflow="ellipsis" vert="horz" wrap="square" anchor="ctr" anchorCtr="1"/>
        <a:lstStyle/>
        <a:p>
          <a:pPr>
            <a:defRPr sz="900" b="1"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8678555775537657"/>
          <c:y val="0"/>
          <c:w val="0.49210119848262729"/>
          <c:h val="0.86412648761370581"/>
        </c:manualLayout>
      </c:layout>
      <c:barChart>
        <c:barDir val="bar"/>
        <c:grouping val="percentStacked"/>
        <c:varyColors val="0"/>
        <c:ser>
          <c:idx val="0"/>
          <c:order val="0"/>
          <c:tx>
            <c:strRef>
              <c:f>Sheet1!$B$1</c:f>
              <c:strCache>
                <c:ptCount val="1"/>
                <c:pt idx="0">
                  <c:v>Strongly disagree</c:v>
                </c:pt>
              </c:strCache>
            </c:strRef>
          </c:tx>
          <c:spPr>
            <a:solidFill>
              <a:srgbClr val="C00000"/>
            </a:solidFill>
            <a:ln>
              <a:no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6-BCDC-41DD-ACA9-AFED3FA61461}"/>
                </c:ext>
              </c:extLst>
            </c:dLbl>
            <c:dLbl>
              <c:idx val="1"/>
              <c:delete val="1"/>
              <c:extLst>
                <c:ext xmlns:c15="http://schemas.microsoft.com/office/drawing/2012/chart" uri="{CE6537A1-D6FC-4f65-9D91-7224C49458BB}"/>
                <c:ext xmlns:c16="http://schemas.microsoft.com/office/drawing/2014/chart" uri="{C3380CC4-5D6E-409C-BE32-E72D297353CC}">
                  <c16:uniqueId val="{00000004-BCDC-41DD-ACA9-AFED3FA61461}"/>
                </c:ext>
              </c:extLst>
            </c:dLbl>
            <c:dLbl>
              <c:idx val="2"/>
              <c:delete val="1"/>
              <c:extLst>
                <c:ext xmlns:c15="http://schemas.microsoft.com/office/drawing/2012/chart" uri="{CE6537A1-D6FC-4f65-9D91-7224C49458BB}"/>
                <c:ext xmlns:c16="http://schemas.microsoft.com/office/drawing/2014/chart" uri="{C3380CC4-5D6E-409C-BE32-E72D297353CC}">
                  <c16:uniqueId val="{00000003-BCDC-41DD-ACA9-AFED3FA61461}"/>
                </c:ext>
              </c:extLst>
            </c:dLbl>
            <c:dLbl>
              <c:idx val="3"/>
              <c:delete val="1"/>
              <c:extLst>
                <c:ext xmlns:c15="http://schemas.microsoft.com/office/drawing/2012/chart" uri="{CE6537A1-D6FC-4f65-9D91-7224C49458BB}"/>
                <c:ext xmlns:c16="http://schemas.microsoft.com/office/drawing/2014/chart" uri="{C3380CC4-5D6E-409C-BE32-E72D297353CC}">
                  <c16:uniqueId val="{00000002-BCDC-41DD-ACA9-AFED3FA61461}"/>
                </c:ext>
              </c:extLst>
            </c:dLbl>
            <c:dLbl>
              <c:idx val="4"/>
              <c:delete val="1"/>
              <c:extLst>
                <c:ext xmlns:c15="http://schemas.microsoft.com/office/drawing/2012/chart" uri="{CE6537A1-D6FC-4f65-9D91-7224C49458BB}"/>
                <c:ext xmlns:c16="http://schemas.microsoft.com/office/drawing/2014/chart" uri="{C3380CC4-5D6E-409C-BE32-E72D297353CC}">
                  <c16:uniqueId val="{00000001-726E-429D-A54D-85AD7D042427}"/>
                </c:ext>
              </c:extLst>
            </c:dLbl>
            <c:dLbl>
              <c:idx val="5"/>
              <c:delete val="1"/>
              <c:extLst>
                <c:ext xmlns:c15="http://schemas.microsoft.com/office/drawing/2012/chart" uri="{CE6537A1-D6FC-4f65-9D91-7224C49458BB}"/>
                <c:ext xmlns:c16="http://schemas.microsoft.com/office/drawing/2014/chart" uri="{C3380CC4-5D6E-409C-BE32-E72D297353CC}">
                  <c16:uniqueId val="{00000001-BCDC-41DD-ACA9-AFED3FA61461}"/>
                </c:ext>
              </c:extLst>
            </c:dLbl>
            <c:dLbl>
              <c:idx val="7"/>
              <c:delete val="1"/>
              <c:extLst>
                <c:ext xmlns:c15="http://schemas.microsoft.com/office/drawing/2012/chart" uri="{CE6537A1-D6FC-4f65-9D91-7224C49458BB}"/>
                <c:ext xmlns:c16="http://schemas.microsoft.com/office/drawing/2014/chart" uri="{C3380CC4-5D6E-409C-BE32-E72D297353CC}">
                  <c16:uniqueId val="{00000000-BCDC-41DD-ACA9-AFED3FA61461}"/>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Tahoma" panose="020B0604030504040204" pitchFamily="34" charset="0"/>
                    <a:ea typeface="Tahoma" panose="020B0604030504040204" pitchFamily="34" charset="0"/>
                    <a:cs typeface="Tahoma" panose="020B060403050404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9"/>
                <c:pt idx="0">
                  <c:v>Is welcoming to all visitors/users</c:v>
                </c:pt>
                <c:pt idx="1">
                  <c:v>Makes Oak Park a more desirable place to live</c:v>
                </c:pt>
                <c:pt idx="2">
                  <c:v>Improves local property values</c:v>
                </c:pt>
                <c:pt idx="3">
                  <c:v>Is a good value</c:v>
                </c:pt>
                <c:pt idx="4">
                  <c:v>Is inclusive of/serves the diversity of the community</c:v>
                </c:pt>
                <c:pt idx="5">
                  <c:v>Meets the community’s needs</c:v>
                </c:pt>
                <c:pt idx="6">
                  <c:v>Offers innovative programs and activities</c:v>
                </c:pt>
                <c:pt idx="7">
                  <c:v>Offers a variety of programs and classes</c:v>
                </c:pt>
                <c:pt idx="8">
                  <c:v>Meets my/our recreation/fitness needs</c:v>
                </c:pt>
              </c:strCache>
            </c:strRef>
          </c:cat>
          <c:val>
            <c:numRef>
              <c:f>Sheet1!$B$2:$B$10</c:f>
              <c:numCache>
                <c:formatCode>0%</c:formatCode>
                <c:ptCount val="9"/>
                <c:pt idx="0">
                  <c:v>0.01</c:v>
                </c:pt>
                <c:pt idx="1">
                  <c:v>0.02</c:v>
                </c:pt>
                <c:pt idx="2">
                  <c:v>0.02</c:v>
                </c:pt>
                <c:pt idx="3">
                  <c:v>0.01</c:v>
                </c:pt>
                <c:pt idx="4">
                  <c:v>0</c:v>
                </c:pt>
                <c:pt idx="5">
                  <c:v>0.02</c:v>
                </c:pt>
                <c:pt idx="7">
                  <c:v>0.03</c:v>
                </c:pt>
                <c:pt idx="8">
                  <c:v>0.05</c:v>
                </c:pt>
              </c:numCache>
            </c:numRef>
          </c:val>
          <c:extLst>
            <c:ext xmlns:c16="http://schemas.microsoft.com/office/drawing/2014/chart" uri="{C3380CC4-5D6E-409C-BE32-E72D297353CC}">
              <c16:uniqueId val="{00000000-99E0-4DA0-86E9-DCB30F9E5F97}"/>
            </c:ext>
          </c:extLst>
        </c:ser>
        <c:ser>
          <c:idx val="1"/>
          <c:order val="1"/>
          <c:tx>
            <c:strRef>
              <c:f>Sheet1!$C$1</c:f>
              <c:strCache>
                <c:ptCount val="1"/>
                <c:pt idx="0">
                  <c:v>Somewhat disagree</c:v>
                </c:pt>
              </c:strCache>
            </c:strRef>
          </c:tx>
          <c:spPr>
            <a:solidFill>
              <a:srgbClr val="F2B0B0"/>
            </a:solidFill>
            <a:ln>
              <a:no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5-BCDC-41DD-ACA9-AFED3FA61461}"/>
                </c:ext>
              </c:extLst>
            </c:dLbl>
            <c:dLbl>
              <c:idx val="1"/>
              <c:delete val="1"/>
              <c:extLst>
                <c:ext xmlns:c15="http://schemas.microsoft.com/office/drawing/2012/chart" uri="{CE6537A1-D6FC-4f65-9D91-7224C49458BB}"/>
                <c:ext xmlns:c16="http://schemas.microsoft.com/office/drawing/2014/chart" uri="{C3380CC4-5D6E-409C-BE32-E72D297353CC}">
                  <c16:uniqueId val="{00000007-BCDC-41DD-ACA9-AFED3FA61461}"/>
                </c:ext>
              </c:extLst>
            </c:dLbl>
            <c:dLbl>
              <c:idx val="4"/>
              <c:layout>
                <c:manualLayout>
                  <c:x val="-1.9193857965451055E-3"/>
                  <c:y val="4.2331996036437313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726E-429D-A54D-85AD7D042427}"/>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9"/>
                <c:pt idx="0">
                  <c:v>Is welcoming to all visitors/users</c:v>
                </c:pt>
                <c:pt idx="1">
                  <c:v>Makes Oak Park a more desirable place to live</c:v>
                </c:pt>
                <c:pt idx="2">
                  <c:v>Improves local property values</c:v>
                </c:pt>
                <c:pt idx="3">
                  <c:v>Is a good value</c:v>
                </c:pt>
                <c:pt idx="4">
                  <c:v>Is inclusive of/serves the diversity of the community</c:v>
                </c:pt>
                <c:pt idx="5">
                  <c:v>Meets the community’s needs</c:v>
                </c:pt>
                <c:pt idx="6">
                  <c:v>Offers innovative programs and activities</c:v>
                </c:pt>
                <c:pt idx="7">
                  <c:v>Offers a variety of programs and classes</c:v>
                </c:pt>
                <c:pt idx="8">
                  <c:v>Meets my/our recreation/fitness needs</c:v>
                </c:pt>
              </c:strCache>
            </c:strRef>
          </c:cat>
          <c:val>
            <c:numRef>
              <c:f>Sheet1!$C$2:$C$10</c:f>
              <c:numCache>
                <c:formatCode>0%</c:formatCode>
                <c:ptCount val="9"/>
                <c:pt idx="0">
                  <c:v>0.02</c:v>
                </c:pt>
                <c:pt idx="1">
                  <c:v>0.03</c:v>
                </c:pt>
                <c:pt idx="2">
                  <c:v>0.05</c:v>
                </c:pt>
                <c:pt idx="3">
                  <c:v>0.06</c:v>
                </c:pt>
                <c:pt idx="4">
                  <c:v>0.08</c:v>
                </c:pt>
                <c:pt idx="5">
                  <c:v>0.08</c:v>
                </c:pt>
                <c:pt idx="6">
                  <c:v>0.13</c:v>
                </c:pt>
                <c:pt idx="7">
                  <c:v>0.12</c:v>
                </c:pt>
                <c:pt idx="8">
                  <c:v>0.16</c:v>
                </c:pt>
              </c:numCache>
            </c:numRef>
          </c:val>
          <c:extLst>
            <c:ext xmlns:c16="http://schemas.microsoft.com/office/drawing/2014/chart" uri="{C3380CC4-5D6E-409C-BE32-E72D297353CC}">
              <c16:uniqueId val="{00000001-99E0-4DA0-86E9-DCB30F9E5F97}"/>
            </c:ext>
          </c:extLst>
        </c:ser>
        <c:ser>
          <c:idx val="2"/>
          <c:order val="2"/>
          <c:tx>
            <c:strRef>
              <c:f>Sheet1!$D$1</c:f>
              <c:strCache>
                <c:ptCount val="1"/>
                <c:pt idx="0">
                  <c:v>Somewhat agree</c:v>
                </c:pt>
              </c:strCache>
            </c:strRef>
          </c:tx>
          <c:spPr>
            <a:solidFill>
              <a:schemeClr val="accent6"/>
            </a:solidFill>
            <a:ln>
              <a:noFill/>
            </a:ln>
            <a:effectLst/>
          </c:spPr>
          <c:invertIfNegative val="0"/>
          <c:dLbls>
            <c:dLbl>
              <c:idx val="4"/>
              <c:layout>
                <c:manualLayout>
                  <c:x val="-3.8387715930902817E-3"/>
                  <c:y val="4.2338661967629568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726E-429D-A54D-85AD7D042427}"/>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Tahoma" panose="020B0604030504040204" pitchFamily="34" charset="0"/>
                    <a:ea typeface="Tahoma" panose="020B0604030504040204" pitchFamily="34" charset="0"/>
                    <a:cs typeface="Tahoma" panose="020B060403050404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9"/>
                <c:pt idx="0">
                  <c:v>Is welcoming to all visitors/users</c:v>
                </c:pt>
                <c:pt idx="1">
                  <c:v>Makes Oak Park a more desirable place to live</c:v>
                </c:pt>
                <c:pt idx="2">
                  <c:v>Improves local property values</c:v>
                </c:pt>
                <c:pt idx="3">
                  <c:v>Is a good value</c:v>
                </c:pt>
                <c:pt idx="4">
                  <c:v>Is inclusive of/serves the diversity of the community</c:v>
                </c:pt>
                <c:pt idx="5">
                  <c:v>Meets the community’s needs</c:v>
                </c:pt>
                <c:pt idx="6">
                  <c:v>Offers innovative programs and activities</c:v>
                </c:pt>
                <c:pt idx="7">
                  <c:v>Offers a variety of programs and classes</c:v>
                </c:pt>
                <c:pt idx="8">
                  <c:v>Meets my/our recreation/fitness needs</c:v>
                </c:pt>
              </c:strCache>
            </c:strRef>
          </c:cat>
          <c:val>
            <c:numRef>
              <c:f>Sheet1!$D$2:$D$10</c:f>
              <c:numCache>
                <c:formatCode>0%</c:formatCode>
                <c:ptCount val="9"/>
                <c:pt idx="0">
                  <c:v>0.22</c:v>
                </c:pt>
                <c:pt idx="1">
                  <c:v>0.51</c:v>
                </c:pt>
                <c:pt idx="2">
                  <c:v>0.49</c:v>
                </c:pt>
                <c:pt idx="3">
                  <c:v>0.32</c:v>
                </c:pt>
                <c:pt idx="4">
                  <c:v>0.19</c:v>
                </c:pt>
                <c:pt idx="5">
                  <c:v>0.38</c:v>
                </c:pt>
                <c:pt idx="6">
                  <c:v>0.4</c:v>
                </c:pt>
                <c:pt idx="7">
                  <c:v>0.44</c:v>
                </c:pt>
                <c:pt idx="8">
                  <c:v>0.3</c:v>
                </c:pt>
              </c:numCache>
            </c:numRef>
          </c:val>
          <c:extLst>
            <c:ext xmlns:c16="http://schemas.microsoft.com/office/drawing/2014/chart" uri="{C3380CC4-5D6E-409C-BE32-E72D297353CC}">
              <c16:uniqueId val="{00000002-99E0-4DA0-86E9-DCB30F9E5F97}"/>
            </c:ext>
          </c:extLst>
        </c:ser>
        <c:ser>
          <c:idx val="3"/>
          <c:order val="3"/>
          <c:tx>
            <c:strRef>
              <c:f>Sheet1!$E$1</c:f>
              <c:strCache>
                <c:ptCount val="1"/>
                <c:pt idx="0">
                  <c:v>Strongly agree</c:v>
                </c:pt>
              </c:strCache>
            </c:strRef>
          </c:tx>
          <c:spPr>
            <a:solidFill>
              <a:schemeClr val="accent6">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Tahoma" panose="020B0604030504040204" pitchFamily="34" charset="0"/>
                    <a:ea typeface="Tahoma" panose="020B0604030504040204" pitchFamily="34" charset="0"/>
                    <a:cs typeface="Tahoma" panose="020B060403050404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9"/>
                <c:pt idx="0">
                  <c:v>Is welcoming to all visitors/users</c:v>
                </c:pt>
                <c:pt idx="1">
                  <c:v>Makes Oak Park a more desirable place to live</c:v>
                </c:pt>
                <c:pt idx="2">
                  <c:v>Improves local property values</c:v>
                </c:pt>
                <c:pt idx="3">
                  <c:v>Is a good value</c:v>
                </c:pt>
                <c:pt idx="4">
                  <c:v>Is inclusive of/serves the diversity of the community</c:v>
                </c:pt>
                <c:pt idx="5">
                  <c:v>Meets the community’s needs</c:v>
                </c:pt>
                <c:pt idx="6">
                  <c:v>Offers innovative programs and activities</c:v>
                </c:pt>
                <c:pt idx="7">
                  <c:v>Offers a variety of programs and classes</c:v>
                </c:pt>
                <c:pt idx="8">
                  <c:v>Meets my/our recreation/fitness needs</c:v>
                </c:pt>
              </c:strCache>
            </c:strRef>
          </c:cat>
          <c:val>
            <c:numRef>
              <c:f>Sheet1!$E$2:$E$10</c:f>
              <c:numCache>
                <c:formatCode>0%</c:formatCode>
                <c:ptCount val="9"/>
                <c:pt idx="0">
                  <c:v>0.75</c:v>
                </c:pt>
                <c:pt idx="1">
                  <c:v>0.44</c:v>
                </c:pt>
                <c:pt idx="2">
                  <c:v>0.44</c:v>
                </c:pt>
                <c:pt idx="3">
                  <c:v>0.6</c:v>
                </c:pt>
                <c:pt idx="4">
                  <c:v>0.73</c:v>
                </c:pt>
                <c:pt idx="5">
                  <c:v>0.52</c:v>
                </c:pt>
                <c:pt idx="6">
                  <c:v>0.47</c:v>
                </c:pt>
                <c:pt idx="7">
                  <c:v>0.41</c:v>
                </c:pt>
                <c:pt idx="8">
                  <c:v>0.49</c:v>
                </c:pt>
              </c:numCache>
            </c:numRef>
          </c:val>
          <c:extLst>
            <c:ext xmlns:c16="http://schemas.microsoft.com/office/drawing/2014/chart" uri="{C3380CC4-5D6E-409C-BE32-E72D297353CC}">
              <c16:uniqueId val="{00000003-99E0-4DA0-86E9-DCB30F9E5F97}"/>
            </c:ext>
          </c:extLst>
        </c:ser>
        <c:dLbls>
          <c:showLegendKey val="0"/>
          <c:showVal val="0"/>
          <c:showCatName val="0"/>
          <c:showSerName val="0"/>
          <c:showPercent val="0"/>
          <c:showBubbleSize val="0"/>
        </c:dLbls>
        <c:gapWidth val="75"/>
        <c:overlap val="100"/>
        <c:axId val="1121764160"/>
        <c:axId val="1121768480"/>
      </c:barChart>
      <c:catAx>
        <c:axId val="1121764160"/>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crossAx val="1121768480"/>
        <c:crosses val="autoZero"/>
        <c:auto val="1"/>
        <c:lblAlgn val="ctr"/>
        <c:lblOffset val="100"/>
        <c:noMultiLvlLbl val="0"/>
      </c:catAx>
      <c:valAx>
        <c:axId val="1121768480"/>
        <c:scaling>
          <c:orientation val="minMax"/>
        </c:scaling>
        <c:delete val="1"/>
        <c:axPos val="t"/>
        <c:numFmt formatCode="0%" sourceLinked="1"/>
        <c:majorTickMark val="none"/>
        <c:minorTickMark val="none"/>
        <c:tickLblPos val="nextTo"/>
        <c:crossAx val="1121764160"/>
        <c:crosses val="autoZero"/>
        <c:crossBetween val="between"/>
      </c:valAx>
      <c:spPr>
        <a:noFill/>
        <a:ln>
          <a:noFill/>
        </a:ln>
        <a:effectLst/>
      </c:spPr>
    </c:plotArea>
    <c:legend>
      <c:legendPos val="b"/>
      <c:layout>
        <c:manualLayout>
          <c:xMode val="edge"/>
          <c:yMode val="edge"/>
          <c:x val="1.6004352622908703E-2"/>
          <c:y val="0.89195258789780196"/>
          <c:w val="0.94998125954025436"/>
          <c:h val="7.6512781792686863E-2"/>
        </c:manualLayout>
      </c:layout>
      <c:overlay val="0"/>
      <c:spPr>
        <a:noFill/>
        <a:ln>
          <a:noFill/>
        </a:ln>
        <a:effectLst/>
      </c:spPr>
      <c:txPr>
        <a:bodyPr rot="0" spcFirstLastPara="1" vertOverflow="ellipsis" vert="horz" wrap="square" anchor="ctr" anchorCtr="1"/>
        <a:lstStyle/>
        <a:p>
          <a:pPr>
            <a:defRPr sz="900" b="1"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Series 1</c:v>
                </c:pt>
              </c:strCache>
            </c:strRef>
          </c:tx>
          <c:spPr>
            <a:solidFill>
              <a:srgbClr val="C00000"/>
            </a:solidFill>
            <a:ln>
              <a:noFill/>
            </a:ln>
            <a:effectLst/>
          </c:spPr>
          <c:invertIfNegative val="0"/>
          <c:dLbls>
            <c:dLbl>
              <c:idx val="10"/>
              <c:tx>
                <c:rich>
                  <a:bodyPr rot="0" spcFirstLastPara="1" vertOverflow="ellipsis" vert="horz" wrap="square" lIns="38100" tIns="19050" rIns="38100" bIns="19050" anchor="ctr" anchorCtr="0">
                    <a:noAutofit/>
                  </a:bodyPr>
                  <a:lstStyle/>
                  <a:p>
                    <a:pPr algn="r">
                      <a:defRPr sz="900" b="1" i="0" u="none" strike="noStrike" kern="1200" baseline="0">
                        <a:solidFill>
                          <a:schemeClr val="bg1"/>
                        </a:solidFill>
                        <a:latin typeface="Tahoma" panose="020B0604030504040204" pitchFamily="34" charset="0"/>
                        <a:ea typeface="Tahoma" panose="020B0604030504040204" pitchFamily="34" charset="0"/>
                        <a:cs typeface="Tahoma" panose="020B0604030504040204" pitchFamily="34" charset="0"/>
                      </a:defRPr>
                    </a:pPr>
                    <a:r>
                      <a:rPr lang="en-US" dirty="0"/>
                      <a:t>n=</a:t>
                    </a:r>
                    <a:fld id="{C3AA79BF-401A-472D-81FE-DDE405B22723}" type="VALUE">
                      <a:rPr lang="en-US" smtClean="0"/>
                      <a:pPr algn="r">
                        <a:defRPr sz="900" b="1">
                          <a:solidFill>
                            <a:schemeClr val="bg1"/>
                          </a:solidFill>
                          <a:latin typeface="Tahoma" panose="020B0604030504040204" pitchFamily="34" charset="0"/>
                          <a:ea typeface="Tahoma" panose="020B0604030504040204" pitchFamily="34" charset="0"/>
                          <a:cs typeface="Tahoma" panose="020B0604030504040204" pitchFamily="34" charset="0"/>
                        </a:defRPr>
                      </a:pPr>
                      <a:t>[VALUE]</a:t>
                    </a:fld>
                    <a:r>
                      <a:rPr lang="en-US" dirty="0"/>
                      <a:t> responses</a:t>
                    </a:r>
                  </a:p>
                </c:rich>
              </c:tx>
              <c:spPr>
                <a:noFill/>
                <a:ln>
                  <a:noFill/>
                </a:ln>
                <a:effectLst/>
              </c:spPr>
              <c:txPr>
                <a:bodyPr rot="0" spcFirstLastPara="1" vertOverflow="ellipsis" vert="horz" wrap="square" lIns="38100" tIns="19050" rIns="38100" bIns="19050" anchor="ctr" anchorCtr="0">
                  <a:noAutofit/>
                </a:bodyPr>
                <a:lstStyle/>
                <a:p>
                  <a:pPr algn="r">
                    <a:defRPr sz="900" b="1" i="0" u="none" strike="noStrike" kern="1200" baseline="0">
                      <a:solidFill>
                        <a:schemeClr val="bg1"/>
                      </a:solidFill>
                      <a:latin typeface="Tahoma" panose="020B0604030504040204" pitchFamily="34" charset="0"/>
                      <a:ea typeface="Tahoma" panose="020B0604030504040204" pitchFamily="34" charset="0"/>
                      <a:cs typeface="Tahoma" panose="020B0604030504040204" pitchFamily="34" charset="0"/>
                    </a:defRPr>
                  </a:pPr>
                  <a:endParaRPr lang="en-US"/>
                </a:p>
              </c:txPr>
              <c:dLblPos val="inEnd"/>
              <c:showLegendKey val="0"/>
              <c:showVal val="1"/>
              <c:showCatName val="0"/>
              <c:showSerName val="0"/>
              <c:showPercent val="0"/>
              <c:showBubbleSize val="0"/>
              <c:extLst>
                <c:ext xmlns:c15="http://schemas.microsoft.com/office/drawing/2012/chart" uri="{CE6537A1-D6FC-4f65-9D91-7224C49458BB}">
                  <c15:layout>
                    <c:manualLayout>
                      <c:w val="0.34368220276813222"/>
                      <c:h val="0.11945255474452553"/>
                    </c:manualLayout>
                  </c15:layout>
                  <c15:dlblFieldTable/>
                  <c15:showDataLabelsRange val="0"/>
                </c:ext>
                <c:ext xmlns:c16="http://schemas.microsoft.com/office/drawing/2014/chart" uri="{C3380CC4-5D6E-409C-BE32-E72D297353CC}">
                  <c16:uniqueId val="{00000003-8094-4F17-841F-38CCC48F7812}"/>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Tahoma" panose="020B0604030504040204" pitchFamily="34" charset="0"/>
                    <a:ea typeface="Tahoma" panose="020B0604030504040204" pitchFamily="34" charset="0"/>
                    <a:cs typeface="Tahoma" panose="020B0604030504040204" pitchFamily="34" charset="0"/>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Sheet1!$A$2:$A$12</c:f>
              <c:strCache>
                <c:ptCount val="11"/>
                <c:pt idx="0">
                  <c:v>Focused on youth, 
less for adults</c:v>
                </c:pt>
                <c:pt idx="1">
                  <c:v>Limited hours</c:v>
                </c:pt>
                <c:pt idx="2">
                  <c:v>Location/far away</c:v>
                </c:pt>
                <c:pt idx="3">
                  <c:v>Rude staff</c:v>
                </c:pt>
                <c:pt idx="4">
                  <c:v>Basic offering, no variety</c:v>
                </c:pt>
                <c:pt idx="5">
                  <c:v>Competes with private facilities</c:v>
                </c:pt>
                <c:pt idx="6">
                  <c:v>CRC not needed, 
poor use of $</c:v>
                </c:pt>
                <c:pt idx="7">
                  <c:v>Not sure if it helps 
property values</c:v>
                </c:pt>
                <c:pt idx="8">
                  <c:v>Costs/fees too high</c:v>
                </c:pt>
                <c:pt idx="9">
                  <c:v>Small workout/
weight room</c:v>
                </c:pt>
                <c:pt idx="10">
                  <c:v>No indoor pool</c:v>
                </c:pt>
              </c:strCache>
            </c:strRef>
          </c:cat>
          <c:val>
            <c:numRef>
              <c:f>Sheet1!$B$2:$B$12</c:f>
              <c:numCache>
                <c:formatCode>General</c:formatCode>
                <c:ptCount val="11"/>
                <c:pt idx="0">
                  <c:v>3</c:v>
                </c:pt>
                <c:pt idx="1">
                  <c:v>3</c:v>
                </c:pt>
                <c:pt idx="2">
                  <c:v>3</c:v>
                </c:pt>
                <c:pt idx="3">
                  <c:v>4</c:v>
                </c:pt>
                <c:pt idx="4">
                  <c:v>4</c:v>
                </c:pt>
                <c:pt idx="5">
                  <c:v>4</c:v>
                </c:pt>
                <c:pt idx="6">
                  <c:v>7</c:v>
                </c:pt>
                <c:pt idx="7">
                  <c:v>7</c:v>
                </c:pt>
                <c:pt idx="8">
                  <c:v>11</c:v>
                </c:pt>
                <c:pt idx="9">
                  <c:v>12</c:v>
                </c:pt>
                <c:pt idx="10">
                  <c:v>13</c:v>
                </c:pt>
              </c:numCache>
            </c:numRef>
          </c:val>
          <c:extLst>
            <c:ext xmlns:c16="http://schemas.microsoft.com/office/drawing/2014/chart" uri="{C3380CC4-5D6E-409C-BE32-E72D297353CC}">
              <c16:uniqueId val="{00000000-8094-4F17-841F-38CCC48F7812}"/>
            </c:ext>
          </c:extLst>
        </c:ser>
        <c:dLbls>
          <c:showLegendKey val="0"/>
          <c:showVal val="0"/>
          <c:showCatName val="0"/>
          <c:showSerName val="0"/>
          <c:showPercent val="0"/>
          <c:showBubbleSize val="0"/>
        </c:dLbls>
        <c:gapWidth val="75"/>
        <c:axId val="1112461872"/>
        <c:axId val="1112457912"/>
      </c:barChart>
      <c:catAx>
        <c:axId val="11124618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crossAx val="1112457912"/>
        <c:crosses val="autoZero"/>
        <c:auto val="1"/>
        <c:lblAlgn val="ctr"/>
        <c:lblOffset val="100"/>
        <c:noMultiLvlLbl val="0"/>
      </c:catAx>
      <c:valAx>
        <c:axId val="1112457912"/>
        <c:scaling>
          <c:orientation val="minMax"/>
        </c:scaling>
        <c:delete val="1"/>
        <c:axPos val="b"/>
        <c:numFmt formatCode="General" sourceLinked="1"/>
        <c:majorTickMark val="none"/>
        <c:minorTickMark val="none"/>
        <c:tickLblPos val="nextTo"/>
        <c:crossAx val="111246187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9572953736654804E-2"/>
          <c:y val="0.15422077922077923"/>
          <c:w val="0.96085409252669041"/>
          <c:h val="0.69967532467532467"/>
        </c:manualLayout>
      </c:layout>
      <c:barChart>
        <c:barDir val="bar"/>
        <c:grouping val="percentStacked"/>
        <c:varyColors val="0"/>
        <c:ser>
          <c:idx val="0"/>
          <c:order val="0"/>
          <c:tx>
            <c:strRef>
              <c:f>Sheet1!$B$1</c:f>
              <c:strCache>
                <c:ptCount val="1"/>
                <c:pt idx="0">
                  <c:v>Strongly oppose</c:v>
                </c:pt>
              </c:strCache>
            </c:strRef>
          </c:tx>
          <c:spPr>
            <a:solidFill>
              <a:srgbClr val="C00000"/>
            </a:solidFill>
            <a:ln>
              <a:noFill/>
            </a:ln>
            <a:effectLst/>
          </c:spPr>
          <c:invertIfNegative val="0"/>
          <c:dLbls>
            <c:dLbl>
              <c:idx val="0"/>
              <c:spPr>
                <a:noFill/>
                <a:ln>
                  <a:noFill/>
                </a:ln>
                <a:effectLst/>
              </c:spPr>
              <c:txPr>
                <a:bodyPr rot="0" spcFirstLastPara="1" vertOverflow="ellipsis" vert="horz" wrap="square" lIns="38100" tIns="19050" rIns="38100" bIns="19050" anchor="ctr" anchorCtr="1">
                  <a:noAutofit/>
                </a:bodyPr>
                <a:lstStyle/>
                <a:p>
                  <a:pPr>
                    <a:defRPr sz="1000" b="1" i="0" u="none" strike="noStrike" kern="1200" baseline="0">
                      <a:solidFill>
                        <a:schemeClr val="bg1"/>
                      </a:solidFill>
                      <a:latin typeface="Tahoma" panose="020B0604030504040204" pitchFamily="34" charset="0"/>
                      <a:ea typeface="Tahoma" panose="020B0604030504040204" pitchFamily="34" charset="0"/>
                      <a:cs typeface="Tahoma" panose="020B0604030504040204" pitchFamily="34" charset="0"/>
                    </a:defRPr>
                  </a:pPr>
                  <a:endParaRPr lang="en-US"/>
                </a:p>
              </c:txPr>
              <c:showLegendKey val="0"/>
              <c:showVal val="1"/>
              <c:showCatName val="0"/>
              <c:showSerName val="1"/>
              <c:showPercent val="0"/>
              <c:showBubbleSize val="0"/>
              <c:extLst>
                <c:ext xmlns:c15="http://schemas.microsoft.com/office/drawing/2012/chart" uri="{CE6537A1-D6FC-4f65-9D91-7224C49458BB}">
                  <c15:layout>
                    <c:manualLayout>
                      <c:w val="0.1148310309076134"/>
                      <c:h val="0.21630598731976686"/>
                    </c:manualLayout>
                  </c15:layout>
                </c:ext>
                <c:ext xmlns:c16="http://schemas.microsoft.com/office/drawing/2014/chart" uri="{C3380CC4-5D6E-409C-BE32-E72D297353CC}">
                  <c16:uniqueId val="{00000004-A76D-450C-888D-62478FA2C76B}"/>
                </c:ext>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bg1"/>
                    </a:solidFill>
                    <a:latin typeface="Tahoma" panose="020B0604030504040204" pitchFamily="34" charset="0"/>
                    <a:ea typeface="Tahoma" panose="020B0604030504040204" pitchFamily="34" charset="0"/>
                    <a:cs typeface="Tahoma" panose="020B0604030504040204" pitchFamily="34" charset="0"/>
                  </a:defRPr>
                </a:pPr>
                <a:endParaRPr lang="en-US"/>
              </a:p>
            </c:txPr>
            <c:showLegendKey val="0"/>
            <c:showVal val="1"/>
            <c:showCatName val="0"/>
            <c:showSerName val="1"/>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 </c:v>
                </c:pt>
              </c:strCache>
            </c:strRef>
          </c:cat>
          <c:val>
            <c:numRef>
              <c:f>Sheet1!$B$2</c:f>
              <c:numCache>
                <c:formatCode>0%</c:formatCode>
                <c:ptCount val="1"/>
                <c:pt idx="0">
                  <c:v>0.14000000000000001</c:v>
                </c:pt>
              </c:numCache>
            </c:numRef>
          </c:val>
          <c:extLst>
            <c:ext xmlns:c16="http://schemas.microsoft.com/office/drawing/2014/chart" uri="{C3380CC4-5D6E-409C-BE32-E72D297353CC}">
              <c16:uniqueId val="{00000000-A76D-450C-888D-62478FA2C76B}"/>
            </c:ext>
          </c:extLst>
        </c:ser>
        <c:ser>
          <c:idx val="1"/>
          <c:order val="1"/>
          <c:tx>
            <c:strRef>
              <c:f>Sheet1!$C$1</c:f>
              <c:strCache>
                <c:ptCount val="1"/>
                <c:pt idx="0">
                  <c:v>Oppose</c:v>
                </c:pt>
              </c:strCache>
            </c:strRef>
          </c:tx>
          <c:spPr>
            <a:solidFill>
              <a:srgbClr val="FFAFAF"/>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showLegendKey val="0"/>
            <c:showVal val="1"/>
            <c:showCatName val="0"/>
            <c:showSerName val="1"/>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 </c:v>
                </c:pt>
              </c:strCache>
            </c:strRef>
          </c:cat>
          <c:val>
            <c:numRef>
              <c:f>Sheet1!$C$2</c:f>
              <c:numCache>
                <c:formatCode>0%</c:formatCode>
                <c:ptCount val="1"/>
                <c:pt idx="0">
                  <c:v>0.17</c:v>
                </c:pt>
              </c:numCache>
            </c:numRef>
          </c:val>
          <c:extLst>
            <c:ext xmlns:c16="http://schemas.microsoft.com/office/drawing/2014/chart" uri="{C3380CC4-5D6E-409C-BE32-E72D297353CC}">
              <c16:uniqueId val="{00000001-A76D-450C-888D-62478FA2C76B}"/>
            </c:ext>
          </c:extLst>
        </c:ser>
        <c:ser>
          <c:idx val="2"/>
          <c:order val="2"/>
          <c:tx>
            <c:strRef>
              <c:f>Sheet1!$D$1</c:f>
              <c:strCache>
                <c:ptCount val="1"/>
                <c:pt idx="0">
                  <c:v>Support</c:v>
                </c:pt>
              </c:strCache>
            </c:strRef>
          </c:tx>
          <c:spPr>
            <a:solidFill>
              <a:schemeClr val="accent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bg1"/>
                    </a:solidFill>
                    <a:latin typeface="Tahoma" panose="020B0604030504040204" pitchFamily="34" charset="0"/>
                    <a:ea typeface="Tahoma" panose="020B0604030504040204" pitchFamily="34" charset="0"/>
                    <a:cs typeface="Tahoma" panose="020B0604030504040204" pitchFamily="34" charset="0"/>
                  </a:defRPr>
                </a:pPr>
                <a:endParaRPr lang="en-US"/>
              </a:p>
            </c:txPr>
            <c:showLegendKey val="0"/>
            <c:showVal val="1"/>
            <c:showCatName val="0"/>
            <c:showSerName val="1"/>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 </c:v>
                </c:pt>
              </c:strCache>
            </c:strRef>
          </c:cat>
          <c:val>
            <c:numRef>
              <c:f>Sheet1!$D$2</c:f>
              <c:numCache>
                <c:formatCode>0%</c:formatCode>
                <c:ptCount val="1"/>
                <c:pt idx="0">
                  <c:v>0.34</c:v>
                </c:pt>
              </c:numCache>
            </c:numRef>
          </c:val>
          <c:extLst>
            <c:ext xmlns:c16="http://schemas.microsoft.com/office/drawing/2014/chart" uri="{C3380CC4-5D6E-409C-BE32-E72D297353CC}">
              <c16:uniqueId val="{00000002-A76D-450C-888D-62478FA2C76B}"/>
            </c:ext>
          </c:extLst>
        </c:ser>
        <c:ser>
          <c:idx val="3"/>
          <c:order val="3"/>
          <c:tx>
            <c:strRef>
              <c:f>Sheet1!$E$1</c:f>
              <c:strCache>
                <c:ptCount val="1"/>
                <c:pt idx="0">
                  <c:v>Strongly support</c:v>
                </c:pt>
              </c:strCache>
            </c:strRef>
          </c:tx>
          <c:spPr>
            <a:solidFill>
              <a:schemeClr val="accent6">
                <a:lumMod val="5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bg1"/>
                    </a:solidFill>
                    <a:latin typeface="Tahoma" panose="020B0604030504040204" pitchFamily="34" charset="0"/>
                    <a:ea typeface="Tahoma" panose="020B0604030504040204" pitchFamily="34" charset="0"/>
                    <a:cs typeface="Tahoma" panose="020B0604030504040204" pitchFamily="34" charset="0"/>
                  </a:defRPr>
                </a:pPr>
                <a:endParaRPr lang="en-US"/>
              </a:p>
            </c:txPr>
            <c:showLegendKey val="0"/>
            <c:showVal val="1"/>
            <c:showCatName val="0"/>
            <c:showSerName val="1"/>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 </c:v>
                </c:pt>
              </c:strCache>
            </c:strRef>
          </c:cat>
          <c:val>
            <c:numRef>
              <c:f>Sheet1!$E$2</c:f>
              <c:numCache>
                <c:formatCode>0%</c:formatCode>
                <c:ptCount val="1"/>
                <c:pt idx="0">
                  <c:v>0.35</c:v>
                </c:pt>
              </c:numCache>
            </c:numRef>
          </c:val>
          <c:extLst>
            <c:ext xmlns:c16="http://schemas.microsoft.com/office/drawing/2014/chart" uri="{C3380CC4-5D6E-409C-BE32-E72D297353CC}">
              <c16:uniqueId val="{00000003-A76D-450C-888D-62478FA2C76B}"/>
            </c:ext>
          </c:extLst>
        </c:ser>
        <c:dLbls>
          <c:showLegendKey val="0"/>
          <c:showVal val="0"/>
          <c:showCatName val="0"/>
          <c:showSerName val="0"/>
          <c:showPercent val="0"/>
          <c:showBubbleSize val="0"/>
        </c:dLbls>
        <c:gapWidth val="150"/>
        <c:overlap val="100"/>
        <c:axId val="882683824"/>
        <c:axId val="882691744"/>
      </c:barChart>
      <c:catAx>
        <c:axId val="882683824"/>
        <c:scaling>
          <c:orientation val="minMax"/>
        </c:scaling>
        <c:delete val="1"/>
        <c:axPos val="l"/>
        <c:numFmt formatCode="General" sourceLinked="1"/>
        <c:majorTickMark val="none"/>
        <c:minorTickMark val="none"/>
        <c:tickLblPos val="nextTo"/>
        <c:crossAx val="882691744"/>
        <c:crosses val="autoZero"/>
        <c:auto val="1"/>
        <c:lblAlgn val="ctr"/>
        <c:lblOffset val="100"/>
        <c:noMultiLvlLbl val="0"/>
      </c:catAx>
      <c:valAx>
        <c:axId val="882691744"/>
        <c:scaling>
          <c:orientation val="minMax"/>
        </c:scaling>
        <c:delete val="1"/>
        <c:axPos val="b"/>
        <c:numFmt formatCode="0%" sourceLinked="1"/>
        <c:majorTickMark val="none"/>
        <c:minorTickMark val="none"/>
        <c:tickLblPos val="nextTo"/>
        <c:crossAx val="882683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Series 1</c:v>
                </c:pt>
              </c:strCache>
            </c:strRef>
          </c:tx>
          <c:spPr>
            <a:solidFill>
              <a:schemeClr val="accent5">
                <a:lumMod val="50000"/>
              </a:schemeClr>
            </a:solidFill>
            <a:ln>
              <a:noFill/>
            </a:ln>
            <a:effectLst/>
          </c:spPr>
          <c:invertIfNegative val="0"/>
          <c:dLbls>
            <c:dLbl>
              <c:idx val="1"/>
              <c:layout>
                <c:manualLayout>
                  <c:x val="-1.3560118172041682E-2"/>
                  <c:y val="-1.1458200967217994E-16"/>
                </c:manualLayout>
              </c:layout>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F818-4B4E-BD3A-701F213FFCA7}"/>
                </c:ext>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bg1"/>
                    </a:solidFill>
                    <a:latin typeface="Tahoma" panose="020B0604030504040204" pitchFamily="34" charset="0"/>
                    <a:ea typeface="Tahoma" panose="020B0604030504040204" pitchFamily="34" charset="0"/>
                    <a:cs typeface="Tahoma" panose="020B0604030504040204" pitchFamily="34" charset="0"/>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Sheet1!$A$2:$A$13</c:f>
              <c:strCache>
                <c:ptCount val="12"/>
                <c:pt idx="0">
                  <c:v>Other reasons</c:v>
                </c:pt>
                <c:pt idx="1">
                  <c:v>Other indoor options far away</c:v>
                </c:pt>
                <c:pt idx="2">
                  <c:v>For warm water therapy pool</c:v>
                </c:pt>
                <c:pt idx="3">
                  <c:v>For lap swimming specifically</c:v>
                </c:pt>
                <c:pt idx="4">
                  <c:v>For swim lessons/teams/programs</c:v>
                </c:pt>
                <c:pt idx="5">
                  <c:v>Public demand exists </c:v>
                </c:pt>
                <c:pt idx="6">
                  <c:v>Community asset/benefit</c:v>
                </c:pt>
                <c:pt idx="7">
                  <c:v>Health/fitness benefits</c:v>
                </c:pt>
                <c:pt idx="8">
                  <c:v>Conditional support </c:v>
                </c:pt>
                <c:pt idx="9">
                  <c:v>Tax increase is reasonable</c:v>
                </c:pt>
                <c:pt idx="10">
                  <c:v>Need/want it in general</c:v>
                </c:pt>
                <c:pt idx="11">
                  <c:v>Want year-round pool/swimming</c:v>
                </c:pt>
              </c:strCache>
            </c:strRef>
          </c:cat>
          <c:val>
            <c:numRef>
              <c:f>Sheet1!$B$2:$B$13</c:f>
              <c:numCache>
                <c:formatCode>0%</c:formatCode>
                <c:ptCount val="12"/>
                <c:pt idx="0">
                  <c:v>0.04</c:v>
                </c:pt>
                <c:pt idx="1">
                  <c:v>0.02</c:v>
                </c:pt>
                <c:pt idx="2">
                  <c:v>0.04</c:v>
                </c:pt>
                <c:pt idx="3">
                  <c:v>0.04</c:v>
                </c:pt>
                <c:pt idx="4">
                  <c:v>0.06</c:v>
                </c:pt>
                <c:pt idx="5">
                  <c:v>7.0000000000000007E-2</c:v>
                </c:pt>
                <c:pt idx="6">
                  <c:v>0.1</c:v>
                </c:pt>
                <c:pt idx="7">
                  <c:v>0.11</c:v>
                </c:pt>
                <c:pt idx="8">
                  <c:v>0.12</c:v>
                </c:pt>
                <c:pt idx="9">
                  <c:v>0.15</c:v>
                </c:pt>
                <c:pt idx="10">
                  <c:v>0.18</c:v>
                </c:pt>
                <c:pt idx="11">
                  <c:v>0.28000000000000003</c:v>
                </c:pt>
              </c:numCache>
            </c:numRef>
          </c:val>
          <c:extLst>
            <c:ext xmlns:c16="http://schemas.microsoft.com/office/drawing/2014/chart" uri="{C3380CC4-5D6E-409C-BE32-E72D297353CC}">
              <c16:uniqueId val="{00000000-F818-4B4E-BD3A-701F213FFCA7}"/>
            </c:ext>
          </c:extLst>
        </c:ser>
        <c:dLbls>
          <c:showLegendKey val="0"/>
          <c:showVal val="0"/>
          <c:showCatName val="0"/>
          <c:showSerName val="0"/>
          <c:showPercent val="0"/>
          <c:showBubbleSize val="0"/>
        </c:dLbls>
        <c:gapWidth val="75"/>
        <c:axId val="375482304"/>
        <c:axId val="375480864"/>
      </c:barChart>
      <c:catAx>
        <c:axId val="37548230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crossAx val="375480864"/>
        <c:crosses val="autoZero"/>
        <c:auto val="1"/>
        <c:lblAlgn val="ctr"/>
        <c:lblOffset val="100"/>
        <c:noMultiLvlLbl val="0"/>
      </c:catAx>
      <c:valAx>
        <c:axId val="375480864"/>
        <c:scaling>
          <c:orientation val="minMax"/>
        </c:scaling>
        <c:delete val="1"/>
        <c:axPos val="b"/>
        <c:numFmt formatCode="0%" sourceLinked="1"/>
        <c:majorTickMark val="none"/>
        <c:minorTickMark val="none"/>
        <c:tickLblPos val="nextTo"/>
        <c:crossAx val="3754823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6915248231333723"/>
          <c:y val="5.8008858267716533E-2"/>
          <c:w val="0.50206677462020544"/>
          <c:h val="0.93125000000000002"/>
        </c:manualLayout>
      </c:layout>
      <c:barChart>
        <c:barDir val="bar"/>
        <c:grouping val="clustered"/>
        <c:varyColors val="0"/>
        <c:ser>
          <c:idx val="0"/>
          <c:order val="0"/>
          <c:tx>
            <c:strRef>
              <c:f>Sheet1!$B$1</c:f>
              <c:strCache>
                <c:ptCount val="1"/>
                <c:pt idx="0">
                  <c:v>Series 1</c:v>
                </c:pt>
              </c:strCache>
            </c:strRef>
          </c:tx>
          <c:spPr>
            <a:solidFill>
              <a:srgbClr val="C00000"/>
            </a:solidFill>
            <a:ln>
              <a:noFill/>
            </a:ln>
            <a:effectLst/>
          </c:spPr>
          <c:invertIfNegative val="0"/>
          <c:dLbls>
            <c:dLbl>
              <c:idx val="1"/>
              <c:layout>
                <c:manualLayout>
                  <c:x val="-1.3560118172041682E-2"/>
                  <c:y val="-1.1458200967217994E-16"/>
                </c:manualLayout>
              </c:layout>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F818-4B4E-BD3A-701F213FFCA7}"/>
                </c:ext>
              </c:extLst>
            </c:dLbl>
            <c:dLbl>
              <c:idx val="2"/>
              <c:layout>
                <c:manualLayout>
                  <c:x val="-1.1637144258066643E-2"/>
                  <c:y val="-1.1458200967217994E-16"/>
                </c:manualLayout>
              </c:layout>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1F2F-4FCD-9182-3BE28237C9F6}"/>
                </c:ext>
              </c:extLst>
            </c:dLbl>
            <c:dLbl>
              <c:idx val="3"/>
              <c:layout>
                <c:manualLayout>
                  <c:x val="-1.4253575445926403E-2"/>
                  <c:y val="0"/>
                </c:manualLayout>
              </c:layout>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1F2F-4FCD-9182-3BE28237C9F6}"/>
                </c:ext>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bg1"/>
                    </a:solidFill>
                    <a:latin typeface="Tahoma" panose="020B0604030504040204" pitchFamily="34" charset="0"/>
                    <a:ea typeface="Tahoma" panose="020B0604030504040204" pitchFamily="34" charset="0"/>
                    <a:cs typeface="Tahoma" panose="020B0604030504040204" pitchFamily="34" charset="0"/>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Sheet1!$A$2:$A$13</c:f>
              <c:strCache>
                <c:ptCount val="12"/>
                <c:pt idx="0">
                  <c:v>Other reasons</c:v>
                </c:pt>
                <c:pt idx="1">
                  <c:v>It's a luxury, not essential to OP</c:v>
                </c:pt>
                <c:pt idx="2">
                  <c:v>Would mean higher taxes + fees</c:v>
                </c:pt>
                <c:pt idx="3">
                  <c:v>Should be paid by memberships, not taxes</c:v>
                </c:pt>
                <c:pt idx="4">
                  <c:v>Need more information</c:v>
                </c:pt>
                <c:pt idx="5">
                  <c:v>Do it without raising taxes</c:v>
                </c:pt>
                <c:pt idx="6">
                  <c:v>More important local needs</c:v>
                </c:pt>
                <c:pt idx="7">
                  <c:v>Cost in general</c:v>
                </c:pt>
                <c:pt idx="8">
                  <c:v>OPRF high school offering a pool</c:v>
                </c:pt>
                <c:pt idx="9">
                  <c:v>Enough indoor pools nearby</c:v>
                </c:pt>
                <c:pt idx="10">
                  <c:v>Taxes too high as is</c:v>
                </c:pt>
                <c:pt idx="11">
                  <c:v>No need for it, won't use it</c:v>
                </c:pt>
              </c:strCache>
            </c:strRef>
          </c:cat>
          <c:val>
            <c:numRef>
              <c:f>Sheet1!$B$2:$B$13</c:f>
              <c:numCache>
                <c:formatCode>0%</c:formatCode>
                <c:ptCount val="12"/>
                <c:pt idx="0">
                  <c:v>0.08</c:v>
                </c:pt>
                <c:pt idx="1">
                  <c:v>0.03</c:v>
                </c:pt>
                <c:pt idx="2">
                  <c:v>0.03</c:v>
                </c:pt>
                <c:pt idx="3">
                  <c:v>0.03</c:v>
                </c:pt>
                <c:pt idx="4">
                  <c:v>0.06</c:v>
                </c:pt>
                <c:pt idx="5">
                  <c:v>7.0000000000000007E-2</c:v>
                </c:pt>
                <c:pt idx="6">
                  <c:v>7.0000000000000007E-2</c:v>
                </c:pt>
                <c:pt idx="7">
                  <c:v>0.09</c:v>
                </c:pt>
                <c:pt idx="8">
                  <c:v>0.1</c:v>
                </c:pt>
                <c:pt idx="9">
                  <c:v>0.16</c:v>
                </c:pt>
                <c:pt idx="10">
                  <c:v>0.25</c:v>
                </c:pt>
                <c:pt idx="11">
                  <c:v>0.3</c:v>
                </c:pt>
              </c:numCache>
            </c:numRef>
          </c:val>
          <c:extLst>
            <c:ext xmlns:c16="http://schemas.microsoft.com/office/drawing/2014/chart" uri="{C3380CC4-5D6E-409C-BE32-E72D297353CC}">
              <c16:uniqueId val="{00000000-F818-4B4E-BD3A-701F213FFCA7}"/>
            </c:ext>
          </c:extLst>
        </c:ser>
        <c:dLbls>
          <c:showLegendKey val="0"/>
          <c:showVal val="0"/>
          <c:showCatName val="0"/>
          <c:showSerName val="0"/>
          <c:showPercent val="0"/>
          <c:showBubbleSize val="0"/>
        </c:dLbls>
        <c:gapWidth val="75"/>
        <c:axId val="375482304"/>
        <c:axId val="375480864"/>
      </c:barChart>
      <c:catAx>
        <c:axId val="37548230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crossAx val="375480864"/>
        <c:crosses val="autoZero"/>
        <c:auto val="1"/>
        <c:lblAlgn val="ctr"/>
        <c:lblOffset val="100"/>
        <c:noMultiLvlLbl val="0"/>
      </c:catAx>
      <c:valAx>
        <c:axId val="375480864"/>
        <c:scaling>
          <c:orientation val="minMax"/>
        </c:scaling>
        <c:delete val="1"/>
        <c:axPos val="b"/>
        <c:numFmt formatCode="0%" sourceLinked="1"/>
        <c:majorTickMark val="none"/>
        <c:minorTickMark val="none"/>
        <c:tickLblPos val="nextTo"/>
        <c:crossAx val="3754823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plotArea>
      <c:layout>
        <c:manualLayout>
          <c:layoutTarget val="inner"/>
          <c:xMode val="edge"/>
          <c:yMode val="edge"/>
          <c:x val="0.16481774960380349"/>
          <c:y val="0.40937499999999999"/>
          <c:w val="0.73851030110935023"/>
          <c:h val="0.51875000000000004"/>
        </c:manualLayout>
      </c:layout>
      <c:barChart>
        <c:barDir val="bar"/>
        <c:grouping val="percentStacked"/>
        <c:varyColors val="0"/>
        <c:ser>
          <c:idx val="0"/>
          <c:order val="0"/>
          <c:tx>
            <c:strRef>
              <c:f>Sheet1!$B$1</c:f>
              <c:strCache>
                <c:ptCount val="1"/>
                <c:pt idx="0">
                  <c:v>Very familiar</c:v>
                </c:pt>
              </c:strCache>
            </c:strRef>
          </c:tx>
          <c:spPr>
            <a:solidFill>
              <a:schemeClr val="accent5">
                <a:lumMod val="5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Tahoma" panose="020B0604030504040204" pitchFamily="34" charset="0"/>
                    <a:ea typeface="Tahoma" panose="020B0604030504040204" pitchFamily="34" charset="0"/>
                    <a:cs typeface="Tahoma" panose="020B060403050404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$200K+</c:v>
                </c:pt>
                <c:pt idx="1">
                  <c:v>$100K-$199.9K</c:v>
                </c:pt>
                <c:pt idx="2">
                  <c:v>$50K-$99.9K</c:v>
                </c:pt>
                <c:pt idx="3">
                  <c:v>HH income &lt;$50K</c:v>
                </c:pt>
                <c:pt idx="4">
                  <c:v>Overall</c:v>
                </c:pt>
              </c:strCache>
            </c:strRef>
          </c:cat>
          <c:val>
            <c:numRef>
              <c:f>Sheet1!$B$2:$B$6</c:f>
              <c:numCache>
                <c:formatCode>0%</c:formatCode>
                <c:ptCount val="5"/>
                <c:pt idx="0">
                  <c:v>0.03</c:v>
                </c:pt>
                <c:pt idx="1">
                  <c:v>0.03</c:v>
                </c:pt>
                <c:pt idx="2">
                  <c:v>0.05</c:v>
                </c:pt>
                <c:pt idx="3">
                  <c:v>0.23</c:v>
                </c:pt>
                <c:pt idx="4">
                  <c:v>0.06</c:v>
                </c:pt>
              </c:numCache>
            </c:numRef>
          </c:val>
          <c:extLst>
            <c:ext xmlns:c16="http://schemas.microsoft.com/office/drawing/2014/chart" uri="{C3380CC4-5D6E-409C-BE32-E72D297353CC}">
              <c16:uniqueId val="{00000000-2A20-4B66-AC76-953D17A261C9}"/>
            </c:ext>
          </c:extLst>
        </c:ser>
        <c:ser>
          <c:idx val="1"/>
          <c:order val="1"/>
          <c:tx>
            <c:strRef>
              <c:f>Sheet1!$C$1</c:f>
              <c:strCache>
                <c:ptCount val="1"/>
                <c:pt idx="0">
                  <c:v>Somewhat familiar</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$200K+</c:v>
                </c:pt>
                <c:pt idx="1">
                  <c:v>$100K-$199.9K</c:v>
                </c:pt>
                <c:pt idx="2">
                  <c:v>$50K-$99.9K</c:v>
                </c:pt>
                <c:pt idx="3">
                  <c:v>HH income &lt;$50K</c:v>
                </c:pt>
                <c:pt idx="4">
                  <c:v>Overall</c:v>
                </c:pt>
              </c:strCache>
            </c:strRef>
          </c:cat>
          <c:val>
            <c:numRef>
              <c:f>Sheet1!$C$2:$C$6</c:f>
              <c:numCache>
                <c:formatCode>0%</c:formatCode>
                <c:ptCount val="5"/>
                <c:pt idx="0">
                  <c:v>0.19</c:v>
                </c:pt>
                <c:pt idx="1">
                  <c:v>0.18</c:v>
                </c:pt>
                <c:pt idx="2">
                  <c:v>0.12</c:v>
                </c:pt>
                <c:pt idx="3">
                  <c:v>7.0000000000000007E-2</c:v>
                </c:pt>
                <c:pt idx="4">
                  <c:v>0.15</c:v>
                </c:pt>
              </c:numCache>
            </c:numRef>
          </c:val>
          <c:extLst>
            <c:ext xmlns:c16="http://schemas.microsoft.com/office/drawing/2014/chart" uri="{C3380CC4-5D6E-409C-BE32-E72D297353CC}">
              <c16:uniqueId val="{00000002-2A20-4B66-AC76-953D17A261C9}"/>
            </c:ext>
          </c:extLst>
        </c:ser>
        <c:ser>
          <c:idx val="2"/>
          <c:order val="2"/>
          <c:tx>
            <c:strRef>
              <c:f>Sheet1!$D$1</c:f>
              <c:strCache>
                <c:ptCount val="1"/>
                <c:pt idx="0">
                  <c:v>Only heard of it</c:v>
                </c:pt>
              </c:strCache>
            </c:strRef>
          </c:tx>
          <c:spPr>
            <a:solidFill>
              <a:schemeClr val="accent5">
                <a:tint val="86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Tahoma" panose="020B0604030504040204" pitchFamily="34" charset="0"/>
                    <a:ea typeface="Tahoma" panose="020B0604030504040204" pitchFamily="34" charset="0"/>
                    <a:cs typeface="Tahoma" panose="020B060403050404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$200K+</c:v>
                </c:pt>
                <c:pt idx="1">
                  <c:v>$100K-$199.9K</c:v>
                </c:pt>
                <c:pt idx="2">
                  <c:v>$50K-$99.9K</c:v>
                </c:pt>
                <c:pt idx="3">
                  <c:v>HH income &lt;$50K</c:v>
                </c:pt>
                <c:pt idx="4">
                  <c:v>Overall</c:v>
                </c:pt>
              </c:strCache>
            </c:strRef>
          </c:cat>
          <c:val>
            <c:numRef>
              <c:f>Sheet1!$D$2:$D$6</c:f>
              <c:numCache>
                <c:formatCode>0%</c:formatCode>
                <c:ptCount val="5"/>
                <c:pt idx="0">
                  <c:v>0.23</c:v>
                </c:pt>
                <c:pt idx="1">
                  <c:v>0.17</c:v>
                </c:pt>
                <c:pt idx="2">
                  <c:v>0.21</c:v>
                </c:pt>
                <c:pt idx="3">
                  <c:v>0.19</c:v>
                </c:pt>
                <c:pt idx="4">
                  <c:v>0.18</c:v>
                </c:pt>
              </c:numCache>
            </c:numRef>
          </c:val>
          <c:extLst>
            <c:ext xmlns:c16="http://schemas.microsoft.com/office/drawing/2014/chart" uri="{C3380CC4-5D6E-409C-BE32-E72D297353CC}">
              <c16:uniqueId val="{00000004-2A20-4B66-AC76-953D17A261C9}"/>
            </c:ext>
          </c:extLst>
        </c:ser>
        <c:ser>
          <c:idx val="3"/>
          <c:order val="3"/>
          <c:tx>
            <c:strRef>
              <c:f>Sheet1!$E$1</c:f>
              <c:strCache>
                <c:ptCount val="1"/>
                <c:pt idx="0">
                  <c:v>Not at all familiar</c:v>
                </c:pt>
              </c:strCache>
            </c:strRef>
          </c:tx>
          <c:spPr>
            <a:solidFill>
              <a:schemeClr val="accent5">
                <a:tint val="58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$200K+</c:v>
                </c:pt>
                <c:pt idx="1">
                  <c:v>$100K-$199.9K</c:v>
                </c:pt>
                <c:pt idx="2">
                  <c:v>$50K-$99.9K</c:v>
                </c:pt>
                <c:pt idx="3">
                  <c:v>HH income &lt;$50K</c:v>
                </c:pt>
                <c:pt idx="4">
                  <c:v>Overall</c:v>
                </c:pt>
              </c:strCache>
            </c:strRef>
          </c:cat>
          <c:val>
            <c:numRef>
              <c:f>Sheet1!$E$2:$E$6</c:f>
              <c:numCache>
                <c:formatCode>0%</c:formatCode>
                <c:ptCount val="5"/>
                <c:pt idx="0">
                  <c:v>0.55000000000000004</c:v>
                </c:pt>
                <c:pt idx="1">
                  <c:v>0.62</c:v>
                </c:pt>
                <c:pt idx="2">
                  <c:v>0.62</c:v>
                </c:pt>
                <c:pt idx="3">
                  <c:v>0.51</c:v>
                </c:pt>
                <c:pt idx="4">
                  <c:v>0.61</c:v>
                </c:pt>
              </c:numCache>
            </c:numRef>
          </c:val>
          <c:extLst>
            <c:ext xmlns:c16="http://schemas.microsoft.com/office/drawing/2014/chart" uri="{C3380CC4-5D6E-409C-BE32-E72D297353CC}">
              <c16:uniqueId val="{00000006-2A20-4B66-AC76-953D17A261C9}"/>
            </c:ext>
          </c:extLst>
        </c:ser>
        <c:dLbls>
          <c:showLegendKey val="0"/>
          <c:showVal val="0"/>
          <c:showCatName val="0"/>
          <c:showSerName val="0"/>
          <c:showPercent val="0"/>
          <c:showBubbleSize val="0"/>
        </c:dLbls>
        <c:gapWidth val="75"/>
        <c:overlap val="100"/>
        <c:axId val="1129651032"/>
        <c:axId val="1129648872"/>
      </c:barChart>
      <c:catAx>
        <c:axId val="1129651032"/>
        <c:scaling>
          <c:orientation val="minMax"/>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1"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crossAx val="1129648872"/>
        <c:crosses val="autoZero"/>
        <c:auto val="1"/>
        <c:lblAlgn val="ctr"/>
        <c:lblOffset val="100"/>
        <c:noMultiLvlLbl val="0"/>
      </c:catAx>
      <c:valAx>
        <c:axId val="1129648872"/>
        <c:scaling>
          <c:orientation val="minMax"/>
        </c:scaling>
        <c:delete val="1"/>
        <c:axPos val="b"/>
        <c:numFmt formatCode="0%" sourceLinked="1"/>
        <c:majorTickMark val="none"/>
        <c:minorTickMark val="none"/>
        <c:tickLblPos val="nextTo"/>
        <c:crossAx val="1129651032"/>
        <c:crosses val="autoZero"/>
        <c:crossBetween val="between"/>
      </c:valAx>
      <c:spPr>
        <a:noFill/>
        <a:ln w="25400">
          <a:noFill/>
        </a:ln>
        <a:effectLst/>
      </c:spPr>
    </c:plotArea>
    <c:legend>
      <c:legendPos val="b"/>
      <c:overlay val="0"/>
      <c:spPr>
        <a:noFill/>
        <a:ln>
          <a:noFill/>
        </a:ln>
        <a:effectLst/>
      </c:spPr>
      <c:txPr>
        <a:bodyPr rot="0" spcFirstLastPara="1" vertOverflow="ellipsis" vert="horz" wrap="square" anchor="ctr" anchorCtr="1"/>
        <a:lstStyle/>
        <a:p>
          <a:pPr>
            <a:defRPr sz="1000" b="1"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plotArea>
      <c:layout>
        <c:manualLayout>
          <c:layoutTarget val="inner"/>
          <c:xMode val="edge"/>
          <c:yMode val="edge"/>
          <c:x val="0.24881141045958793"/>
          <c:y val="0.29825209270693448"/>
          <c:w val="0.73851030110935023"/>
          <c:h val="0.64549812744774593"/>
        </c:manualLayout>
      </c:layout>
      <c:barChart>
        <c:barDir val="bar"/>
        <c:grouping val="percentStacked"/>
        <c:varyColors val="0"/>
        <c:ser>
          <c:idx val="0"/>
          <c:order val="0"/>
          <c:tx>
            <c:strRef>
              <c:f>Sheet1!$B$1</c:f>
              <c:strCache>
                <c:ptCount val="1"/>
                <c:pt idx="0">
                  <c:v>Very familiar</c:v>
                </c:pt>
              </c:strCache>
            </c:strRef>
          </c:tx>
          <c:spPr>
            <a:solidFill>
              <a:schemeClr val="accent5">
                <a:lumMod val="50000"/>
              </a:schemeClr>
            </a:solidFill>
            <a:ln>
              <a:noFill/>
            </a:ln>
            <a:effectLst/>
          </c:spPr>
          <c:invertIfNegative val="0"/>
          <c:dLbls>
            <c:dLbl>
              <c:idx val="1"/>
              <c:layout>
                <c:manualLayout>
                  <c:x val="3.1695721077654227E-3"/>
                  <c:y val="-1.0720785555820965E-16"/>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05EA-4D51-B153-A7E132AB0D6B}"/>
                </c:ext>
              </c:extLst>
            </c:dLbl>
            <c:dLbl>
              <c:idx val="2"/>
              <c:delete val="1"/>
              <c:extLst>
                <c:ext xmlns:c15="http://schemas.microsoft.com/office/drawing/2012/chart" uri="{CE6537A1-D6FC-4f65-9D91-7224C49458BB}">
                  <c15:layout>
                    <c:manualLayout>
                      <c:w val="0.13810611827245842"/>
                      <c:h val="0.23707824803149605"/>
                    </c:manualLayout>
                  </c15:layout>
                </c:ext>
                <c:ext xmlns:c16="http://schemas.microsoft.com/office/drawing/2014/chart" uri="{C3380CC4-5D6E-409C-BE32-E72D297353CC}">
                  <c16:uniqueId val="{00000003-05EA-4D51-B153-A7E132AB0D6B}"/>
                </c:ext>
              </c:extLst>
            </c:dLbl>
            <c:dLbl>
              <c:idx val="4"/>
              <c:delete val="1"/>
              <c:extLst>
                <c:ext xmlns:c15="http://schemas.microsoft.com/office/drawing/2012/chart" uri="{CE6537A1-D6FC-4f65-9D91-7224C49458BB}"/>
                <c:ext xmlns:c16="http://schemas.microsoft.com/office/drawing/2014/chart" uri="{C3380CC4-5D6E-409C-BE32-E72D297353CC}">
                  <c16:uniqueId val="{00000005-05EA-4D51-B153-A7E132AB0D6B}"/>
                </c:ext>
              </c:extLst>
            </c:dLbl>
            <c:dLbl>
              <c:idx val="5"/>
              <c:delete val="1"/>
              <c:extLst>
                <c:ext xmlns:c15="http://schemas.microsoft.com/office/drawing/2012/chart" uri="{CE6537A1-D6FC-4f65-9D91-7224C49458BB}"/>
                <c:ext xmlns:c16="http://schemas.microsoft.com/office/drawing/2014/chart" uri="{C3380CC4-5D6E-409C-BE32-E72D297353CC}">
                  <c16:uniqueId val="{00000000-005C-4370-A6D1-9550939DF231}"/>
                </c:ext>
              </c:extLst>
            </c:dLbl>
            <c:dLbl>
              <c:idx val="6"/>
              <c:delete val="1"/>
              <c:extLst>
                <c:ext xmlns:c15="http://schemas.microsoft.com/office/drawing/2012/chart" uri="{CE6537A1-D6FC-4f65-9D91-7224C49458BB}"/>
                <c:ext xmlns:c16="http://schemas.microsoft.com/office/drawing/2014/chart" uri="{C3380CC4-5D6E-409C-BE32-E72D297353CC}">
                  <c16:uniqueId val="{00000000-05EA-4D51-B153-A7E132AB0D6B}"/>
                </c:ext>
              </c:extLst>
            </c:dLbl>
            <c:dLbl>
              <c:idx val="8"/>
              <c:layout>
                <c:manualLayout>
                  <c:x val="6.3391442155309036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005C-4370-A6D1-9550939DF231}"/>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Tahoma" panose="020B0604030504040204" pitchFamily="34" charset="0"/>
                    <a:ea typeface="Tahoma" panose="020B0604030504040204" pitchFamily="34" charset="0"/>
                    <a:cs typeface="Tahoma" panose="020B060403050404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9"/>
                <c:pt idx="0">
                  <c:v>Children 12-18</c:v>
                </c:pt>
                <c:pt idx="1">
                  <c:v>Children 6-11</c:v>
                </c:pt>
                <c:pt idx="2">
                  <c:v>Children aged 5 or younger</c:v>
                </c:pt>
                <c:pt idx="3">
                  <c:v>Children in HH</c:v>
                </c:pt>
                <c:pt idx="4">
                  <c:v>$200K+</c:v>
                </c:pt>
                <c:pt idx="5">
                  <c:v>$100K-$199.9K</c:v>
                </c:pt>
                <c:pt idx="6">
                  <c:v>$50K-$99.9K</c:v>
                </c:pt>
                <c:pt idx="7">
                  <c:v>HH income &lt;$50K</c:v>
                </c:pt>
                <c:pt idx="8">
                  <c:v>Overall</c:v>
                </c:pt>
              </c:strCache>
            </c:strRef>
          </c:cat>
          <c:val>
            <c:numRef>
              <c:f>Sheet1!$B$2:$B$10</c:f>
              <c:numCache>
                <c:formatCode>0%</c:formatCode>
                <c:ptCount val="9"/>
                <c:pt idx="0">
                  <c:v>0.12</c:v>
                </c:pt>
                <c:pt idx="1">
                  <c:v>0.03</c:v>
                </c:pt>
                <c:pt idx="2">
                  <c:v>0.01</c:v>
                </c:pt>
                <c:pt idx="3">
                  <c:v>0.04</c:v>
                </c:pt>
                <c:pt idx="4">
                  <c:v>0.01</c:v>
                </c:pt>
                <c:pt idx="5">
                  <c:v>0.02</c:v>
                </c:pt>
                <c:pt idx="6">
                  <c:v>0.01</c:v>
                </c:pt>
                <c:pt idx="7">
                  <c:v>0.09</c:v>
                </c:pt>
                <c:pt idx="8">
                  <c:v>0.02</c:v>
                </c:pt>
              </c:numCache>
            </c:numRef>
          </c:val>
          <c:extLst>
            <c:ext xmlns:c16="http://schemas.microsoft.com/office/drawing/2014/chart" uri="{C3380CC4-5D6E-409C-BE32-E72D297353CC}">
              <c16:uniqueId val="{00000000-2A20-4B66-AC76-953D17A261C9}"/>
            </c:ext>
          </c:extLst>
        </c:ser>
        <c:ser>
          <c:idx val="1"/>
          <c:order val="1"/>
          <c:tx>
            <c:strRef>
              <c:f>Sheet1!$C$1</c:f>
              <c:strCache>
                <c:ptCount val="1"/>
                <c:pt idx="0">
                  <c:v>Somewhat familiar</c:v>
                </c:pt>
              </c:strCache>
            </c:strRef>
          </c:tx>
          <c:spPr>
            <a:solidFill>
              <a:schemeClr val="accent5"/>
            </a:solidFill>
            <a:ln>
              <a:noFill/>
            </a:ln>
            <a:effectLst/>
          </c:spPr>
          <c:invertIfNegative val="0"/>
          <c:dLbls>
            <c:dLbl>
              <c:idx val="2"/>
              <c:layout>
                <c:manualLayout>
                  <c:x val="5.5470007611964512E-3"/>
                  <c:y val="-3.883125664637015E-3"/>
                </c:manualLayout>
              </c:layout>
              <c:spPr>
                <a:noFill/>
                <a:ln>
                  <a:noFill/>
                </a:ln>
                <a:effectLst/>
              </c:spPr>
              <c:txPr>
                <a:bodyPr rot="0" spcFirstLastPara="1" vertOverflow="ellipsis" vert="horz" wrap="square" lIns="38100" tIns="19050" rIns="38100" bIns="19050" anchor="ctr" anchorCtr="1">
                  <a:noAutofit/>
                </a:bodyPr>
                <a:lstStyle/>
                <a:p>
                  <a:pPr>
                    <a:defRPr sz="900" b="1" i="0" u="none" strike="noStrike" kern="1200" baseline="0">
                      <a:solidFill>
                        <a:schemeClr val="bg1"/>
                      </a:solidFill>
                      <a:latin typeface="Tahoma" panose="020B0604030504040204" pitchFamily="34" charset="0"/>
                      <a:ea typeface="Tahoma" panose="020B0604030504040204" pitchFamily="34" charset="0"/>
                      <a:cs typeface="Tahoma" panose="020B0604030504040204" pitchFamily="34" charset="0"/>
                    </a:defRPr>
                  </a:pPr>
                  <a:endParaRPr lang="en-US"/>
                </a:p>
              </c:txPr>
              <c:showLegendKey val="0"/>
              <c:showVal val="1"/>
              <c:showCatName val="0"/>
              <c:showSerName val="0"/>
              <c:showPercent val="0"/>
              <c:showBubbleSize val="0"/>
              <c:extLst>
                <c:ext xmlns:c15="http://schemas.microsoft.com/office/drawing/2012/chart" uri="{CE6537A1-D6FC-4f65-9D91-7224C49458BB}">
                  <c15:layout>
                    <c:manualLayout>
                      <c:w val="6.1133184421677887E-2"/>
                      <c:h val="5.9707100457530339E-2"/>
                    </c:manualLayout>
                  </c15:layout>
                </c:ext>
                <c:ext xmlns:c16="http://schemas.microsoft.com/office/drawing/2014/chart" uri="{C3380CC4-5D6E-409C-BE32-E72D297353CC}">
                  <c16:uniqueId val="{00000002-005C-4370-A6D1-9550939DF231}"/>
                </c:ext>
              </c:extLst>
            </c:dLbl>
            <c:dLbl>
              <c:idx val="8"/>
              <c:layout>
                <c:manualLayout>
                  <c:x val="7.9239302694136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005C-4370-A6D1-9550939DF231}"/>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Tahoma" panose="020B0604030504040204" pitchFamily="34" charset="0"/>
                    <a:ea typeface="Tahoma" panose="020B0604030504040204" pitchFamily="34" charset="0"/>
                    <a:cs typeface="Tahoma" panose="020B060403050404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9"/>
                <c:pt idx="0">
                  <c:v>Children 12-18</c:v>
                </c:pt>
                <c:pt idx="1">
                  <c:v>Children 6-11</c:v>
                </c:pt>
                <c:pt idx="2">
                  <c:v>Children aged 5 or younger</c:v>
                </c:pt>
                <c:pt idx="3">
                  <c:v>Children in HH</c:v>
                </c:pt>
                <c:pt idx="4">
                  <c:v>$200K+</c:v>
                </c:pt>
                <c:pt idx="5">
                  <c:v>$100K-$199.9K</c:v>
                </c:pt>
                <c:pt idx="6">
                  <c:v>$50K-$99.9K</c:v>
                </c:pt>
                <c:pt idx="7">
                  <c:v>HH income &lt;$50K</c:v>
                </c:pt>
                <c:pt idx="8">
                  <c:v>Overall</c:v>
                </c:pt>
              </c:strCache>
            </c:strRef>
          </c:cat>
          <c:val>
            <c:numRef>
              <c:f>Sheet1!$C$2:$C$10</c:f>
              <c:numCache>
                <c:formatCode>0%</c:formatCode>
                <c:ptCount val="9"/>
                <c:pt idx="0">
                  <c:v>0.15</c:v>
                </c:pt>
                <c:pt idx="1">
                  <c:v>0.14000000000000001</c:v>
                </c:pt>
                <c:pt idx="2">
                  <c:v>0.09</c:v>
                </c:pt>
                <c:pt idx="3">
                  <c:v>0.12</c:v>
                </c:pt>
                <c:pt idx="4">
                  <c:v>0.06</c:v>
                </c:pt>
                <c:pt idx="5">
                  <c:v>0.13</c:v>
                </c:pt>
                <c:pt idx="6">
                  <c:v>0.08</c:v>
                </c:pt>
                <c:pt idx="7">
                  <c:v>0.15</c:v>
                </c:pt>
                <c:pt idx="8">
                  <c:v>0.1</c:v>
                </c:pt>
              </c:numCache>
            </c:numRef>
          </c:val>
          <c:extLst>
            <c:ext xmlns:c16="http://schemas.microsoft.com/office/drawing/2014/chart" uri="{C3380CC4-5D6E-409C-BE32-E72D297353CC}">
              <c16:uniqueId val="{00000002-2A20-4B66-AC76-953D17A261C9}"/>
            </c:ext>
          </c:extLst>
        </c:ser>
        <c:ser>
          <c:idx val="2"/>
          <c:order val="2"/>
          <c:tx>
            <c:strRef>
              <c:f>Sheet1!$D$1</c:f>
              <c:strCache>
                <c:ptCount val="1"/>
                <c:pt idx="0">
                  <c:v>Only heard of it</c:v>
                </c:pt>
              </c:strCache>
            </c:strRef>
          </c:tx>
          <c:spPr>
            <a:solidFill>
              <a:schemeClr val="accent5">
                <a:tint val="86000"/>
              </a:schemeClr>
            </a:solidFill>
            <a:ln>
              <a:noFill/>
            </a:ln>
            <a:effectLst/>
          </c:spPr>
          <c:invertIfNegative val="0"/>
          <c:dLbls>
            <c:dLbl>
              <c:idx val="2"/>
              <c:layout>
                <c:manualLayout>
                  <c:x val="7.9251781324476012E-4"/>
                  <c:y val="-9.3749999999999997E-3"/>
                </c:manualLayout>
              </c:layout>
              <c:spPr>
                <a:noFill/>
                <a:ln>
                  <a:noFill/>
                </a:ln>
                <a:effectLst/>
              </c:spPr>
              <c:txPr>
                <a:bodyPr rot="0" spcFirstLastPara="1" vertOverflow="ellipsis" vert="horz" wrap="square" lIns="38100" tIns="19050" rIns="38100" bIns="19050" anchor="ctr" anchorCtr="1">
                  <a:noAutofit/>
                </a:bodyPr>
                <a:lstStyle/>
                <a:p>
                  <a:pPr>
                    <a:defRPr sz="900" b="1" i="0" u="none" strike="noStrike" kern="1200" baseline="0">
                      <a:solidFill>
                        <a:schemeClr val="bg1"/>
                      </a:solidFill>
                      <a:latin typeface="Tahoma" panose="020B0604030504040204" pitchFamily="34" charset="0"/>
                      <a:ea typeface="Tahoma" panose="020B0604030504040204" pitchFamily="34" charset="0"/>
                      <a:cs typeface="Tahoma" panose="020B0604030504040204" pitchFamily="34" charset="0"/>
                    </a:defRPr>
                  </a:pPr>
                  <a:endParaRPr lang="en-US"/>
                </a:p>
              </c:txPr>
              <c:showLegendKey val="0"/>
              <c:showVal val="1"/>
              <c:showCatName val="0"/>
              <c:showSerName val="0"/>
              <c:showPercent val="0"/>
              <c:showBubbleSize val="0"/>
              <c:extLst>
                <c:ext xmlns:c15="http://schemas.microsoft.com/office/drawing/2012/chart" uri="{CE6537A1-D6FC-4f65-9D91-7224C49458BB}">
                  <c15:layout>
                    <c:manualLayout>
                      <c:w val="0.13450079239302695"/>
                      <c:h val="0.16435949803149608"/>
                    </c:manualLayout>
                  </c15:layout>
                </c:ext>
                <c:ext xmlns:c16="http://schemas.microsoft.com/office/drawing/2014/chart" uri="{C3380CC4-5D6E-409C-BE32-E72D297353CC}">
                  <c16:uniqueId val="{00000004-005C-4370-A6D1-9550939DF231}"/>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Tahoma" panose="020B0604030504040204" pitchFamily="34" charset="0"/>
                    <a:ea typeface="Tahoma" panose="020B0604030504040204" pitchFamily="34" charset="0"/>
                    <a:cs typeface="Tahoma" panose="020B060403050404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9"/>
                <c:pt idx="0">
                  <c:v>Children 12-18</c:v>
                </c:pt>
                <c:pt idx="1">
                  <c:v>Children 6-11</c:v>
                </c:pt>
                <c:pt idx="2">
                  <c:v>Children aged 5 or younger</c:v>
                </c:pt>
                <c:pt idx="3">
                  <c:v>Children in HH</c:v>
                </c:pt>
                <c:pt idx="4">
                  <c:v>$200K+</c:v>
                </c:pt>
                <c:pt idx="5">
                  <c:v>$100K-$199.9K</c:v>
                </c:pt>
                <c:pt idx="6">
                  <c:v>$50K-$99.9K</c:v>
                </c:pt>
                <c:pt idx="7">
                  <c:v>HH income &lt;$50K</c:v>
                </c:pt>
                <c:pt idx="8">
                  <c:v>Overall</c:v>
                </c:pt>
              </c:strCache>
            </c:strRef>
          </c:cat>
          <c:val>
            <c:numRef>
              <c:f>Sheet1!$D$2:$D$10</c:f>
              <c:numCache>
                <c:formatCode>0%</c:formatCode>
                <c:ptCount val="9"/>
                <c:pt idx="0">
                  <c:v>0.14000000000000001</c:v>
                </c:pt>
                <c:pt idx="1">
                  <c:v>0.31</c:v>
                </c:pt>
                <c:pt idx="2">
                  <c:v>0.17</c:v>
                </c:pt>
                <c:pt idx="3">
                  <c:v>0.22</c:v>
                </c:pt>
                <c:pt idx="4">
                  <c:v>0.19</c:v>
                </c:pt>
                <c:pt idx="5">
                  <c:v>0.13</c:v>
                </c:pt>
                <c:pt idx="6">
                  <c:v>0.14000000000000001</c:v>
                </c:pt>
                <c:pt idx="7">
                  <c:v>0.02</c:v>
                </c:pt>
                <c:pt idx="8">
                  <c:v>0.13</c:v>
                </c:pt>
              </c:numCache>
            </c:numRef>
          </c:val>
          <c:extLst>
            <c:ext xmlns:c16="http://schemas.microsoft.com/office/drawing/2014/chart" uri="{C3380CC4-5D6E-409C-BE32-E72D297353CC}">
              <c16:uniqueId val="{00000004-2A20-4B66-AC76-953D17A261C9}"/>
            </c:ext>
          </c:extLst>
        </c:ser>
        <c:ser>
          <c:idx val="3"/>
          <c:order val="3"/>
          <c:tx>
            <c:strRef>
              <c:f>Sheet1!$E$1</c:f>
              <c:strCache>
                <c:ptCount val="1"/>
                <c:pt idx="0">
                  <c:v>Not at all familiar</c:v>
                </c:pt>
              </c:strCache>
            </c:strRef>
          </c:tx>
          <c:spPr>
            <a:solidFill>
              <a:schemeClr val="accent5">
                <a:tint val="58000"/>
              </a:schemeClr>
            </a:solidFill>
            <a:ln>
              <a:noFill/>
            </a:ln>
            <a:effectLst/>
          </c:spPr>
          <c:invertIfNegative val="0"/>
          <c:dLbls>
            <c:dLbl>
              <c:idx val="2"/>
              <c:spPr>
                <a:noFill/>
                <a:ln>
                  <a:noFill/>
                </a:ln>
                <a:effectLst/>
              </c:spPr>
              <c:txPr>
                <a:bodyPr rot="0" spcFirstLastPara="1" vertOverflow="ellipsis" vert="horz" wrap="square" lIns="38100" tIns="19050" rIns="38100" bIns="19050" anchor="ctr" anchorCtr="1">
                  <a:noAutofit/>
                </a:bodyPr>
                <a:lstStyle/>
                <a:p>
                  <a:pPr>
                    <a:defRPr sz="900" b="1"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showLegendKey val="0"/>
              <c:showVal val="1"/>
              <c:showCatName val="0"/>
              <c:showSerName val="0"/>
              <c:showPercent val="0"/>
              <c:showBubbleSize val="0"/>
              <c:extLst>
                <c:ext xmlns:c15="http://schemas.microsoft.com/office/drawing/2012/chart" uri="{CE6537A1-D6FC-4f65-9D91-7224C49458BB}">
                  <c15:layout>
                    <c:manualLayout>
                      <c:w val="0.23389058736913038"/>
                      <c:h val="0.30498449803149608"/>
                    </c:manualLayout>
                  </c15:layout>
                </c:ext>
                <c:ext xmlns:c16="http://schemas.microsoft.com/office/drawing/2014/chart" uri="{C3380CC4-5D6E-409C-BE32-E72D297353CC}">
                  <c16:uniqueId val="{00000005-005C-4370-A6D1-9550939DF231}"/>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9"/>
                <c:pt idx="0">
                  <c:v>Children 12-18</c:v>
                </c:pt>
                <c:pt idx="1">
                  <c:v>Children 6-11</c:v>
                </c:pt>
                <c:pt idx="2">
                  <c:v>Children aged 5 or younger</c:v>
                </c:pt>
                <c:pt idx="3">
                  <c:v>Children in HH</c:v>
                </c:pt>
                <c:pt idx="4">
                  <c:v>$200K+</c:v>
                </c:pt>
                <c:pt idx="5">
                  <c:v>$100K-$199.9K</c:v>
                </c:pt>
                <c:pt idx="6">
                  <c:v>$50K-$99.9K</c:v>
                </c:pt>
                <c:pt idx="7">
                  <c:v>HH income &lt;$50K</c:v>
                </c:pt>
                <c:pt idx="8">
                  <c:v>Overall</c:v>
                </c:pt>
              </c:strCache>
            </c:strRef>
          </c:cat>
          <c:val>
            <c:numRef>
              <c:f>Sheet1!$E$2:$E$10</c:f>
              <c:numCache>
                <c:formatCode>0%</c:formatCode>
                <c:ptCount val="9"/>
                <c:pt idx="0">
                  <c:v>0.59</c:v>
                </c:pt>
                <c:pt idx="1">
                  <c:v>0.52</c:v>
                </c:pt>
                <c:pt idx="2">
                  <c:v>0.73</c:v>
                </c:pt>
                <c:pt idx="3">
                  <c:v>0.62</c:v>
                </c:pt>
                <c:pt idx="4">
                  <c:v>0.74</c:v>
                </c:pt>
                <c:pt idx="5">
                  <c:v>0.72</c:v>
                </c:pt>
                <c:pt idx="6">
                  <c:v>0.77</c:v>
                </c:pt>
                <c:pt idx="7">
                  <c:v>0.74</c:v>
                </c:pt>
                <c:pt idx="8">
                  <c:v>0.75</c:v>
                </c:pt>
              </c:numCache>
            </c:numRef>
          </c:val>
          <c:extLst>
            <c:ext xmlns:c16="http://schemas.microsoft.com/office/drawing/2014/chart" uri="{C3380CC4-5D6E-409C-BE32-E72D297353CC}">
              <c16:uniqueId val="{00000006-2A20-4B66-AC76-953D17A261C9}"/>
            </c:ext>
          </c:extLst>
        </c:ser>
        <c:dLbls>
          <c:showLegendKey val="0"/>
          <c:showVal val="0"/>
          <c:showCatName val="0"/>
          <c:showSerName val="0"/>
          <c:showPercent val="0"/>
          <c:showBubbleSize val="0"/>
        </c:dLbls>
        <c:gapWidth val="75"/>
        <c:overlap val="100"/>
        <c:axId val="1129651032"/>
        <c:axId val="1129648872"/>
      </c:barChart>
      <c:catAx>
        <c:axId val="1129651032"/>
        <c:scaling>
          <c:orientation val="minMax"/>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1"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crossAx val="1129648872"/>
        <c:crosses val="autoZero"/>
        <c:auto val="1"/>
        <c:lblAlgn val="ctr"/>
        <c:lblOffset val="100"/>
        <c:noMultiLvlLbl val="0"/>
      </c:catAx>
      <c:valAx>
        <c:axId val="1129648872"/>
        <c:scaling>
          <c:orientation val="minMax"/>
        </c:scaling>
        <c:delete val="1"/>
        <c:axPos val="b"/>
        <c:numFmt formatCode="0%" sourceLinked="1"/>
        <c:majorTickMark val="none"/>
        <c:minorTickMark val="none"/>
        <c:tickLblPos val="nextTo"/>
        <c:crossAx val="1129651032"/>
        <c:crosses val="autoZero"/>
        <c:crossBetween val="between"/>
      </c:valAx>
      <c:spPr>
        <a:noFill/>
        <a:ln w="25400">
          <a:noFill/>
        </a:ln>
        <a:effectLst/>
      </c:spPr>
    </c:plotArea>
    <c:legend>
      <c:legendPos val="b"/>
      <c:layout>
        <c:manualLayout>
          <c:xMode val="edge"/>
          <c:yMode val="edge"/>
          <c:x val="0.27051848709085691"/>
          <c:y val="0.94230019685039368"/>
          <c:w val="0.70071352808315757"/>
          <c:h val="5.2481882852615278E-2"/>
        </c:manualLayout>
      </c:layout>
      <c:overlay val="0"/>
      <c:spPr>
        <a:noFill/>
        <a:ln>
          <a:noFill/>
        </a:ln>
        <a:effectLst/>
      </c:spPr>
      <c:txPr>
        <a:bodyPr rot="0" spcFirstLastPara="1" vertOverflow="ellipsis" vert="horz" wrap="square" anchor="ctr" anchorCtr="1"/>
        <a:lstStyle/>
        <a:p>
          <a:pPr>
            <a:defRPr sz="1000" b="1"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0"/>
      <c:rotY val="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bar"/>
        <c:grouping val="stacked"/>
        <c:varyColors val="0"/>
        <c:ser>
          <c:idx val="0"/>
          <c:order val="0"/>
          <c:tx>
            <c:strRef>
              <c:f>Sheet1!$B$1</c:f>
              <c:strCache>
                <c:ptCount val="1"/>
                <c:pt idx="0">
                  <c:v>Column1</c:v>
                </c:pt>
              </c:strCache>
            </c:strRef>
          </c:tx>
          <c:spPr>
            <a:solidFill>
              <a:srgbClr val="002060"/>
            </a:solidFill>
            <a:ln>
              <a:noFill/>
            </a:ln>
            <a:effectLst/>
            <a:sp3d/>
          </c:spPr>
          <c:invertIfNegative val="0"/>
          <c:dLbls>
            <c:dLbl>
              <c:idx val="6"/>
              <c:layout>
                <c:manualLayout>
                  <c:x val="3.5519778759583447E-2"/>
                  <c:y val="2.6548502425391969E-3"/>
                </c:manualLayout>
              </c:layout>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3-703B-44CC-A2CF-36D42A1A7000}"/>
                </c:ext>
              </c:extLst>
            </c:dLbl>
            <c:dLbl>
              <c:idx val="7"/>
              <c:layout>
                <c:manualLayout>
                  <c:x val="3.5519778759583447E-2"/>
                  <c:y val="5.3082376425331087E-3"/>
                </c:manualLayout>
              </c:layout>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6-703B-44CC-A2CF-36D42A1A7000}"/>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Tahoma" panose="020B0604030504040204" pitchFamily="34" charset="0"/>
                    <a:ea typeface="Tahoma" panose="020B0604030504040204" pitchFamily="34" charset="0"/>
                    <a:cs typeface="Tahoma" panose="020B060403050404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Sheet1!$A$2:$A$9</c:f>
              <c:strCache>
                <c:ptCount val="8"/>
                <c:pt idx="0">
                  <c:v>Access and search for info from the Park District website</c:v>
                </c:pt>
                <c:pt idx="1">
                  <c:v>Google or website search</c:v>
                </c:pt>
                <c:pt idx="2">
                  <c:v>Park District program guide</c:v>
                </c:pt>
                <c:pt idx="3">
                  <c:v>Call/Email/Speak to a Park District staff person</c:v>
                </c:pt>
                <c:pt idx="4">
                  <c:v>Ask a friend, neighbor, family member</c:v>
                </c:pt>
                <c:pt idx="5">
                  <c:v>Park District flyer</c:v>
                </c:pt>
                <c:pt idx="6">
                  <c:v>From a school teacher/social worker/counselor</c:v>
                </c:pt>
                <c:pt idx="7">
                  <c:v>Other</c:v>
                </c:pt>
              </c:strCache>
            </c:strRef>
          </c:cat>
          <c:val>
            <c:numRef>
              <c:f>Sheet1!$B$2:$B$9</c:f>
              <c:numCache>
                <c:formatCode>0%</c:formatCode>
                <c:ptCount val="8"/>
                <c:pt idx="0">
                  <c:v>0.53</c:v>
                </c:pt>
                <c:pt idx="1">
                  <c:v>0.45</c:v>
                </c:pt>
                <c:pt idx="2">
                  <c:v>0.22</c:v>
                </c:pt>
                <c:pt idx="3">
                  <c:v>0.16</c:v>
                </c:pt>
                <c:pt idx="4">
                  <c:v>0.11</c:v>
                </c:pt>
                <c:pt idx="5">
                  <c:v>0.1</c:v>
                </c:pt>
                <c:pt idx="6">
                  <c:v>0.01</c:v>
                </c:pt>
                <c:pt idx="7">
                  <c:v>0.01</c:v>
                </c:pt>
              </c:numCache>
            </c:numRef>
          </c:val>
          <c:extLst>
            <c:ext xmlns:c16="http://schemas.microsoft.com/office/drawing/2014/chart" uri="{C3380CC4-5D6E-409C-BE32-E72D297353CC}">
              <c16:uniqueId val="{00000000-4D02-423D-B58C-5C0B8701F5CF}"/>
            </c:ext>
          </c:extLst>
        </c:ser>
        <c:dLbls>
          <c:showLegendKey val="0"/>
          <c:showVal val="0"/>
          <c:showCatName val="0"/>
          <c:showSerName val="0"/>
          <c:showPercent val="0"/>
          <c:showBubbleSize val="0"/>
        </c:dLbls>
        <c:gapWidth val="65"/>
        <c:shape val="box"/>
        <c:axId val="537493968"/>
        <c:axId val="537492888"/>
        <c:axId val="0"/>
      </c:bar3DChart>
      <c:catAx>
        <c:axId val="537493968"/>
        <c:scaling>
          <c:orientation val="maxMin"/>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1"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crossAx val="537492888"/>
        <c:crosses val="autoZero"/>
        <c:auto val="1"/>
        <c:lblAlgn val="ctr"/>
        <c:lblOffset val="100"/>
        <c:noMultiLvlLbl val="0"/>
      </c:catAx>
      <c:valAx>
        <c:axId val="537492888"/>
        <c:scaling>
          <c:orientation val="minMax"/>
        </c:scaling>
        <c:delete val="1"/>
        <c:axPos val="t"/>
        <c:numFmt formatCode="0%" sourceLinked="1"/>
        <c:majorTickMark val="none"/>
        <c:minorTickMark val="none"/>
        <c:tickLblPos val="nextTo"/>
        <c:crossAx val="53749396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50026634647104185"/>
          <c:y val="5.9492616630525312E-3"/>
          <c:w val="0.41369387869832841"/>
          <c:h val="0.96522668099615538"/>
        </c:manualLayout>
      </c:layout>
      <c:barChart>
        <c:barDir val="bar"/>
        <c:grouping val="clustered"/>
        <c:varyColors val="0"/>
        <c:ser>
          <c:idx val="0"/>
          <c:order val="0"/>
          <c:tx>
            <c:strRef>
              <c:f>Sheet1!$B$1</c:f>
              <c:strCache>
                <c:ptCount val="1"/>
                <c:pt idx="0">
                  <c:v>Fitness/Sports Programs/Events</c:v>
                </c:pt>
              </c:strCache>
            </c:strRef>
          </c:tx>
          <c:spPr>
            <a:solidFill>
              <a:schemeClr val="accent6"/>
            </a:solidFill>
            <a:ln>
              <a:noFill/>
            </a:ln>
            <a:effectLst/>
          </c:spPr>
          <c:invertIfNegative val="0"/>
          <c:dLbls>
            <c:dLbl>
              <c:idx val="15"/>
              <c:layout>
                <c:manualLayout>
                  <c:x val="-8.6814300140588968E-3"/>
                  <c:y val="2.7081027714339939E-3"/>
                </c:manualLayout>
              </c:layout>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9E6B-4653-AD46-189F7DDB33F1}"/>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Tahoma" panose="020B0604030504040204" pitchFamily="34" charset="0"/>
                    <a:ea typeface="Tahoma" panose="020B0604030504040204" pitchFamily="34" charset="0"/>
                    <a:cs typeface="Tahoma" panose="020B0604030504040204" pitchFamily="34" charset="0"/>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Sheet1!$A$2:$A$17</c:f>
              <c:strCache>
                <c:ptCount val="16"/>
                <c:pt idx="0">
                  <c:v>Youth sports programs</c:v>
                </c:pt>
                <c:pt idx="1">
                  <c:v>Fitness/Wellness (group exercise/
yoga/tai chi/etc.)</c:v>
                </c:pt>
                <c:pt idx="2">
                  <c:v>Summer camp</c:v>
                </c:pt>
                <c:pt idx="3">
                  <c:v>Adult sports programs</c:v>
                </c:pt>
                <c:pt idx="4">
                  <c:v>Ice programs (hockey, figure 
skating, Learn to Skate)</c:v>
                </c:pt>
                <c:pt idx="5">
                  <c:v>Gymnastics programs</c:v>
                </c:pt>
                <c:pt idx="6">
                  <c:v>Adult performing arts and dance programs</c:v>
                </c:pt>
                <c:pt idx="7">
                  <c:v>Adult Special Interest programs (cooking, gardening)</c:v>
                </c:pt>
                <c:pt idx="8">
                  <c:v>Active Adult programs (ages 50+)</c:v>
                </c:pt>
                <c:pt idx="9">
                  <c:v>Youth performing arts, 
music, dance programs</c:v>
                </c:pt>
                <c:pt idx="10">
                  <c:v>Youth Special Interest programs (cooking, STEM)</c:v>
                </c:pt>
                <c:pt idx="11">
                  <c:v>Other program</c:v>
                </c:pt>
                <c:pt idx="12">
                  <c:v>Early Childhood programs</c:v>
                </c:pt>
                <c:pt idx="13">
                  <c:v>Afterschool Clubhouse program (grades K-5)</c:v>
                </c:pt>
                <c:pt idx="14">
                  <c:v>Teen programs</c:v>
                </c:pt>
                <c:pt idx="15">
                  <c:v>Youth afterschool program 
at the CRC (grades 6-12)</c:v>
                </c:pt>
              </c:strCache>
            </c:strRef>
          </c:cat>
          <c:val>
            <c:numRef>
              <c:f>Sheet1!$B$2:$B$17</c:f>
              <c:numCache>
                <c:formatCode>0%</c:formatCode>
                <c:ptCount val="16"/>
                <c:pt idx="0">
                  <c:v>0.13</c:v>
                </c:pt>
                <c:pt idx="1">
                  <c:v>0.13</c:v>
                </c:pt>
                <c:pt idx="2">
                  <c:v>0.12</c:v>
                </c:pt>
                <c:pt idx="3">
                  <c:v>0.1</c:v>
                </c:pt>
                <c:pt idx="4">
                  <c:v>0.09</c:v>
                </c:pt>
                <c:pt idx="5">
                  <c:v>0.09</c:v>
                </c:pt>
                <c:pt idx="6">
                  <c:v>0.08</c:v>
                </c:pt>
                <c:pt idx="7">
                  <c:v>7.0000000000000007E-2</c:v>
                </c:pt>
                <c:pt idx="8">
                  <c:v>0.06</c:v>
                </c:pt>
                <c:pt idx="9">
                  <c:v>0.05</c:v>
                </c:pt>
                <c:pt idx="10">
                  <c:v>0.04</c:v>
                </c:pt>
                <c:pt idx="11">
                  <c:v>0.03</c:v>
                </c:pt>
                <c:pt idx="12">
                  <c:v>0.03</c:v>
                </c:pt>
                <c:pt idx="13">
                  <c:v>0.03</c:v>
                </c:pt>
                <c:pt idx="14">
                  <c:v>0.03</c:v>
                </c:pt>
                <c:pt idx="15">
                  <c:v>0.01</c:v>
                </c:pt>
              </c:numCache>
            </c:numRef>
          </c:val>
          <c:extLst>
            <c:ext xmlns:c16="http://schemas.microsoft.com/office/drawing/2014/chart" uri="{C3380CC4-5D6E-409C-BE32-E72D297353CC}">
              <c16:uniqueId val="{00000000-9E6E-4142-BA8C-CE0DBC66FAAC}"/>
            </c:ext>
          </c:extLst>
        </c:ser>
        <c:dLbls>
          <c:showLegendKey val="0"/>
          <c:showVal val="0"/>
          <c:showCatName val="0"/>
          <c:showSerName val="0"/>
          <c:showPercent val="0"/>
          <c:showBubbleSize val="0"/>
        </c:dLbls>
        <c:gapWidth val="80"/>
        <c:axId val="211225360"/>
        <c:axId val="211223560"/>
      </c:barChart>
      <c:catAx>
        <c:axId val="211225360"/>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crossAx val="211223560"/>
        <c:crosses val="autoZero"/>
        <c:auto val="1"/>
        <c:lblAlgn val="ctr"/>
        <c:lblOffset val="100"/>
        <c:noMultiLvlLbl val="0"/>
      </c:catAx>
      <c:valAx>
        <c:axId val="211223560"/>
        <c:scaling>
          <c:orientation val="minMax"/>
        </c:scaling>
        <c:delete val="1"/>
        <c:axPos val="t"/>
        <c:numFmt formatCode="0%" sourceLinked="1"/>
        <c:majorTickMark val="none"/>
        <c:minorTickMark val="none"/>
        <c:tickLblPos val="nextTo"/>
        <c:crossAx val="211225360"/>
        <c:crosses val="autoZero"/>
        <c:crossBetween val="between"/>
      </c:valAx>
      <c:spPr>
        <a:noFill/>
        <a:ln>
          <a:noFill/>
        </a:ln>
        <a:effectLst>
          <a:outerShdw blurRad="50800" dist="50800" dir="5400000" sx="6000" sy="6000" algn="ctr" rotWithShape="0">
            <a:srgbClr val="000000">
              <a:alpha val="43137"/>
            </a:srgbClr>
          </a:outerShdw>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629793170669009"/>
          <c:y val="4.5012142323432057E-2"/>
          <c:w val="0.6370206829330991"/>
          <c:h val="0.90997571535313593"/>
        </c:manualLayout>
      </c:layout>
      <c:barChart>
        <c:barDir val="bar"/>
        <c:grouping val="clustered"/>
        <c:varyColors val="0"/>
        <c:ser>
          <c:idx val="0"/>
          <c:order val="0"/>
          <c:tx>
            <c:strRef>
              <c:f>Sheet1!$B$1</c:f>
              <c:strCache>
                <c:ptCount val="1"/>
                <c:pt idx="0">
                  <c:v>Fitness/Sports Programs/Events</c:v>
                </c:pt>
              </c:strCache>
            </c:strRef>
          </c:tx>
          <c:spPr>
            <a:solidFill>
              <a:srgbClr val="7030A0"/>
            </a:solidFill>
            <a:ln>
              <a:noFill/>
            </a:ln>
            <a:effectLst/>
          </c:spPr>
          <c:invertIfNegative val="0"/>
          <c:dLbls>
            <c:dLbl>
              <c:idx val="8"/>
              <c:layout>
                <c:manualLayout>
                  <c:x val="-7.3904265118570719E-2"/>
                  <c:y val="3.435877596184282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8701-4CF8-A864-61AA1CCF36A1}"/>
                </c:ext>
              </c:extLst>
            </c:dLbl>
            <c:dLbl>
              <c:idx val="9"/>
              <c:layout>
                <c:manualLayout>
                  <c:x val="-6.4780371028898262E-2"/>
                  <c:y val="1.2598072318669239E-16"/>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8701-4CF8-A864-61AA1CCF36A1}"/>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Tahoma" panose="020B0604030504040204" pitchFamily="34" charset="0"/>
                    <a:ea typeface="Tahoma" panose="020B0604030504040204" pitchFamily="34" charset="0"/>
                    <a:cs typeface="Tahoma" panose="020B0604030504040204" pitchFamily="34" charset="0"/>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Summer concerts</c:v>
                </c:pt>
                <c:pt idx="1">
                  <c:v>Movies in the Park</c:v>
                </c:pt>
                <c:pt idx="2">
                  <c:v>Fall Fest</c:v>
                </c:pt>
                <c:pt idx="3">
                  <c:v>Frank Lloyd Wright Races</c:v>
                </c:pt>
                <c:pt idx="4">
                  <c:v>Other events</c:v>
                </c:pt>
                <c:pt idx="5">
                  <c:v>Egg Hunt</c:v>
                </c:pt>
                <c:pt idx="6">
                  <c:v>Winter Fest</c:v>
                </c:pt>
                <c:pt idx="7">
                  <c:v>Fright at Night</c:v>
                </c:pt>
                <c:pt idx="8">
                  <c:v>Trunk or Treat</c:v>
                </c:pt>
                <c:pt idx="9">
                  <c:v>KidsFest</c:v>
                </c:pt>
              </c:strCache>
            </c:strRef>
          </c:cat>
          <c:val>
            <c:numRef>
              <c:f>Sheet1!$B$2:$B$11</c:f>
              <c:numCache>
                <c:formatCode>0%</c:formatCode>
                <c:ptCount val="10"/>
                <c:pt idx="0">
                  <c:v>0.38</c:v>
                </c:pt>
                <c:pt idx="1">
                  <c:v>0.21</c:v>
                </c:pt>
                <c:pt idx="2">
                  <c:v>0.2</c:v>
                </c:pt>
                <c:pt idx="3">
                  <c:v>0.13</c:v>
                </c:pt>
                <c:pt idx="4">
                  <c:v>7.0000000000000007E-2</c:v>
                </c:pt>
                <c:pt idx="5">
                  <c:v>0.06</c:v>
                </c:pt>
                <c:pt idx="6">
                  <c:v>0.06</c:v>
                </c:pt>
                <c:pt idx="7">
                  <c:v>0.05</c:v>
                </c:pt>
                <c:pt idx="8">
                  <c:v>0.04</c:v>
                </c:pt>
                <c:pt idx="9">
                  <c:v>0.03</c:v>
                </c:pt>
              </c:numCache>
            </c:numRef>
          </c:val>
          <c:extLst>
            <c:ext xmlns:c16="http://schemas.microsoft.com/office/drawing/2014/chart" uri="{C3380CC4-5D6E-409C-BE32-E72D297353CC}">
              <c16:uniqueId val="{00000002-169A-4C5F-B587-C4FD9AC741E2}"/>
            </c:ext>
          </c:extLst>
        </c:ser>
        <c:dLbls>
          <c:showLegendKey val="0"/>
          <c:showVal val="0"/>
          <c:showCatName val="0"/>
          <c:showSerName val="0"/>
          <c:showPercent val="0"/>
          <c:showBubbleSize val="0"/>
        </c:dLbls>
        <c:gapWidth val="80"/>
        <c:axId val="211225360"/>
        <c:axId val="211223560"/>
      </c:barChart>
      <c:catAx>
        <c:axId val="211225360"/>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1"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crossAx val="211223560"/>
        <c:crosses val="autoZero"/>
        <c:auto val="1"/>
        <c:lblAlgn val="ctr"/>
        <c:lblOffset val="100"/>
        <c:noMultiLvlLbl val="0"/>
      </c:catAx>
      <c:valAx>
        <c:axId val="211223560"/>
        <c:scaling>
          <c:orientation val="minMax"/>
        </c:scaling>
        <c:delete val="1"/>
        <c:axPos val="t"/>
        <c:numFmt formatCode="0%" sourceLinked="1"/>
        <c:majorTickMark val="none"/>
        <c:minorTickMark val="none"/>
        <c:tickLblPos val="nextTo"/>
        <c:crossAx val="211225360"/>
        <c:crosses val="autoZero"/>
        <c:crossBetween val="between"/>
      </c:valAx>
      <c:spPr>
        <a:noFill/>
        <a:ln>
          <a:noFill/>
        </a:ln>
        <a:effectLst>
          <a:outerShdw blurRad="50800" dist="50800" dir="5400000" sx="6000" sy="6000" algn="ctr" rotWithShape="0">
            <a:srgbClr val="000000">
              <a:alpha val="43137"/>
            </a:srgbClr>
          </a:outerShdw>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349582869654445"/>
          <c:y val="0.26172893278618287"/>
          <c:w val="0.63291253721474727"/>
          <c:h val="0.52699640879141529"/>
        </c:manualLayout>
      </c:layout>
      <c:barChart>
        <c:barDir val="bar"/>
        <c:grouping val="percentStacked"/>
        <c:varyColors val="0"/>
        <c:ser>
          <c:idx val="0"/>
          <c:order val="0"/>
          <c:tx>
            <c:strRef>
              <c:f>Sheet1!$B$1</c:f>
              <c:strCache>
                <c:ptCount val="1"/>
                <c:pt idx="0">
                  <c:v>Dissatisfied (0-4)</c:v>
                </c:pt>
              </c:strCache>
            </c:strRef>
          </c:tx>
          <c:spPr>
            <a:solidFill>
              <a:srgbClr val="C00000"/>
            </a:solidFill>
            <a:ln>
              <a:noFill/>
            </a:ln>
            <a:effectLst/>
          </c:spPr>
          <c:invertIfNegative val="0"/>
          <c:dLbls>
            <c:dLbl>
              <c:idx val="0"/>
              <c:layout>
                <c:manualLayout>
                  <c:x val="0"/>
                  <c:y val="0.1016242392629946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1D19-45EB-B450-B6997DDCD8F9}"/>
                </c:ext>
              </c:extLst>
            </c:dLbl>
            <c:dLbl>
              <c:idx val="1"/>
              <c:layout>
                <c:manualLayout>
                  <c:x val="0"/>
                  <c:y val="0.10538809997643883"/>
                </c:manualLayout>
              </c:layout>
              <c:tx>
                <c:rich>
                  <a:bodyPr/>
                  <a:lstStyle/>
                  <a:p>
                    <a:r>
                      <a:rPr lang="en-US" dirty="0"/>
                      <a:t>&lt;</a:t>
                    </a:r>
                    <a:fld id="{868801C2-B3F6-466F-83F7-143D22A93C6A}" type="VALUE">
                      <a:rPr lang="en-US" smtClean="0"/>
                      <a:pPr/>
                      <a:t>[VALUE]</a:t>
                    </a:fld>
                    <a:endParaRPr lang="en-US" dirty="0"/>
                  </a:p>
                </c:rich>
              </c:tx>
              <c:dLblPos val="ctr"/>
              <c:showLegendKey val="0"/>
              <c:showVal val="1"/>
              <c:showCatName val="0"/>
              <c:showSerName val="0"/>
              <c:showPercent val="0"/>
              <c:showBubbleSize val="0"/>
              <c:extLst>
                <c:ext xmlns:c15="http://schemas.microsoft.com/office/drawing/2012/chart" uri="{CE6537A1-D6FC-4f65-9D91-7224C49458BB}">
                  <c15:layout>
                    <c:manualLayout>
                      <c:w val="4.8452900763082972E-2"/>
                      <c:h val="6.6281587163753139E-2"/>
                    </c:manualLayout>
                  </c15:layout>
                  <c15:dlblFieldTable/>
                  <c15:showDataLabelsRange val="0"/>
                </c:ext>
                <c:ext xmlns:c16="http://schemas.microsoft.com/office/drawing/2014/chart" uri="{C3380CC4-5D6E-409C-BE32-E72D297353CC}">
                  <c16:uniqueId val="{00000000-D0D0-4EF4-BF82-1938B0EDE95C}"/>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Sheet1!$A$2:$A$3</c:f>
              <c:strCache>
                <c:ptCount val="2"/>
                <c:pt idx="0">
                  <c:v>Programs</c:v>
                </c:pt>
                <c:pt idx="1">
                  <c:v>Events</c:v>
                </c:pt>
              </c:strCache>
            </c:strRef>
          </c:cat>
          <c:val>
            <c:numRef>
              <c:f>Sheet1!$B$2:$B$3</c:f>
              <c:numCache>
                <c:formatCode>0%</c:formatCode>
                <c:ptCount val="2"/>
                <c:pt idx="0">
                  <c:v>0.01</c:v>
                </c:pt>
                <c:pt idx="1">
                  <c:v>0.01</c:v>
                </c:pt>
              </c:numCache>
            </c:numRef>
          </c:val>
          <c:extLst>
            <c:ext xmlns:c16="http://schemas.microsoft.com/office/drawing/2014/chart" uri="{C3380CC4-5D6E-409C-BE32-E72D297353CC}">
              <c16:uniqueId val="{00000000-0513-4021-BC3D-D002E3FF4900}"/>
            </c:ext>
          </c:extLst>
        </c:ser>
        <c:ser>
          <c:idx val="1"/>
          <c:order val="1"/>
          <c:tx>
            <c:strRef>
              <c:f>Sheet1!$C$1</c:f>
              <c:strCache>
                <c:ptCount val="1"/>
                <c:pt idx="0">
                  <c:v>Neutral (5) </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Programs</c:v>
                </c:pt>
                <c:pt idx="1">
                  <c:v>Events</c:v>
                </c:pt>
              </c:strCache>
            </c:strRef>
          </c:cat>
          <c:val>
            <c:numRef>
              <c:f>Sheet1!$C$2:$C$3</c:f>
              <c:numCache>
                <c:formatCode>0%</c:formatCode>
                <c:ptCount val="2"/>
                <c:pt idx="0">
                  <c:v>0.05</c:v>
                </c:pt>
                <c:pt idx="1">
                  <c:v>0.08</c:v>
                </c:pt>
              </c:numCache>
            </c:numRef>
          </c:val>
          <c:extLst>
            <c:ext xmlns:c16="http://schemas.microsoft.com/office/drawing/2014/chart" uri="{C3380CC4-5D6E-409C-BE32-E72D297353CC}">
              <c16:uniqueId val="{00000004-0513-4021-BC3D-D002E3FF4900}"/>
            </c:ext>
          </c:extLst>
        </c:ser>
        <c:ser>
          <c:idx val="2"/>
          <c:order val="2"/>
          <c:tx>
            <c:strRef>
              <c:f>Sheet1!$D$1</c:f>
              <c:strCache>
                <c:ptCount val="1"/>
                <c:pt idx="0">
                  <c:v>Somewhat satisfied (6-7)</c:v>
                </c:pt>
              </c:strCache>
            </c:strRef>
          </c:tx>
          <c:spPr>
            <a:solidFill>
              <a:schemeClr val="accent6">
                <a:lumMod val="60000"/>
                <a:lumOff val="4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Programs</c:v>
                </c:pt>
                <c:pt idx="1">
                  <c:v>Events</c:v>
                </c:pt>
              </c:strCache>
            </c:strRef>
          </c:cat>
          <c:val>
            <c:numRef>
              <c:f>Sheet1!$D$2:$D$3</c:f>
              <c:numCache>
                <c:formatCode>0%</c:formatCode>
                <c:ptCount val="2"/>
                <c:pt idx="0">
                  <c:v>0.18</c:v>
                </c:pt>
                <c:pt idx="1">
                  <c:v>0.18</c:v>
                </c:pt>
              </c:numCache>
            </c:numRef>
          </c:val>
          <c:extLst>
            <c:ext xmlns:c16="http://schemas.microsoft.com/office/drawing/2014/chart" uri="{C3380CC4-5D6E-409C-BE32-E72D297353CC}">
              <c16:uniqueId val="{00000005-0513-4021-BC3D-D002E3FF4900}"/>
            </c:ext>
          </c:extLst>
        </c:ser>
        <c:ser>
          <c:idx val="3"/>
          <c:order val="3"/>
          <c:tx>
            <c:strRef>
              <c:f>Sheet1!$E$1</c:f>
              <c:strCache>
                <c:ptCount val="1"/>
                <c:pt idx="0">
                  <c:v>Satisfied (8)</c:v>
                </c:pt>
              </c:strCache>
            </c:strRef>
          </c:tx>
          <c:spPr>
            <a:solidFill>
              <a:srgbClr val="70AD47"/>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Programs</c:v>
                </c:pt>
                <c:pt idx="1">
                  <c:v>Events</c:v>
                </c:pt>
              </c:strCache>
            </c:strRef>
          </c:cat>
          <c:val>
            <c:numRef>
              <c:f>Sheet1!$E$2:$E$3</c:f>
              <c:numCache>
                <c:formatCode>0%</c:formatCode>
                <c:ptCount val="2"/>
                <c:pt idx="0">
                  <c:v>0.26</c:v>
                </c:pt>
                <c:pt idx="1">
                  <c:v>0.22</c:v>
                </c:pt>
              </c:numCache>
            </c:numRef>
          </c:val>
          <c:extLst>
            <c:ext xmlns:c16="http://schemas.microsoft.com/office/drawing/2014/chart" uri="{C3380CC4-5D6E-409C-BE32-E72D297353CC}">
              <c16:uniqueId val="{00000006-0513-4021-BC3D-D002E3FF4900}"/>
            </c:ext>
          </c:extLst>
        </c:ser>
        <c:ser>
          <c:idx val="4"/>
          <c:order val="4"/>
          <c:tx>
            <c:strRef>
              <c:f>Sheet1!$F$1</c:f>
              <c:strCache>
                <c:ptCount val="1"/>
                <c:pt idx="0">
                  <c:v>Completely satisfied (9-10)</c:v>
                </c:pt>
              </c:strCache>
            </c:strRef>
          </c:tx>
          <c:spPr>
            <a:solidFill>
              <a:schemeClr val="accent6">
                <a:lumMod val="5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Tahoma" panose="020B0604030504040204" pitchFamily="34" charset="0"/>
                    <a:ea typeface="Tahoma" panose="020B0604030504040204" pitchFamily="34" charset="0"/>
                    <a:cs typeface="Tahoma" panose="020B060403050404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Programs</c:v>
                </c:pt>
                <c:pt idx="1">
                  <c:v>Events</c:v>
                </c:pt>
              </c:strCache>
            </c:strRef>
          </c:cat>
          <c:val>
            <c:numRef>
              <c:f>Sheet1!$F$2:$F$3</c:f>
              <c:numCache>
                <c:formatCode>0%</c:formatCode>
                <c:ptCount val="2"/>
                <c:pt idx="0">
                  <c:v>0.5</c:v>
                </c:pt>
                <c:pt idx="1">
                  <c:v>0.52</c:v>
                </c:pt>
              </c:numCache>
            </c:numRef>
          </c:val>
          <c:extLst>
            <c:ext xmlns:c16="http://schemas.microsoft.com/office/drawing/2014/chart" uri="{C3380CC4-5D6E-409C-BE32-E72D297353CC}">
              <c16:uniqueId val="{00000007-0513-4021-BC3D-D002E3FF4900}"/>
            </c:ext>
          </c:extLst>
        </c:ser>
        <c:dLbls>
          <c:dLblPos val="ctr"/>
          <c:showLegendKey val="0"/>
          <c:showVal val="1"/>
          <c:showCatName val="0"/>
          <c:showSerName val="0"/>
          <c:showPercent val="0"/>
          <c:showBubbleSize val="0"/>
        </c:dLbls>
        <c:gapWidth val="94"/>
        <c:overlap val="100"/>
        <c:axId val="924562024"/>
        <c:axId val="924563104"/>
      </c:barChart>
      <c:catAx>
        <c:axId val="924562024"/>
        <c:scaling>
          <c:orientation val="maxMin"/>
        </c:scaling>
        <c:delete val="0"/>
        <c:axPos val="l"/>
        <c:numFmt formatCode="General" sourceLinked="1"/>
        <c:majorTickMark val="out"/>
        <c:minorTickMark val="none"/>
        <c:tickLblPos val="nextTo"/>
        <c:spPr>
          <a:noFill/>
          <a:ln w="9525" cap="flat" cmpd="sng" algn="ctr">
            <a:noFill/>
            <a:round/>
          </a:ln>
          <a:effectLst/>
        </c:spPr>
        <c:txPr>
          <a:bodyPr rot="-60000000" spcFirstLastPara="1" vertOverflow="ellipsis" vert="horz" wrap="square" anchor="ctr" anchorCtr="1"/>
          <a:lstStyle/>
          <a:p>
            <a:pPr>
              <a:defRPr sz="1197" b="1"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crossAx val="924563104"/>
        <c:crosses val="autoZero"/>
        <c:auto val="1"/>
        <c:lblAlgn val="ctr"/>
        <c:lblOffset val="100"/>
        <c:noMultiLvlLbl val="0"/>
      </c:catAx>
      <c:valAx>
        <c:axId val="924563104"/>
        <c:scaling>
          <c:orientation val="minMax"/>
        </c:scaling>
        <c:delete val="1"/>
        <c:axPos val="t"/>
        <c:numFmt formatCode="0%" sourceLinked="1"/>
        <c:majorTickMark val="out"/>
        <c:minorTickMark val="none"/>
        <c:tickLblPos val="nextTo"/>
        <c:crossAx val="924562024"/>
        <c:crosses val="autoZero"/>
        <c:crossBetween val="between"/>
      </c:valAx>
      <c:spPr>
        <a:noFill/>
        <a:ln>
          <a:noFill/>
        </a:ln>
        <a:effectLst>
          <a:softEdge rad="38100"/>
        </a:effectLst>
      </c:spPr>
    </c:plotArea>
    <c:legend>
      <c:legendPos val="b"/>
      <c:layout>
        <c:manualLayout>
          <c:xMode val="edge"/>
          <c:yMode val="edge"/>
          <c:x val="3.5202147435434213E-2"/>
          <c:y val="0.82199517218180929"/>
          <c:w val="0.86822581447043612"/>
          <c:h val="7.495733393684996E-2"/>
        </c:manualLayout>
      </c:layout>
      <c:overlay val="0"/>
      <c:spPr>
        <a:noFill/>
        <a:ln>
          <a:noFill/>
        </a:ln>
        <a:effectLst/>
      </c:spPr>
      <c:txPr>
        <a:bodyPr rot="0" spcFirstLastPara="1" vertOverflow="ellipsis" vert="horz" wrap="square" anchor="ctr" anchorCtr="1"/>
        <a:lstStyle/>
        <a:p>
          <a:pPr>
            <a:defRPr sz="1000" b="1"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a:softEdge rad="76200"/>
    </a:effectLst>
  </c:spPr>
  <c:txPr>
    <a:bodyPr rot="0" vert="wordArtVert"/>
    <a:lstStyle/>
    <a:p>
      <a:pPr>
        <a:defRPr/>
      </a:pPr>
      <a:endParaRPr lang="en-US"/>
    </a:p>
  </c:txPr>
  <c:externalData r:id="rId3">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7263899871451156"/>
          <c:y val="0.10437909943999719"/>
          <c:w val="0.28093391363547948"/>
          <c:h val="0.84995720399429386"/>
        </c:manualLayout>
      </c:layout>
      <c:barChart>
        <c:barDir val="bar"/>
        <c:grouping val="clustered"/>
        <c:varyColors val="0"/>
        <c:ser>
          <c:idx val="0"/>
          <c:order val="0"/>
          <c:tx>
            <c:strRef>
              <c:f>Sheet1!$B$1</c:f>
              <c:strCache>
                <c:ptCount val="1"/>
                <c:pt idx="0">
                  <c:v>Series 1</c:v>
                </c:pt>
              </c:strCache>
            </c:strRef>
          </c:tx>
          <c:spPr>
            <a:solidFill>
              <a:srgbClr val="0070C0"/>
            </a:solidFill>
            <a:ln>
              <a:noFill/>
            </a:ln>
            <a:effectLst/>
          </c:spPr>
          <c:invertIfNegative val="0"/>
          <c:dPt>
            <c:idx val="0"/>
            <c:invertIfNegative val="0"/>
            <c:bubble3D val="0"/>
            <c:spPr>
              <a:solidFill>
                <a:schemeClr val="bg1">
                  <a:lumMod val="65000"/>
                </a:schemeClr>
              </a:solidFill>
              <a:ln>
                <a:noFill/>
              </a:ln>
              <a:effectLst/>
            </c:spPr>
            <c:extLst>
              <c:ext xmlns:c16="http://schemas.microsoft.com/office/drawing/2014/chart" uri="{C3380CC4-5D6E-409C-BE32-E72D297353CC}">
                <c16:uniqueId val="{00000010-1D70-460F-B14C-E5AFE10D34C1}"/>
              </c:ext>
            </c:extLst>
          </c:dPt>
          <c:dPt>
            <c:idx val="1"/>
            <c:invertIfNegative val="0"/>
            <c:bubble3D val="0"/>
            <c:spPr>
              <a:solidFill>
                <a:schemeClr val="bg1">
                  <a:lumMod val="65000"/>
                </a:schemeClr>
              </a:solidFill>
              <a:ln>
                <a:noFill/>
              </a:ln>
              <a:effectLst/>
            </c:spPr>
            <c:extLst>
              <c:ext xmlns:c16="http://schemas.microsoft.com/office/drawing/2014/chart" uri="{C3380CC4-5D6E-409C-BE32-E72D297353CC}">
                <c16:uniqueId val="{00000001-CD1C-4A87-A3BA-E5E328E9AEB8}"/>
              </c:ext>
            </c:extLst>
          </c:dPt>
          <c:dPt>
            <c:idx val="2"/>
            <c:invertIfNegative val="0"/>
            <c:bubble3D val="0"/>
            <c:spPr>
              <a:solidFill>
                <a:schemeClr val="bg1">
                  <a:lumMod val="65000"/>
                </a:schemeClr>
              </a:solidFill>
              <a:ln>
                <a:noFill/>
              </a:ln>
              <a:effectLst/>
            </c:spPr>
            <c:extLst>
              <c:ext xmlns:c16="http://schemas.microsoft.com/office/drawing/2014/chart" uri="{C3380CC4-5D6E-409C-BE32-E72D297353CC}">
                <c16:uniqueId val="{0000000F-1D70-460F-B14C-E5AFE10D34C1}"/>
              </c:ext>
            </c:extLst>
          </c:dPt>
          <c:dPt>
            <c:idx val="3"/>
            <c:invertIfNegative val="0"/>
            <c:bubble3D val="0"/>
            <c:spPr>
              <a:solidFill>
                <a:schemeClr val="bg1">
                  <a:lumMod val="65000"/>
                </a:schemeClr>
              </a:solidFill>
              <a:ln>
                <a:noFill/>
              </a:ln>
              <a:effectLst/>
            </c:spPr>
            <c:extLst>
              <c:ext xmlns:c16="http://schemas.microsoft.com/office/drawing/2014/chart" uri="{C3380CC4-5D6E-409C-BE32-E72D297353CC}">
                <c16:uniqueId val="{00000000-CD1C-4A87-A3BA-E5E328E9AEB8}"/>
              </c:ext>
            </c:extLst>
          </c:dPt>
          <c:dPt>
            <c:idx val="5"/>
            <c:invertIfNegative val="0"/>
            <c:bubble3D val="0"/>
            <c:spPr>
              <a:solidFill>
                <a:schemeClr val="accent5">
                  <a:lumMod val="75000"/>
                </a:schemeClr>
              </a:solidFill>
              <a:ln>
                <a:noFill/>
              </a:ln>
              <a:effectLst/>
            </c:spPr>
            <c:extLst>
              <c:ext xmlns:c16="http://schemas.microsoft.com/office/drawing/2014/chart" uri="{C3380CC4-5D6E-409C-BE32-E72D297353CC}">
                <c16:uniqueId val="{0000000D-1D70-460F-B14C-E5AFE10D34C1}"/>
              </c:ext>
            </c:extLst>
          </c:dPt>
          <c:dPt>
            <c:idx val="11"/>
            <c:invertIfNegative val="0"/>
            <c:bubble3D val="0"/>
            <c:spPr>
              <a:solidFill>
                <a:srgbClr val="ED7D31"/>
              </a:solidFill>
              <a:ln>
                <a:noFill/>
              </a:ln>
              <a:effectLst/>
            </c:spPr>
            <c:extLst>
              <c:ext xmlns:c16="http://schemas.microsoft.com/office/drawing/2014/chart" uri="{C3380CC4-5D6E-409C-BE32-E72D297353CC}">
                <c16:uniqueId val="{00000007-1D70-460F-B14C-E5AFE10D34C1}"/>
              </c:ext>
            </c:extLst>
          </c:dPt>
          <c:dPt>
            <c:idx val="12"/>
            <c:invertIfNegative val="0"/>
            <c:bubble3D val="0"/>
            <c:spPr>
              <a:solidFill>
                <a:srgbClr val="ED7D31"/>
              </a:solidFill>
              <a:ln>
                <a:noFill/>
              </a:ln>
              <a:effectLst/>
            </c:spPr>
            <c:extLst>
              <c:ext xmlns:c16="http://schemas.microsoft.com/office/drawing/2014/chart" uri="{C3380CC4-5D6E-409C-BE32-E72D297353CC}">
                <c16:uniqueId val="{00000006-1D70-460F-B14C-E5AFE10D34C1}"/>
              </c:ext>
            </c:extLst>
          </c:dPt>
          <c:dPt>
            <c:idx val="13"/>
            <c:invertIfNegative val="0"/>
            <c:bubble3D val="0"/>
            <c:spPr>
              <a:solidFill>
                <a:srgbClr val="C55A11"/>
              </a:solidFill>
              <a:ln>
                <a:noFill/>
              </a:ln>
              <a:effectLst/>
            </c:spPr>
            <c:extLst>
              <c:ext xmlns:c16="http://schemas.microsoft.com/office/drawing/2014/chart" uri="{C3380CC4-5D6E-409C-BE32-E72D297353CC}">
                <c16:uniqueId val="{0000000F-AF1E-48D6-A95B-442E8E0026A4}"/>
              </c:ext>
            </c:extLst>
          </c:dPt>
          <c:dPt>
            <c:idx val="18"/>
            <c:invertIfNegative val="0"/>
            <c:bubble3D val="0"/>
            <c:spPr>
              <a:solidFill>
                <a:srgbClr val="0070C0"/>
              </a:solidFill>
              <a:ln>
                <a:noFill/>
              </a:ln>
              <a:effectLst/>
            </c:spPr>
            <c:extLst>
              <c:ext xmlns:c16="http://schemas.microsoft.com/office/drawing/2014/chart" uri="{C3380CC4-5D6E-409C-BE32-E72D297353CC}">
                <c16:uniqueId val="{00000002-1D70-460F-B14C-E5AFE10D34C1}"/>
              </c:ext>
            </c:extLst>
          </c:dPt>
          <c:dPt>
            <c:idx val="20"/>
            <c:invertIfNegative val="0"/>
            <c:bubble3D val="0"/>
            <c:spPr>
              <a:solidFill>
                <a:srgbClr val="0070C0"/>
              </a:solidFill>
              <a:ln>
                <a:noFill/>
              </a:ln>
              <a:effectLst/>
            </c:spPr>
            <c:extLst>
              <c:ext xmlns:c16="http://schemas.microsoft.com/office/drawing/2014/chart" uri="{C3380CC4-5D6E-409C-BE32-E72D297353CC}">
                <c16:uniqueId val="{00000000-1D70-460F-B14C-E5AFE10D34C1}"/>
              </c:ext>
            </c:extLst>
          </c:dPt>
          <c:dPt>
            <c:idx val="22"/>
            <c:invertIfNegative val="0"/>
            <c:bubble3D val="0"/>
            <c:spPr>
              <a:solidFill>
                <a:srgbClr val="0070C0"/>
              </a:solidFill>
              <a:ln>
                <a:noFill/>
              </a:ln>
              <a:effectLst/>
            </c:spPr>
            <c:extLst>
              <c:ext xmlns:c16="http://schemas.microsoft.com/office/drawing/2014/chart" uri="{C3380CC4-5D6E-409C-BE32-E72D297353CC}">
                <c16:uniqueId val="{00000015-AF1E-48D6-A95B-442E8E0026A4}"/>
              </c:ext>
            </c:extLst>
          </c:dPt>
          <c:dLbls>
            <c:dLbl>
              <c:idx val="22"/>
              <c:tx>
                <c:rich>
                  <a:bodyPr/>
                  <a:lstStyle/>
                  <a:p>
                    <a:r>
                      <a:rPr lang="en-US" dirty="0"/>
                      <a:t>n=</a:t>
                    </a:r>
                    <a:fld id="{A8791C3A-31A9-4380-900F-95651A4FA71E}" type="VALUE">
                      <a:rPr lang="en-US" smtClean="0"/>
                      <a:pPr/>
                      <a:t>[VALUE]</a:t>
                    </a:fld>
                    <a:endParaRPr lang="en-US" dirty="0"/>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15-AF1E-48D6-A95B-442E8E0026A4}"/>
                </c:ext>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Sheet1!$A$2:$A$24</c:f>
              <c:strCache>
                <c:ptCount val="23"/>
                <c:pt idx="0">
                  <c:v>General age-specific programs</c:v>
                </c:pt>
                <c:pt idx="1">
                  <c:v>Summer programs</c:v>
                </c:pt>
                <c:pt idx="2">
                  <c:v>Infant/preschool/storytime</c:v>
                </c:pt>
                <c:pt idx="3">
                  <c:v>Daycare/Before and After School </c:v>
                </c:pt>
                <c:pt idx="5">
                  <c:v>Nature-based programs</c:v>
                </c:pt>
                <c:pt idx="6">
                  <c:v>STEM/science program</c:v>
                </c:pt>
                <c:pt idx="7">
                  <c:v>Language programs</c:v>
                </c:pt>
                <c:pt idx="8">
                  <c:v>Volunteering, community service</c:v>
                </c:pt>
                <c:pt idx="9">
                  <c:v>Interviewing/job placement skills</c:v>
                </c:pt>
                <c:pt idx="11">
                  <c:v>Dance (ballet, tap, hop-hop)</c:v>
                </c:pt>
                <c:pt idx="12">
                  <c:v>Art/crafts/cooking</c:v>
                </c:pt>
                <c:pt idx="13">
                  <c:v>Music</c:v>
                </c:pt>
                <c:pt idx="15">
                  <c:v>Fitness, yoga, weights</c:v>
                </c:pt>
                <c:pt idx="16">
                  <c:v>Ice skating</c:v>
                </c:pt>
                <c:pt idx="17">
                  <c:v>Ninja/parkour/obstacle courses</c:v>
                </c:pt>
                <c:pt idx="18">
                  <c:v>Karate/self-defense</c:v>
                </c:pt>
                <c:pt idx="19">
                  <c:v>Swimming programs/teams</c:v>
                </c:pt>
                <c:pt idx="20">
                  <c:v>Indoor swimming/pool</c:v>
                </c:pt>
                <c:pt idx="21">
                  <c:v>Gymnastics</c:v>
                </c:pt>
                <c:pt idx="22">
                  <c:v>Sports/soccer/basketball/ultimate/etc.</c:v>
                </c:pt>
              </c:strCache>
            </c:strRef>
          </c:cat>
          <c:val>
            <c:numRef>
              <c:f>Sheet1!$B$2:$B$24</c:f>
              <c:numCache>
                <c:formatCode>0</c:formatCode>
                <c:ptCount val="23"/>
                <c:pt idx="0" formatCode="General">
                  <c:v>4</c:v>
                </c:pt>
                <c:pt idx="1">
                  <c:v>2</c:v>
                </c:pt>
                <c:pt idx="2">
                  <c:v>2</c:v>
                </c:pt>
                <c:pt idx="3">
                  <c:v>2</c:v>
                </c:pt>
                <c:pt idx="5" formatCode="General">
                  <c:v>2</c:v>
                </c:pt>
                <c:pt idx="6" formatCode="General">
                  <c:v>0</c:v>
                </c:pt>
                <c:pt idx="7" formatCode="General">
                  <c:v>0</c:v>
                </c:pt>
                <c:pt idx="8" formatCode="General">
                  <c:v>0</c:v>
                </c:pt>
                <c:pt idx="9" formatCode="General">
                  <c:v>0</c:v>
                </c:pt>
                <c:pt idx="11">
                  <c:v>2</c:v>
                </c:pt>
                <c:pt idx="12">
                  <c:v>2</c:v>
                </c:pt>
                <c:pt idx="13">
                  <c:v>2</c:v>
                </c:pt>
                <c:pt idx="15">
                  <c:v>0</c:v>
                </c:pt>
                <c:pt idx="16">
                  <c:v>1</c:v>
                </c:pt>
                <c:pt idx="17">
                  <c:v>0</c:v>
                </c:pt>
                <c:pt idx="18">
                  <c:v>1</c:v>
                </c:pt>
                <c:pt idx="19">
                  <c:v>0</c:v>
                </c:pt>
                <c:pt idx="20">
                  <c:v>2</c:v>
                </c:pt>
                <c:pt idx="21" formatCode="General">
                  <c:v>4</c:v>
                </c:pt>
                <c:pt idx="22">
                  <c:v>5</c:v>
                </c:pt>
              </c:numCache>
            </c:numRef>
          </c:val>
          <c:extLst>
            <c:ext xmlns:c16="http://schemas.microsoft.com/office/drawing/2014/chart" uri="{C3380CC4-5D6E-409C-BE32-E72D297353CC}">
              <c16:uniqueId val="{00000000-0052-4742-B803-45B2A6A54808}"/>
            </c:ext>
          </c:extLst>
        </c:ser>
        <c:dLbls>
          <c:showLegendKey val="0"/>
          <c:showVal val="0"/>
          <c:showCatName val="0"/>
          <c:showSerName val="0"/>
          <c:showPercent val="0"/>
          <c:showBubbleSize val="0"/>
        </c:dLbls>
        <c:gapWidth val="72"/>
        <c:axId val="323835248"/>
        <c:axId val="323830984"/>
      </c:barChart>
      <c:catAx>
        <c:axId val="323835248"/>
        <c:scaling>
          <c:orientation val="minMax"/>
        </c:scaling>
        <c:delete val="0"/>
        <c:axPos val="l"/>
        <c:numFmt formatCode="General" sourceLinked="0"/>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1"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crossAx val="323830984"/>
        <c:crosses val="autoZero"/>
        <c:auto val="1"/>
        <c:lblAlgn val="ctr"/>
        <c:lblOffset val="100"/>
        <c:noMultiLvlLbl val="0"/>
      </c:catAx>
      <c:valAx>
        <c:axId val="323830984"/>
        <c:scaling>
          <c:orientation val="minMax"/>
          <c:max val="18"/>
        </c:scaling>
        <c:delete val="1"/>
        <c:axPos val="b"/>
        <c:numFmt formatCode="General" sourceLinked="1"/>
        <c:majorTickMark val="out"/>
        <c:minorTickMark val="none"/>
        <c:tickLblPos val="nextTo"/>
        <c:crossAx val="32383524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55097949874426522"/>
          <c:y val="0.11865898269361569"/>
          <c:w val="0.44902050125573478"/>
          <c:h val="0.84995720399429386"/>
        </c:manualLayout>
      </c:layout>
      <c:barChart>
        <c:barDir val="bar"/>
        <c:grouping val="clustered"/>
        <c:varyColors val="0"/>
        <c:ser>
          <c:idx val="0"/>
          <c:order val="0"/>
          <c:tx>
            <c:strRef>
              <c:f>Sheet1!$B$1</c:f>
              <c:strCache>
                <c:ptCount val="1"/>
                <c:pt idx="0">
                  <c:v>Series 1</c:v>
                </c:pt>
              </c:strCache>
            </c:strRef>
          </c:tx>
          <c:spPr>
            <a:solidFill>
              <a:srgbClr val="5B9BD5"/>
            </a:solidFill>
            <a:ln>
              <a:noFill/>
            </a:ln>
            <a:effectLst/>
          </c:spPr>
          <c:invertIfNegative val="0"/>
          <c:dPt>
            <c:idx val="0"/>
            <c:invertIfNegative val="0"/>
            <c:bubble3D val="0"/>
            <c:spPr>
              <a:solidFill>
                <a:schemeClr val="bg1">
                  <a:lumMod val="65000"/>
                </a:schemeClr>
              </a:solidFill>
              <a:ln>
                <a:noFill/>
              </a:ln>
              <a:effectLst/>
            </c:spPr>
            <c:extLst>
              <c:ext xmlns:c16="http://schemas.microsoft.com/office/drawing/2014/chart" uri="{C3380CC4-5D6E-409C-BE32-E72D297353CC}">
                <c16:uniqueId val="{00000001-0AD7-428E-AE53-1E5B1BB57FF7}"/>
              </c:ext>
            </c:extLst>
          </c:dPt>
          <c:dPt>
            <c:idx val="1"/>
            <c:invertIfNegative val="0"/>
            <c:bubble3D val="0"/>
            <c:spPr>
              <a:solidFill>
                <a:schemeClr val="bg1">
                  <a:lumMod val="65000"/>
                </a:schemeClr>
              </a:solidFill>
              <a:ln>
                <a:noFill/>
              </a:ln>
              <a:effectLst/>
            </c:spPr>
            <c:extLst>
              <c:ext xmlns:c16="http://schemas.microsoft.com/office/drawing/2014/chart" uri="{C3380CC4-5D6E-409C-BE32-E72D297353CC}">
                <c16:uniqueId val="{00000003-0AD7-428E-AE53-1E5B1BB57FF7}"/>
              </c:ext>
            </c:extLst>
          </c:dPt>
          <c:dPt>
            <c:idx val="6"/>
            <c:invertIfNegative val="0"/>
            <c:bubble3D val="0"/>
            <c:spPr>
              <a:solidFill>
                <a:schemeClr val="accent5"/>
              </a:solidFill>
              <a:ln>
                <a:noFill/>
              </a:ln>
              <a:effectLst/>
            </c:spPr>
            <c:extLst>
              <c:ext xmlns:c16="http://schemas.microsoft.com/office/drawing/2014/chart" uri="{C3380CC4-5D6E-409C-BE32-E72D297353CC}">
                <c16:uniqueId val="{00000013-0AD7-428E-AE53-1E5B1BB57FF7}"/>
              </c:ext>
            </c:extLst>
          </c:dPt>
          <c:dPt>
            <c:idx val="8"/>
            <c:invertIfNegative val="0"/>
            <c:bubble3D val="0"/>
            <c:spPr>
              <a:solidFill>
                <a:schemeClr val="accent5"/>
              </a:solidFill>
              <a:ln>
                <a:noFill/>
              </a:ln>
              <a:effectLst/>
            </c:spPr>
            <c:extLst>
              <c:ext xmlns:c16="http://schemas.microsoft.com/office/drawing/2014/chart" uri="{C3380CC4-5D6E-409C-BE32-E72D297353CC}">
                <c16:uniqueId val="{00000012-0AD7-428E-AE53-1E5B1BB57FF7}"/>
              </c:ext>
            </c:extLst>
          </c:dPt>
          <c:dPt>
            <c:idx val="9"/>
            <c:invertIfNegative val="0"/>
            <c:bubble3D val="0"/>
            <c:spPr>
              <a:solidFill>
                <a:schemeClr val="accent5"/>
              </a:solidFill>
              <a:ln>
                <a:noFill/>
              </a:ln>
              <a:effectLst/>
            </c:spPr>
            <c:extLst>
              <c:ext xmlns:c16="http://schemas.microsoft.com/office/drawing/2014/chart" uri="{C3380CC4-5D6E-409C-BE32-E72D297353CC}">
                <c16:uniqueId val="{00000011-0AD7-428E-AE53-1E5B1BB57FF7}"/>
              </c:ext>
            </c:extLst>
          </c:dPt>
          <c:dPt>
            <c:idx val="11"/>
            <c:invertIfNegative val="0"/>
            <c:bubble3D val="0"/>
            <c:spPr>
              <a:solidFill>
                <a:srgbClr val="ED7D31"/>
              </a:solidFill>
              <a:ln>
                <a:noFill/>
              </a:ln>
              <a:effectLst/>
            </c:spPr>
            <c:extLst>
              <c:ext xmlns:c16="http://schemas.microsoft.com/office/drawing/2014/chart" uri="{C3380CC4-5D6E-409C-BE32-E72D297353CC}">
                <c16:uniqueId val="{00000007-0AD7-428E-AE53-1E5B1BB57FF7}"/>
              </c:ext>
            </c:extLst>
          </c:dPt>
          <c:dPt>
            <c:idx val="12"/>
            <c:invertIfNegative val="0"/>
            <c:bubble3D val="0"/>
            <c:spPr>
              <a:solidFill>
                <a:srgbClr val="ED7D31"/>
              </a:solidFill>
              <a:ln>
                <a:noFill/>
              </a:ln>
              <a:effectLst/>
            </c:spPr>
            <c:extLst>
              <c:ext xmlns:c16="http://schemas.microsoft.com/office/drawing/2014/chart" uri="{C3380CC4-5D6E-409C-BE32-E72D297353CC}">
                <c16:uniqueId val="{00000009-0AD7-428E-AE53-1E5B1BB57FF7}"/>
              </c:ext>
            </c:extLst>
          </c:dPt>
          <c:dPt>
            <c:idx val="13"/>
            <c:invertIfNegative val="0"/>
            <c:bubble3D val="0"/>
            <c:spPr>
              <a:solidFill>
                <a:srgbClr val="ED7D31"/>
              </a:solidFill>
              <a:ln>
                <a:noFill/>
              </a:ln>
              <a:effectLst/>
            </c:spPr>
            <c:extLst>
              <c:ext xmlns:c16="http://schemas.microsoft.com/office/drawing/2014/chart" uri="{C3380CC4-5D6E-409C-BE32-E72D297353CC}">
                <c16:uniqueId val="{0000000B-0AD7-428E-AE53-1E5B1BB57FF7}"/>
              </c:ext>
            </c:extLst>
          </c:dPt>
          <c:dPt>
            <c:idx val="14"/>
            <c:invertIfNegative val="0"/>
            <c:bubble3D val="0"/>
            <c:spPr>
              <a:solidFill>
                <a:srgbClr val="5B9BD5"/>
              </a:solidFill>
              <a:ln>
                <a:noFill/>
              </a:ln>
              <a:effectLst/>
            </c:spPr>
            <c:extLst>
              <c:ext xmlns:c16="http://schemas.microsoft.com/office/drawing/2014/chart" uri="{C3380CC4-5D6E-409C-BE32-E72D297353CC}">
                <c16:uniqueId val="{00000011-D51D-4EEC-A763-82EF226F0153}"/>
              </c:ext>
            </c:extLst>
          </c:dPt>
          <c:dPt>
            <c:idx val="15"/>
            <c:invertIfNegative val="0"/>
            <c:bubble3D val="0"/>
            <c:spPr>
              <a:solidFill>
                <a:srgbClr val="0070C0"/>
              </a:solidFill>
              <a:ln>
                <a:noFill/>
              </a:ln>
              <a:effectLst/>
            </c:spPr>
            <c:extLst>
              <c:ext xmlns:c16="http://schemas.microsoft.com/office/drawing/2014/chart" uri="{C3380CC4-5D6E-409C-BE32-E72D297353CC}">
                <c16:uniqueId val="{00000013-D51D-4EEC-A763-82EF226F0153}"/>
              </c:ext>
            </c:extLst>
          </c:dPt>
          <c:dPt>
            <c:idx val="16"/>
            <c:invertIfNegative val="0"/>
            <c:bubble3D val="0"/>
            <c:spPr>
              <a:solidFill>
                <a:srgbClr val="0070C0"/>
              </a:solidFill>
              <a:ln>
                <a:noFill/>
              </a:ln>
              <a:effectLst/>
            </c:spPr>
            <c:extLst>
              <c:ext xmlns:c16="http://schemas.microsoft.com/office/drawing/2014/chart" uri="{C3380CC4-5D6E-409C-BE32-E72D297353CC}">
                <c16:uniqueId val="{00000000-E4BA-4B86-87A3-1F64F44E78FC}"/>
              </c:ext>
            </c:extLst>
          </c:dPt>
          <c:dPt>
            <c:idx val="17"/>
            <c:invertIfNegative val="0"/>
            <c:bubble3D val="0"/>
            <c:spPr>
              <a:solidFill>
                <a:srgbClr val="0070C0"/>
              </a:solidFill>
              <a:ln>
                <a:noFill/>
              </a:ln>
              <a:effectLst/>
            </c:spPr>
            <c:extLst>
              <c:ext xmlns:c16="http://schemas.microsoft.com/office/drawing/2014/chart" uri="{C3380CC4-5D6E-409C-BE32-E72D297353CC}">
                <c16:uniqueId val="{00000001-E4BA-4B86-87A3-1F64F44E78FC}"/>
              </c:ext>
            </c:extLst>
          </c:dPt>
          <c:dPt>
            <c:idx val="18"/>
            <c:invertIfNegative val="0"/>
            <c:bubble3D val="0"/>
            <c:spPr>
              <a:solidFill>
                <a:srgbClr val="0070C0"/>
              </a:solidFill>
              <a:ln>
                <a:noFill/>
              </a:ln>
              <a:effectLst/>
            </c:spPr>
            <c:extLst>
              <c:ext xmlns:c16="http://schemas.microsoft.com/office/drawing/2014/chart" uri="{C3380CC4-5D6E-409C-BE32-E72D297353CC}">
                <c16:uniqueId val="{0000000D-0AD7-428E-AE53-1E5B1BB57FF7}"/>
              </c:ext>
            </c:extLst>
          </c:dPt>
          <c:dPt>
            <c:idx val="19"/>
            <c:invertIfNegative val="0"/>
            <c:bubble3D val="0"/>
            <c:spPr>
              <a:solidFill>
                <a:srgbClr val="0070C0"/>
              </a:solidFill>
              <a:ln>
                <a:noFill/>
              </a:ln>
              <a:effectLst/>
            </c:spPr>
            <c:extLst>
              <c:ext xmlns:c16="http://schemas.microsoft.com/office/drawing/2014/chart" uri="{C3380CC4-5D6E-409C-BE32-E72D297353CC}">
                <c16:uniqueId val="{00000002-E4BA-4B86-87A3-1F64F44E78FC}"/>
              </c:ext>
            </c:extLst>
          </c:dPt>
          <c:dPt>
            <c:idx val="20"/>
            <c:invertIfNegative val="0"/>
            <c:bubble3D val="0"/>
            <c:spPr>
              <a:solidFill>
                <a:srgbClr val="0070C0"/>
              </a:solidFill>
              <a:ln>
                <a:noFill/>
              </a:ln>
              <a:effectLst/>
            </c:spPr>
            <c:extLst>
              <c:ext xmlns:c16="http://schemas.microsoft.com/office/drawing/2014/chart" uri="{C3380CC4-5D6E-409C-BE32-E72D297353CC}">
                <c16:uniqueId val="{0000000F-0AD7-428E-AE53-1E5B1BB57FF7}"/>
              </c:ext>
            </c:extLst>
          </c:dPt>
          <c:dPt>
            <c:idx val="22"/>
            <c:invertIfNegative val="0"/>
            <c:bubble3D val="0"/>
            <c:spPr>
              <a:solidFill>
                <a:srgbClr val="0070C0"/>
              </a:solidFill>
              <a:ln>
                <a:noFill/>
              </a:ln>
              <a:effectLst/>
            </c:spPr>
            <c:extLst>
              <c:ext xmlns:c16="http://schemas.microsoft.com/office/drawing/2014/chart" uri="{C3380CC4-5D6E-409C-BE32-E72D297353CC}">
                <c16:uniqueId val="{0000001F-D51D-4EEC-A763-82EF226F0153}"/>
              </c:ext>
            </c:extLst>
          </c:dPt>
          <c:dLbls>
            <c:dLbl>
              <c:idx val="22"/>
              <c:tx>
                <c:rich>
                  <a:bodyPr/>
                  <a:lstStyle/>
                  <a:p>
                    <a:r>
                      <a:rPr lang="en-US" dirty="0"/>
                      <a:t>n=</a:t>
                    </a:r>
                    <a:fld id="{84227144-B764-47AD-9B97-BBCE9AF6F135}" type="VALUE">
                      <a:rPr lang="en-US" smtClean="0"/>
                      <a:pPr/>
                      <a:t>[VALUE]</a:t>
                    </a:fld>
                    <a:endParaRPr lang="en-US" dirty="0"/>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1F-D51D-4EEC-A763-82EF226F0153}"/>
                </c:ext>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Sheet1!$A$2:$A$24</c:f>
              <c:strCache>
                <c:ptCount val="23"/>
                <c:pt idx="0">
                  <c:v>General age-specific programs</c:v>
                </c:pt>
                <c:pt idx="1">
                  <c:v>Summer programs</c:v>
                </c:pt>
                <c:pt idx="2">
                  <c:v>Infant/preschool programs (e.g., storytime)</c:v>
                </c:pt>
                <c:pt idx="3">
                  <c:v>Daycare/Before and After School </c:v>
                </c:pt>
                <c:pt idx="5">
                  <c:v>Nature-based programs</c:v>
                </c:pt>
                <c:pt idx="6">
                  <c:v>STEM/science progrsm</c:v>
                </c:pt>
                <c:pt idx="7">
                  <c:v>Language programs</c:v>
                </c:pt>
                <c:pt idx="8">
                  <c:v>Volunteering, community service</c:v>
                </c:pt>
                <c:pt idx="9">
                  <c:v>Interviewing/job placement skills</c:v>
                </c:pt>
                <c:pt idx="11">
                  <c:v>Dance (ballet, tap, hop-hop)</c:v>
                </c:pt>
                <c:pt idx="12">
                  <c:v>Arts/crafts/cooking</c:v>
                </c:pt>
                <c:pt idx="13">
                  <c:v>Music</c:v>
                </c:pt>
                <c:pt idx="15">
                  <c:v>Fitness, yoga, weights</c:v>
                </c:pt>
                <c:pt idx="16">
                  <c:v>Ice skating</c:v>
                </c:pt>
                <c:pt idx="17">
                  <c:v>Ninja/parkour/obstacle courses</c:v>
                </c:pt>
                <c:pt idx="18">
                  <c:v>Karate/self-defense</c:v>
                </c:pt>
                <c:pt idx="19">
                  <c:v>Swimming programs/teams</c:v>
                </c:pt>
                <c:pt idx="20">
                  <c:v>Indoor swimming/pool</c:v>
                </c:pt>
                <c:pt idx="21">
                  <c:v>Gymnastics</c:v>
                </c:pt>
                <c:pt idx="22">
                  <c:v>Sports (soccer, basketball, ultimate, etc.)</c:v>
                </c:pt>
              </c:strCache>
            </c:strRef>
          </c:cat>
          <c:val>
            <c:numRef>
              <c:f>Sheet1!$B$2:$B$24</c:f>
              <c:numCache>
                <c:formatCode>0</c:formatCode>
                <c:ptCount val="23"/>
                <c:pt idx="0">
                  <c:v>6</c:v>
                </c:pt>
                <c:pt idx="1">
                  <c:v>1</c:v>
                </c:pt>
                <c:pt idx="2">
                  <c:v>0</c:v>
                </c:pt>
                <c:pt idx="3">
                  <c:v>0</c:v>
                </c:pt>
                <c:pt idx="5">
                  <c:v>0</c:v>
                </c:pt>
                <c:pt idx="6">
                  <c:v>1</c:v>
                </c:pt>
                <c:pt idx="7">
                  <c:v>0</c:v>
                </c:pt>
                <c:pt idx="8">
                  <c:v>2</c:v>
                </c:pt>
                <c:pt idx="9">
                  <c:v>2</c:v>
                </c:pt>
                <c:pt idx="11">
                  <c:v>1</c:v>
                </c:pt>
                <c:pt idx="12">
                  <c:v>5</c:v>
                </c:pt>
                <c:pt idx="13">
                  <c:v>1</c:v>
                </c:pt>
                <c:pt idx="15">
                  <c:v>3</c:v>
                </c:pt>
                <c:pt idx="16">
                  <c:v>1</c:v>
                </c:pt>
                <c:pt idx="17">
                  <c:v>2</c:v>
                </c:pt>
                <c:pt idx="18">
                  <c:v>1</c:v>
                </c:pt>
                <c:pt idx="19">
                  <c:v>1</c:v>
                </c:pt>
                <c:pt idx="20">
                  <c:v>1</c:v>
                </c:pt>
                <c:pt idx="21">
                  <c:v>0</c:v>
                </c:pt>
                <c:pt idx="22">
                  <c:v>8</c:v>
                </c:pt>
              </c:numCache>
            </c:numRef>
          </c:val>
          <c:extLst>
            <c:ext xmlns:c16="http://schemas.microsoft.com/office/drawing/2014/chart" uri="{C3380CC4-5D6E-409C-BE32-E72D297353CC}">
              <c16:uniqueId val="{00000010-0AD7-428E-AE53-1E5B1BB57FF7}"/>
            </c:ext>
          </c:extLst>
        </c:ser>
        <c:dLbls>
          <c:showLegendKey val="0"/>
          <c:showVal val="0"/>
          <c:showCatName val="0"/>
          <c:showSerName val="0"/>
          <c:showPercent val="0"/>
          <c:showBubbleSize val="0"/>
        </c:dLbls>
        <c:gapWidth val="72"/>
        <c:axId val="323835248"/>
        <c:axId val="323830984"/>
      </c:barChart>
      <c:catAx>
        <c:axId val="323835248"/>
        <c:scaling>
          <c:orientation val="minMax"/>
        </c:scaling>
        <c:delete val="1"/>
        <c:axPos val="l"/>
        <c:numFmt formatCode="General" sourceLinked="1"/>
        <c:majorTickMark val="none"/>
        <c:minorTickMark val="none"/>
        <c:tickLblPos val="nextTo"/>
        <c:crossAx val="323830984"/>
        <c:crosses val="autoZero"/>
        <c:auto val="1"/>
        <c:lblAlgn val="ctr"/>
        <c:lblOffset val="100"/>
        <c:noMultiLvlLbl val="0"/>
      </c:catAx>
      <c:valAx>
        <c:axId val="323830984"/>
        <c:scaling>
          <c:orientation val="minMax"/>
          <c:max val="18"/>
        </c:scaling>
        <c:delete val="1"/>
        <c:axPos val="b"/>
        <c:numFmt formatCode="0" sourceLinked="1"/>
        <c:majorTickMark val="out"/>
        <c:minorTickMark val="none"/>
        <c:tickLblPos val="nextTo"/>
        <c:crossAx val="32383524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55097949874426522"/>
          <c:y val="0.11865898269361569"/>
          <c:w val="0.44902050125573478"/>
          <c:h val="0.84995720399429386"/>
        </c:manualLayout>
      </c:layout>
      <c:barChart>
        <c:barDir val="bar"/>
        <c:grouping val="clustered"/>
        <c:varyColors val="0"/>
        <c:ser>
          <c:idx val="0"/>
          <c:order val="0"/>
          <c:tx>
            <c:strRef>
              <c:f>Sheet1!$B$1</c:f>
              <c:strCache>
                <c:ptCount val="1"/>
                <c:pt idx="0">
                  <c:v>Series 1</c:v>
                </c:pt>
              </c:strCache>
            </c:strRef>
          </c:tx>
          <c:spPr>
            <a:solidFill>
              <a:srgbClr val="0070C0"/>
            </a:solidFill>
            <a:ln>
              <a:noFill/>
            </a:ln>
            <a:effectLst/>
          </c:spPr>
          <c:invertIfNegative val="0"/>
          <c:dPt>
            <c:idx val="0"/>
            <c:invertIfNegative val="0"/>
            <c:bubble3D val="0"/>
            <c:spPr>
              <a:solidFill>
                <a:schemeClr val="bg1">
                  <a:lumMod val="65000"/>
                </a:schemeClr>
              </a:solidFill>
              <a:ln>
                <a:noFill/>
              </a:ln>
              <a:effectLst/>
            </c:spPr>
            <c:extLst>
              <c:ext xmlns:c16="http://schemas.microsoft.com/office/drawing/2014/chart" uri="{C3380CC4-5D6E-409C-BE32-E72D297353CC}">
                <c16:uniqueId val="{00000001-B9E9-4C18-81AC-53A34D42E56B}"/>
              </c:ext>
            </c:extLst>
          </c:dPt>
          <c:dPt>
            <c:idx val="1"/>
            <c:invertIfNegative val="0"/>
            <c:bubble3D val="0"/>
            <c:spPr>
              <a:solidFill>
                <a:schemeClr val="bg1">
                  <a:lumMod val="65000"/>
                </a:schemeClr>
              </a:solidFill>
              <a:ln>
                <a:noFill/>
              </a:ln>
              <a:effectLst/>
            </c:spPr>
            <c:extLst>
              <c:ext xmlns:c16="http://schemas.microsoft.com/office/drawing/2014/chart" uri="{C3380CC4-5D6E-409C-BE32-E72D297353CC}">
                <c16:uniqueId val="{00000024-B9E9-4C18-81AC-53A34D42E56B}"/>
              </c:ext>
            </c:extLst>
          </c:dPt>
          <c:dPt>
            <c:idx val="3"/>
            <c:invertIfNegative val="0"/>
            <c:bubble3D val="0"/>
            <c:spPr>
              <a:solidFill>
                <a:schemeClr val="bg1">
                  <a:lumMod val="65000"/>
                </a:schemeClr>
              </a:solidFill>
              <a:ln>
                <a:noFill/>
              </a:ln>
              <a:effectLst/>
            </c:spPr>
            <c:extLst>
              <c:ext xmlns:c16="http://schemas.microsoft.com/office/drawing/2014/chart" uri="{C3380CC4-5D6E-409C-BE32-E72D297353CC}">
                <c16:uniqueId val="{00000023-B9E9-4C18-81AC-53A34D42E56B}"/>
              </c:ext>
            </c:extLst>
          </c:dPt>
          <c:dPt>
            <c:idx val="5"/>
            <c:invertIfNegative val="0"/>
            <c:bubble3D val="0"/>
            <c:spPr>
              <a:solidFill>
                <a:schemeClr val="accent5"/>
              </a:solidFill>
              <a:ln>
                <a:noFill/>
              </a:ln>
              <a:effectLst/>
            </c:spPr>
            <c:extLst>
              <c:ext xmlns:c16="http://schemas.microsoft.com/office/drawing/2014/chart" uri="{C3380CC4-5D6E-409C-BE32-E72D297353CC}">
                <c16:uniqueId val="{00000007-B9E9-4C18-81AC-53A34D42E56B}"/>
              </c:ext>
            </c:extLst>
          </c:dPt>
          <c:dPt>
            <c:idx val="6"/>
            <c:invertIfNegative val="0"/>
            <c:bubble3D val="0"/>
            <c:spPr>
              <a:solidFill>
                <a:schemeClr val="accent5"/>
              </a:solidFill>
              <a:ln>
                <a:noFill/>
              </a:ln>
              <a:effectLst/>
            </c:spPr>
            <c:extLst>
              <c:ext xmlns:c16="http://schemas.microsoft.com/office/drawing/2014/chart" uri="{C3380CC4-5D6E-409C-BE32-E72D297353CC}">
                <c16:uniqueId val="{00000009-B9E9-4C18-81AC-53A34D42E56B}"/>
              </c:ext>
            </c:extLst>
          </c:dPt>
          <c:dPt>
            <c:idx val="7"/>
            <c:invertIfNegative val="0"/>
            <c:bubble3D val="0"/>
            <c:spPr>
              <a:solidFill>
                <a:schemeClr val="accent5"/>
              </a:solidFill>
              <a:ln>
                <a:noFill/>
              </a:ln>
              <a:effectLst/>
            </c:spPr>
            <c:extLst>
              <c:ext xmlns:c16="http://schemas.microsoft.com/office/drawing/2014/chart" uri="{C3380CC4-5D6E-409C-BE32-E72D297353CC}">
                <c16:uniqueId val="{0000000B-B9E9-4C18-81AC-53A34D42E56B}"/>
              </c:ext>
            </c:extLst>
          </c:dPt>
          <c:dPt>
            <c:idx val="11"/>
            <c:invertIfNegative val="0"/>
            <c:bubble3D val="0"/>
            <c:spPr>
              <a:solidFill>
                <a:srgbClr val="ED7D31"/>
              </a:solidFill>
              <a:ln>
                <a:noFill/>
              </a:ln>
              <a:effectLst/>
            </c:spPr>
            <c:extLst>
              <c:ext xmlns:c16="http://schemas.microsoft.com/office/drawing/2014/chart" uri="{C3380CC4-5D6E-409C-BE32-E72D297353CC}">
                <c16:uniqueId val="{00000013-B9E9-4C18-81AC-53A34D42E56B}"/>
              </c:ext>
            </c:extLst>
          </c:dPt>
          <c:dPt>
            <c:idx val="12"/>
            <c:invertIfNegative val="0"/>
            <c:bubble3D val="0"/>
            <c:spPr>
              <a:solidFill>
                <a:srgbClr val="ED7D31"/>
              </a:solidFill>
              <a:ln>
                <a:noFill/>
              </a:ln>
              <a:effectLst/>
            </c:spPr>
            <c:extLst>
              <c:ext xmlns:c16="http://schemas.microsoft.com/office/drawing/2014/chart" uri="{C3380CC4-5D6E-409C-BE32-E72D297353CC}">
                <c16:uniqueId val="{00000015-B9E9-4C18-81AC-53A34D42E56B}"/>
              </c:ext>
            </c:extLst>
          </c:dPt>
          <c:dPt>
            <c:idx val="13"/>
            <c:invertIfNegative val="0"/>
            <c:bubble3D val="0"/>
            <c:spPr>
              <a:solidFill>
                <a:srgbClr val="ED7D31"/>
              </a:solidFill>
              <a:ln>
                <a:noFill/>
              </a:ln>
              <a:effectLst/>
            </c:spPr>
            <c:extLst>
              <c:ext xmlns:c16="http://schemas.microsoft.com/office/drawing/2014/chart" uri="{C3380CC4-5D6E-409C-BE32-E72D297353CC}">
                <c16:uniqueId val="{00000011-6DAB-49A8-8E56-4E6FA861A016}"/>
              </c:ext>
            </c:extLst>
          </c:dPt>
          <c:dPt>
            <c:idx val="14"/>
            <c:invertIfNegative val="0"/>
            <c:bubble3D val="0"/>
            <c:spPr>
              <a:solidFill>
                <a:srgbClr val="0070C0"/>
              </a:solidFill>
              <a:ln>
                <a:noFill/>
              </a:ln>
              <a:effectLst/>
            </c:spPr>
            <c:extLst>
              <c:ext xmlns:c16="http://schemas.microsoft.com/office/drawing/2014/chart" uri="{C3380CC4-5D6E-409C-BE32-E72D297353CC}">
                <c16:uniqueId val="{00000017-B9E9-4C18-81AC-53A34D42E56B}"/>
              </c:ext>
            </c:extLst>
          </c:dPt>
          <c:dPt>
            <c:idx val="15"/>
            <c:invertIfNegative val="0"/>
            <c:bubble3D val="0"/>
            <c:spPr>
              <a:solidFill>
                <a:srgbClr val="0070C0"/>
              </a:solidFill>
              <a:ln>
                <a:noFill/>
              </a:ln>
              <a:effectLst/>
            </c:spPr>
            <c:extLst>
              <c:ext xmlns:c16="http://schemas.microsoft.com/office/drawing/2014/chart" uri="{C3380CC4-5D6E-409C-BE32-E72D297353CC}">
                <c16:uniqueId val="{00000015-6DAB-49A8-8E56-4E6FA861A016}"/>
              </c:ext>
            </c:extLst>
          </c:dPt>
          <c:dPt>
            <c:idx val="20"/>
            <c:invertIfNegative val="0"/>
            <c:bubble3D val="0"/>
            <c:spPr>
              <a:solidFill>
                <a:srgbClr val="0070C0"/>
              </a:solidFill>
              <a:ln>
                <a:noFill/>
              </a:ln>
              <a:effectLst/>
            </c:spPr>
            <c:extLst>
              <c:ext xmlns:c16="http://schemas.microsoft.com/office/drawing/2014/chart" uri="{C3380CC4-5D6E-409C-BE32-E72D297353CC}">
                <c16:uniqueId val="{00000021-B9E9-4C18-81AC-53A34D42E56B}"/>
              </c:ext>
            </c:extLst>
          </c:dPt>
          <c:dPt>
            <c:idx val="22"/>
            <c:invertIfNegative val="0"/>
            <c:bubble3D val="0"/>
            <c:spPr>
              <a:solidFill>
                <a:srgbClr val="0070C0"/>
              </a:solidFill>
              <a:ln>
                <a:noFill/>
              </a:ln>
              <a:effectLst/>
            </c:spPr>
            <c:extLst>
              <c:ext xmlns:c16="http://schemas.microsoft.com/office/drawing/2014/chart" uri="{C3380CC4-5D6E-409C-BE32-E72D297353CC}">
                <c16:uniqueId val="{00000019-6DAB-49A8-8E56-4E6FA861A016}"/>
              </c:ext>
            </c:extLst>
          </c:dPt>
          <c:dLbls>
            <c:dLbl>
              <c:idx val="22"/>
              <c:tx>
                <c:rich>
                  <a:bodyPr/>
                  <a:lstStyle/>
                  <a:p>
                    <a:r>
                      <a:rPr lang="en-US" dirty="0"/>
                      <a:t>n=</a:t>
                    </a:r>
                    <a:fld id="{D4AC76BE-E1E5-45E4-BFF3-95CABF44BF63}" type="VALUE">
                      <a:rPr lang="en-US" smtClean="0"/>
                      <a:pPr/>
                      <a:t>[VALUE]</a:t>
                    </a:fld>
                    <a:endParaRPr lang="en-US" dirty="0"/>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19-6DAB-49A8-8E56-4E6FA861A016}"/>
                </c:ext>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Sheet1!$A$2:$A$24</c:f>
              <c:strCache>
                <c:ptCount val="23"/>
                <c:pt idx="0">
                  <c:v>General age-specific programs</c:v>
                </c:pt>
                <c:pt idx="1">
                  <c:v>Summer programs</c:v>
                </c:pt>
                <c:pt idx="2">
                  <c:v>Infant/preschool programs (e.g., storytime)</c:v>
                </c:pt>
                <c:pt idx="3">
                  <c:v>Daycare/Before and After School </c:v>
                </c:pt>
                <c:pt idx="5">
                  <c:v>Nature-based programs</c:v>
                </c:pt>
                <c:pt idx="6">
                  <c:v>STEM/science progrsm</c:v>
                </c:pt>
                <c:pt idx="7">
                  <c:v>Language programs</c:v>
                </c:pt>
                <c:pt idx="8">
                  <c:v>Volunteering, community service</c:v>
                </c:pt>
                <c:pt idx="9">
                  <c:v>Interviewing/job placement skills</c:v>
                </c:pt>
                <c:pt idx="11">
                  <c:v>Dance (ballet, tap, hop-hop)</c:v>
                </c:pt>
                <c:pt idx="12">
                  <c:v>Arts/crafts/cooking</c:v>
                </c:pt>
                <c:pt idx="13">
                  <c:v>Music</c:v>
                </c:pt>
                <c:pt idx="15">
                  <c:v>Fitness, yoga, weights</c:v>
                </c:pt>
                <c:pt idx="16">
                  <c:v>Ice skating</c:v>
                </c:pt>
                <c:pt idx="17">
                  <c:v>Ninja/parkour/obstacle courses</c:v>
                </c:pt>
                <c:pt idx="18">
                  <c:v>Karate/self-defense</c:v>
                </c:pt>
                <c:pt idx="19">
                  <c:v>Swimming programs/teams</c:v>
                </c:pt>
                <c:pt idx="20">
                  <c:v>Indoor swimming/pool</c:v>
                </c:pt>
                <c:pt idx="21">
                  <c:v>Gymnastics</c:v>
                </c:pt>
                <c:pt idx="22">
                  <c:v>Sports (soccer, basketball, ultimate, etc.)</c:v>
                </c:pt>
              </c:strCache>
            </c:strRef>
          </c:cat>
          <c:val>
            <c:numRef>
              <c:f>Sheet1!$B$2:$B$24</c:f>
              <c:numCache>
                <c:formatCode>0</c:formatCode>
                <c:ptCount val="23"/>
                <c:pt idx="0">
                  <c:v>4</c:v>
                </c:pt>
                <c:pt idx="1">
                  <c:v>5</c:v>
                </c:pt>
                <c:pt idx="2">
                  <c:v>0</c:v>
                </c:pt>
                <c:pt idx="3">
                  <c:v>3</c:v>
                </c:pt>
                <c:pt idx="5">
                  <c:v>1</c:v>
                </c:pt>
                <c:pt idx="6">
                  <c:v>2</c:v>
                </c:pt>
                <c:pt idx="7">
                  <c:v>2</c:v>
                </c:pt>
                <c:pt idx="8">
                  <c:v>0</c:v>
                </c:pt>
                <c:pt idx="9">
                  <c:v>0</c:v>
                </c:pt>
                <c:pt idx="11">
                  <c:v>3</c:v>
                </c:pt>
                <c:pt idx="12">
                  <c:v>2</c:v>
                </c:pt>
                <c:pt idx="13">
                  <c:v>1</c:v>
                </c:pt>
                <c:pt idx="15">
                  <c:v>1</c:v>
                </c:pt>
                <c:pt idx="16">
                  <c:v>2</c:v>
                </c:pt>
                <c:pt idx="17">
                  <c:v>1</c:v>
                </c:pt>
                <c:pt idx="18">
                  <c:v>2</c:v>
                </c:pt>
                <c:pt idx="19">
                  <c:v>3</c:v>
                </c:pt>
                <c:pt idx="20">
                  <c:v>2</c:v>
                </c:pt>
                <c:pt idx="21">
                  <c:v>0</c:v>
                </c:pt>
                <c:pt idx="22">
                  <c:v>8</c:v>
                </c:pt>
              </c:numCache>
            </c:numRef>
          </c:val>
          <c:extLst>
            <c:ext xmlns:c16="http://schemas.microsoft.com/office/drawing/2014/chart" uri="{C3380CC4-5D6E-409C-BE32-E72D297353CC}">
              <c16:uniqueId val="{00000022-B9E9-4C18-81AC-53A34D42E56B}"/>
            </c:ext>
          </c:extLst>
        </c:ser>
        <c:dLbls>
          <c:showLegendKey val="0"/>
          <c:showVal val="0"/>
          <c:showCatName val="0"/>
          <c:showSerName val="0"/>
          <c:showPercent val="0"/>
          <c:showBubbleSize val="0"/>
        </c:dLbls>
        <c:gapWidth val="72"/>
        <c:axId val="323835248"/>
        <c:axId val="323830984"/>
      </c:barChart>
      <c:catAx>
        <c:axId val="323835248"/>
        <c:scaling>
          <c:orientation val="minMax"/>
        </c:scaling>
        <c:delete val="1"/>
        <c:axPos val="l"/>
        <c:numFmt formatCode="General" sourceLinked="1"/>
        <c:majorTickMark val="none"/>
        <c:minorTickMark val="none"/>
        <c:tickLblPos val="nextTo"/>
        <c:crossAx val="323830984"/>
        <c:crosses val="autoZero"/>
        <c:auto val="1"/>
        <c:lblAlgn val="ctr"/>
        <c:lblOffset val="100"/>
        <c:noMultiLvlLbl val="0"/>
      </c:catAx>
      <c:valAx>
        <c:axId val="323830984"/>
        <c:scaling>
          <c:orientation val="minMax"/>
          <c:max val="18"/>
        </c:scaling>
        <c:delete val="1"/>
        <c:axPos val="b"/>
        <c:numFmt formatCode="0" sourceLinked="1"/>
        <c:majorTickMark val="out"/>
        <c:minorTickMark val="none"/>
        <c:tickLblPos val="nextTo"/>
        <c:crossAx val="32383524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6069831113982095"/>
          <c:y val="0.11865898269361569"/>
          <c:w val="0.64706280681764539"/>
          <c:h val="0.84995720399429386"/>
        </c:manualLayout>
      </c:layout>
      <c:barChart>
        <c:barDir val="bar"/>
        <c:grouping val="clustered"/>
        <c:varyColors val="0"/>
        <c:ser>
          <c:idx val="0"/>
          <c:order val="0"/>
          <c:tx>
            <c:strRef>
              <c:f>Sheet1!$B$1</c:f>
              <c:strCache>
                <c:ptCount val="1"/>
                <c:pt idx="0">
                  <c:v>Series 1</c:v>
                </c:pt>
              </c:strCache>
            </c:strRef>
          </c:tx>
          <c:spPr>
            <a:solidFill>
              <a:srgbClr val="0070C0"/>
            </a:solidFill>
            <a:ln>
              <a:noFill/>
            </a:ln>
            <a:effectLst/>
          </c:spPr>
          <c:invertIfNegative val="0"/>
          <c:dPt>
            <c:idx val="0"/>
            <c:invertIfNegative val="0"/>
            <c:bubble3D val="0"/>
            <c:spPr>
              <a:solidFill>
                <a:schemeClr val="bg1">
                  <a:lumMod val="65000"/>
                </a:schemeClr>
              </a:solidFill>
              <a:ln>
                <a:noFill/>
              </a:ln>
              <a:effectLst/>
            </c:spPr>
            <c:extLst>
              <c:ext xmlns:c16="http://schemas.microsoft.com/office/drawing/2014/chart" uri="{C3380CC4-5D6E-409C-BE32-E72D297353CC}">
                <c16:uniqueId val="{00000001-B9E9-4C18-81AC-53A34D42E56B}"/>
              </c:ext>
            </c:extLst>
          </c:dPt>
          <c:dPt>
            <c:idx val="1"/>
            <c:invertIfNegative val="0"/>
            <c:bubble3D val="0"/>
            <c:spPr>
              <a:solidFill>
                <a:schemeClr val="bg1">
                  <a:lumMod val="65000"/>
                </a:schemeClr>
              </a:solidFill>
              <a:ln>
                <a:noFill/>
              </a:ln>
              <a:effectLst/>
            </c:spPr>
            <c:extLst>
              <c:ext xmlns:c16="http://schemas.microsoft.com/office/drawing/2014/chart" uri="{C3380CC4-5D6E-409C-BE32-E72D297353CC}">
                <c16:uniqueId val="{00000024-B9E9-4C18-81AC-53A34D42E56B}"/>
              </c:ext>
            </c:extLst>
          </c:dPt>
          <c:dPt>
            <c:idx val="3"/>
            <c:invertIfNegative val="0"/>
            <c:bubble3D val="0"/>
            <c:spPr>
              <a:solidFill>
                <a:srgbClr val="9F0000"/>
              </a:solidFill>
              <a:ln>
                <a:noFill/>
              </a:ln>
              <a:effectLst/>
            </c:spPr>
            <c:extLst>
              <c:ext xmlns:c16="http://schemas.microsoft.com/office/drawing/2014/chart" uri="{C3380CC4-5D6E-409C-BE32-E72D297353CC}">
                <c16:uniqueId val="{00000023-B9E9-4C18-81AC-53A34D42E56B}"/>
              </c:ext>
            </c:extLst>
          </c:dPt>
          <c:dPt>
            <c:idx val="4"/>
            <c:invertIfNegative val="0"/>
            <c:bubble3D val="0"/>
            <c:spPr>
              <a:solidFill>
                <a:srgbClr val="9F0000"/>
              </a:solidFill>
              <a:ln>
                <a:noFill/>
              </a:ln>
              <a:effectLst/>
            </c:spPr>
            <c:extLst>
              <c:ext xmlns:c16="http://schemas.microsoft.com/office/drawing/2014/chart" uri="{C3380CC4-5D6E-409C-BE32-E72D297353CC}">
                <c16:uniqueId val="{00000005-B9E9-4C18-81AC-53A34D42E56B}"/>
              </c:ext>
            </c:extLst>
          </c:dPt>
          <c:dPt>
            <c:idx val="5"/>
            <c:invertIfNegative val="0"/>
            <c:bubble3D val="0"/>
            <c:spPr>
              <a:solidFill>
                <a:srgbClr val="9F0000"/>
              </a:solidFill>
              <a:ln>
                <a:noFill/>
              </a:ln>
              <a:effectLst/>
            </c:spPr>
            <c:extLst>
              <c:ext xmlns:c16="http://schemas.microsoft.com/office/drawing/2014/chart" uri="{C3380CC4-5D6E-409C-BE32-E72D297353CC}">
                <c16:uniqueId val="{00000007-B9E9-4C18-81AC-53A34D42E56B}"/>
              </c:ext>
            </c:extLst>
          </c:dPt>
          <c:dPt>
            <c:idx val="6"/>
            <c:invertIfNegative val="0"/>
            <c:bubble3D val="0"/>
            <c:spPr>
              <a:solidFill>
                <a:srgbClr val="9F0000"/>
              </a:solidFill>
              <a:ln>
                <a:noFill/>
              </a:ln>
              <a:effectLst/>
            </c:spPr>
            <c:extLst>
              <c:ext xmlns:c16="http://schemas.microsoft.com/office/drawing/2014/chart" uri="{C3380CC4-5D6E-409C-BE32-E72D297353CC}">
                <c16:uniqueId val="{00000009-B9E9-4C18-81AC-53A34D42E56B}"/>
              </c:ext>
            </c:extLst>
          </c:dPt>
          <c:dPt>
            <c:idx val="7"/>
            <c:invertIfNegative val="0"/>
            <c:bubble3D val="0"/>
            <c:spPr>
              <a:solidFill>
                <a:srgbClr val="9F0000"/>
              </a:solidFill>
              <a:ln>
                <a:noFill/>
              </a:ln>
              <a:effectLst/>
            </c:spPr>
            <c:extLst>
              <c:ext xmlns:c16="http://schemas.microsoft.com/office/drawing/2014/chart" uri="{C3380CC4-5D6E-409C-BE32-E72D297353CC}">
                <c16:uniqueId val="{0000000B-B9E9-4C18-81AC-53A34D42E56B}"/>
              </c:ext>
            </c:extLst>
          </c:dPt>
          <c:dPt>
            <c:idx val="9"/>
            <c:invertIfNegative val="0"/>
            <c:bubble3D val="0"/>
            <c:spPr>
              <a:solidFill>
                <a:srgbClr val="ED7D31"/>
              </a:solidFill>
              <a:ln>
                <a:noFill/>
              </a:ln>
              <a:effectLst/>
            </c:spPr>
            <c:extLst>
              <c:ext xmlns:c16="http://schemas.microsoft.com/office/drawing/2014/chart" uri="{C3380CC4-5D6E-409C-BE32-E72D297353CC}">
                <c16:uniqueId val="{0000000F-B9E9-4C18-81AC-53A34D42E56B}"/>
              </c:ext>
            </c:extLst>
          </c:dPt>
          <c:dPt>
            <c:idx val="10"/>
            <c:invertIfNegative val="0"/>
            <c:bubble3D val="0"/>
            <c:spPr>
              <a:solidFill>
                <a:srgbClr val="ED7D31"/>
              </a:solidFill>
              <a:ln>
                <a:noFill/>
              </a:ln>
              <a:effectLst/>
            </c:spPr>
            <c:extLst>
              <c:ext xmlns:c16="http://schemas.microsoft.com/office/drawing/2014/chart" uri="{C3380CC4-5D6E-409C-BE32-E72D297353CC}">
                <c16:uniqueId val="{00000011-B9E9-4C18-81AC-53A34D42E56B}"/>
              </c:ext>
            </c:extLst>
          </c:dPt>
          <c:dPt>
            <c:idx val="11"/>
            <c:invertIfNegative val="0"/>
            <c:bubble3D val="0"/>
            <c:spPr>
              <a:solidFill>
                <a:srgbClr val="ED7D31"/>
              </a:solidFill>
              <a:ln>
                <a:noFill/>
              </a:ln>
              <a:effectLst/>
            </c:spPr>
            <c:extLst>
              <c:ext xmlns:c16="http://schemas.microsoft.com/office/drawing/2014/chart" uri="{C3380CC4-5D6E-409C-BE32-E72D297353CC}">
                <c16:uniqueId val="{00000013-B9E9-4C18-81AC-53A34D42E56B}"/>
              </c:ext>
            </c:extLst>
          </c:dPt>
          <c:dPt>
            <c:idx val="12"/>
            <c:invertIfNegative val="0"/>
            <c:bubble3D val="0"/>
            <c:spPr>
              <a:solidFill>
                <a:srgbClr val="0070C0"/>
              </a:solidFill>
              <a:ln>
                <a:noFill/>
              </a:ln>
              <a:effectLst/>
            </c:spPr>
            <c:extLst>
              <c:ext xmlns:c16="http://schemas.microsoft.com/office/drawing/2014/chart" uri="{C3380CC4-5D6E-409C-BE32-E72D297353CC}">
                <c16:uniqueId val="{00000015-B9E9-4C18-81AC-53A34D42E56B}"/>
              </c:ext>
            </c:extLst>
          </c:dPt>
          <c:dPt>
            <c:idx val="13"/>
            <c:invertIfNegative val="0"/>
            <c:bubble3D val="0"/>
            <c:spPr>
              <a:solidFill>
                <a:srgbClr val="0070C0"/>
              </a:solidFill>
              <a:ln>
                <a:noFill/>
              </a:ln>
              <a:effectLst/>
            </c:spPr>
            <c:extLst>
              <c:ext xmlns:c16="http://schemas.microsoft.com/office/drawing/2014/chart" uri="{C3380CC4-5D6E-409C-BE32-E72D297353CC}">
                <c16:uniqueId val="{00000017-2A61-412F-9F77-8BF8544D742D}"/>
              </c:ext>
            </c:extLst>
          </c:dPt>
          <c:dPt>
            <c:idx val="19"/>
            <c:invertIfNegative val="0"/>
            <c:bubble3D val="0"/>
            <c:spPr>
              <a:solidFill>
                <a:srgbClr val="0070C0"/>
              </a:solidFill>
              <a:ln>
                <a:noFill/>
              </a:ln>
              <a:effectLst/>
            </c:spPr>
            <c:extLst>
              <c:ext xmlns:c16="http://schemas.microsoft.com/office/drawing/2014/chart" uri="{C3380CC4-5D6E-409C-BE32-E72D297353CC}">
                <c16:uniqueId val="{0000001F-B9E9-4C18-81AC-53A34D42E56B}"/>
              </c:ext>
            </c:extLst>
          </c:dPt>
          <c:dLbls>
            <c:dLbl>
              <c:idx val="19"/>
              <c:tx>
                <c:rich>
                  <a:bodyPr/>
                  <a:lstStyle/>
                  <a:p>
                    <a:r>
                      <a:rPr lang="en-US" dirty="0"/>
                      <a:t>n=</a:t>
                    </a:r>
                    <a:fld id="{869DE90F-1928-43AD-8874-ED7722E9EA54}" type="VALUE">
                      <a:rPr lang="en-US" smtClean="0"/>
                      <a:pPr/>
                      <a:t>[VALUE]</a:t>
                    </a:fld>
                    <a:endParaRPr lang="en-US" dirty="0"/>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1F-B9E9-4C18-81AC-53A34D42E56B}"/>
                </c:ext>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Sheet1!$A$2:$A$21</c:f>
              <c:strCache>
                <c:ptCount val="20"/>
                <c:pt idx="0">
                  <c:v>General age-specific programs</c:v>
                </c:pt>
                <c:pt idx="1">
                  <c:v>More for young adults, under 35</c:v>
                </c:pt>
                <c:pt idx="3">
                  <c:v>Tours, day trips</c:v>
                </c:pt>
                <c:pt idx="4">
                  <c:v>Learning groups (book club, languages)</c:v>
                </c:pt>
                <c:pt idx="5">
                  <c:v>Music events, entertainment</c:v>
                </c:pt>
                <c:pt idx="6">
                  <c:v>Board games/gaming events</c:v>
                </c:pt>
                <c:pt idx="7">
                  <c:v>Meet-ups (new moms, grandparents)</c:v>
                </c:pt>
                <c:pt idx="9">
                  <c:v>Plants/gardening</c:v>
                </c:pt>
                <c:pt idx="10">
                  <c:v>Dance lessons (ballroom, samba, etc.)</c:v>
                </c:pt>
                <c:pt idx="11">
                  <c:v>Arts/crafts/cooking</c:v>
                </c:pt>
                <c:pt idx="13">
                  <c:v>Fitness, yoga, weights</c:v>
                </c:pt>
                <c:pt idx="14">
                  <c:v>Walking groups</c:v>
                </c:pt>
                <c:pt idx="15">
                  <c:v>Karate/self-defense</c:v>
                </c:pt>
                <c:pt idx="16">
                  <c:v>Indoor swimming/pool</c:v>
                </c:pt>
                <c:pt idx="17">
                  <c:v>Swimming, adult swim/laps</c:v>
                </c:pt>
                <c:pt idx="18">
                  <c:v>Pickleball</c:v>
                </c:pt>
                <c:pt idx="19">
                  <c:v>Sports (soccer, basketball, ultimate, etc.)</c:v>
                </c:pt>
              </c:strCache>
            </c:strRef>
          </c:cat>
          <c:val>
            <c:numRef>
              <c:f>Sheet1!$B$2:$B$21</c:f>
              <c:numCache>
                <c:formatCode>0</c:formatCode>
                <c:ptCount val="20"/>
                <c:pt idx="0">
                  <c:v>11</c:v>
                </c:pt>
                <c:pt idx="1">
                  <c:v>0</c:v>
                </c:pt>
                <c:pt idx="3">
                  <c:v>5</c:v>
                </c:pt>
                <c:pt idx="4">
                  <c:v>3</c:v>
                </c:pt>
                <c:pt idx="5">
                  <c:v>9</c:v>
                </c:pt>
                <c:pt idx="6">
                  <c:v>3</c:v>
                </c:pt>
                <c:pt idx="7">
                  <c:v>7</c:v>
                </c:pt>
                <c:pt idx="9">
                  <c:v>0</c:v>
                </c:pt>
                <c:pt idx="10">
                  <c:v>5</c:v>
                </c:pt>
                <c:pt idx="11">
                  <c:v>11</c:v>
                </c:pt>
                <c:pt idx="13">
                  <c:v>31</c:v>
                </c:pt>
                <c:pt idx="14">
                  <c:v>5</c:v>
                </c:pt>
                <c:pt idx="15">
                  <c:v>0</c:v>
                </c:pt>
                <c:pt idx="16">
                  <c:v>3</c:v>
                </c:pt>
                <c:pt idx="17">
                  <c:v>10</c:v>
                </c:pt>
                <c:pt idx="18">
                  <c:v>7</c:v>
                </c:pt>
                <c:pt idx="19">
                  <c:v>1</c:v>
                </c:pt>
              </c:numCache>
            </c:numRef>
          </c:val>
          <c:extLst>
            <c:ext xmlns:c16="http://schemas.microsoft.com/office/drawing/2014/chart" uri="{C3380CC4-5D6E-409C-BE32-E72D297353CC}">
              <c16:uniqueId val="{00000022-B9E9-4C18-81AC-53A34D42E56B}"/>
            </c:ext>
          </c:extLst>
        </c:ser>
        <c:dLbls>
          <c:showLegendKey val="0"/>
          <c:showVal val="0"/>
          <c:showCatName val="0"/>
          <c:showSerName val="0"/>
          <c:showPercent val="0"/>
          <c:showBubbleSize val="0"/>
        </c:dLbls>
        <c:gapWidth val="72"/>
        <c:axId val="323835248"/>
        <c:axId val="323830984"/>
      </c:barChart>
      <c:catAx>
        <c:axId val="323835248"/>
        <c:scaling>
          <c:orientation val="minMax"/>
        </c:scaling>
        <c:delete val="1"/>
        <c:axPos val="l"/>
        <c:numFmt formatCode="General" sourceLinked="1"/>
        <c:majorTickMark val="none"/>
        <c:minorTickMark val="none"/>
        <c:tickLblPos val="nextTo"/>
        <c:crossAx val="323830984"/>
        <c:crosses val="autoZero"/>
        <c:auto val="1"/>
        <c:lblAlgn val="ctr"/>
        <c:lblOffset val="100"/>
        <c:noMultiLvlLbl val="0"/>
      </c:catAx>
      <c:valAx>
        <c:axId val="323830984"/>
        <c:scaling>
          <c:orientation val="minMax"/>
          <c:max val="32"/>
          <c:min val="0"/>
        </c:scaling>
        <c:delete val="1"/>
        <c:axPos val="b"/>
        <c:numFmt formatCode="0" sourceLinked="1"/>
        <c:majorTickMark val="out"/>
        <c:minorTickMark val="none"/>
        <c:tickLblPos val="nextTo"/>
        <c:crossAx val="32383524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7263899871451156"/>
          <c:y val="0.10437909943999719"/>
          <c:w val="0.28093391363547948"/>
          <c:h val="0.84995720399429386"/>
        </c:manualLayout>
      </c:layout>
      <c:barChart>
        <c:barDir val="bar"/>
        <c:grouping val="clustered"/>
        <c:varyColors val="0"/>
        <c:ser>
          <c:idx val="0"/>
          <c:order val="0"/>
          <c:tx>
            <c:strRef>
              <c:f>Sheet1!$B$1</c:f>
              <c:strCache>
                <c:ptCount val="1"/>
                <c:pt idx="0">
                  <c:v>Series 1</c:v>
                </c:pt>
              </c:strCache>
            </c:strRef>
          </c:tx>
          <c:spPr>
            <a:solidFill>
              <a:srgbClr val="0070C0"/>
            </a:solidFill>
            <a:ln>
              <a:noFill/>
            </a:ln>
            <a:effectLst/>
          </c:spPr>
          <c:invertIfNegative val="0"/>
          <c:dPt>
            <c:idx val="0"/>
            <c:invertIfNegative val="0"/>
            <c:bubble3D val="0"/>
            <c:spPr>
              <a:solidFill>
                <a:schemeClr val="bg1">
                  <a:lumMod val="65000"/>
                </a:schemeClr>
              </a:solidFill>
              <a:ln>
                <a:noFill/>
              </a:ln>
              <a:effectLst/>
            </c:spPr>
            <c:extLst>
              <c:ext xmlns:c16="http://schemas.microsoft.com/office/drawing/2014/chart" uri="{C3380CC4-5D6E-409C-BE32-E72D297353CC}">
                <c16:uniqueId val="{00000010-1D70-460F-B14C-E5AFE10D34C1}"/>
              </c:ext>
            </c:extLst>
          </c:dPt>
          <c:dPt>
            <c:idx val="1"/>
            <c:invertIfNegative val="0"/>
            <c:bubble3D val="0"/>
            <c:spPr>
              <a:solidFill>
                <a:schemeClr val="bg1">
                  <a:lumMod val="65000"/>
                </a:schemeClr>
              </a:solidFill>
              <a:ln>
                <a:noFill/>
              </a:ln>
              <a:effectLst/>
            </c:spPr>
            <c:extLst>
              <c:ext xmlns:c16="http://schemas.microsoft.com/office/drawing/2014/chart" uri="{C3380CC4-5D6E-409C-BE32-E72D297353CC}">
                <c16:uniqueId val="{00000001-CD1C-4A87-A3BA-E5E328E9AEB8}"/>
              </c:ext>
            </c:extLst>
          </c:dPt>
          <c:dPt>
            <c:idx val="4"/>
            <c:invertIfNegative val="0"/>
            <c:bubble3D val="0"/>
            <c:spPr>
              <a:solidFill>
                <a:srgbClr val="9F0000"/>
              </a:solidFill>
              <a:ln>
                <a:noFill/>
              </a:ln>
              <a:effectLst/>
            </c:spPr>
            <c:extLst>
              <c:ext xmlns:c16="http://schemas.microsoft.com/office/drawing/2014/chart" uri="{C3380CC4-5D6E-409C-BE32-E72D297353CC}">
                <c16:uniqueId val="{0000000E-1D70-460F-B14C-E5AFE10D34C1}"/>
              </c:ext>
            </c:extLst>
          </c:dPt>
          <c:dPt>
            <c:idx val="5"/>
            <c:invertIfNegative val="0"/>
            <c:bubble3D val="0"/>
            <c:spPr>
              <a:solidFill>
                <a:srgbClr val="9F0000"/>
              </a:solidFill>
              <a:ln>
                <a:noFill/>
              </a:ln>
              <a:effectLst/>
            </c:spPr>
            <c:extLst>
              <c:ext xmlns:c16="http://schemas.microsoft.com/office/drawing/2014/chart" uri="{C3380CC4-5D6E-409C-BE32-E72D297353CC}">
                <c16:uniqueId val="{0000000D-1D70-460F-B14C-E5AFE10D34C1}"/>
              </c:ext>
            </c:extLst>
          </c:dPt>
          <c:dPt>
            <c:idx val="6"/>
            <c:invertIfNegative val="0"/>
            <c:bubble3D val="0"/>
            <c:spPr>
              <a:solidFill>
                <a:srgbClr val="9F0000"/>
              </a:solidFill>
              <a:ln>
                <a:noFill/>
              </a:ln>
              <a:effectLst/>
            </c:spPr>
            <c:extLst>
              <c:ext xmlns:c16="http://schemas.microsoft.com/office/drawing/2014/chart" uri="{C3380CC4-5D6E-409C-BE32-E72D297353CC}">
                <c16:uniqueId val="{0000000C-1D70-460F-B14C-E5AFE10D34C1}"/>
              </c:ext>
            </c:extLst>
          </c:dPt>
          <c:dPt>
            <c:idx val="7"/>
            <c:invertIfNegative val="0"/>
            <c:bubble3D val="0"/>
            <c:spPr>
              <a:solidFill>
                <a:srgbClr val="9F0000"/>
              </a:solidFill>
              <a:ln>
                <a:noFill/>
              </a:ln>
              <a:effectLst/>
            </c:spPr>
            <c:extLst>
              <c:ext xmlns:c16="http://schemas.microsoft.com/office/drawing/2014/chart" uri="{C3380CC4-5D6E-409C-BE32-E72D297353CC}">
                <c16:uniqueId val="{0000000B-1D70-460F-B14C-E5AFE10D34C1}"/>
              </c:ext>
            </c:extLst>
          </c:dPt>
          <c:dPt>
            <c:idx val="9"/>
            <c:invertIfNegative val="0"/>
            <c:bubble3D val="0"/>
            <c:spPr>
              <a:solidFill>
                <a:srgbClr val="ED7D31"/>
              </a:solidFill>
              <a:ln>
                <a:noFill/>
              </a:ln>
              <a:effectLst/>
            </c:spPr>
            <c:extLst>
              <c:ext xmlns:c16="http://schemas.microsoft.com/office/drawing/2014/chart" uri="{C3380CC4-5D6E-409C-BE32-E72D297353CC}">
                <c16:uniqueId val="{00000009-1D70-460F-B14C-E5AFE10D34C1}"/>
              </c:ext>
            </c:extLst>
          </c:dPt>
          <c:dPt>
            <c:idx val="10"/>
            <c:invertIfNegative val="0"/>
            <c:bubble3D val="0"/>
            <c:spPr>
              <a:solidFill>
                <a:srgbClr val="ED7D31"/>
              </a:solidFill>
              <a:ln>
                <a:noFill/>
              </a:ln>
              <a:effectLst/>
            </c:spPr>
            <c:extLst>
              <c:ext xmlns:c16="http://schemas.microsoft.com/office/drawing/2014/chart" uri="{C3380CC4-5D6E-409C-BE32-E72D297353CC}">
                <c16:uniqueId val="{00000008-1D70-460F-B14C-E5AFE10D34C1}"/>
              </c:ext>
            </c:extLst>
          </c:dPt>
          <c:dPt>
            <c:idx val="11"/>
            <c:invertIfNegative val="0"/>
            <c:bubble3D val="0"/>
            <c:spPr>
              <a:solidFill>
                <a:srgbClr val="ED7D31"/>
              </a:solidFill>
              <a:ln>
                <a:noFill/>
              </a:ln>
              <a:effectLst/>
            </c:spPr>
            <c:extLst>
              <c:ext xmlns:c16="http://schemas.microsoft.com/office/drawing/2014/chart" uri="{C3380CC4-5D6E-409C-BE32-E72D297353CC}">
                <c16:uniqueId val="{00000007-1D70-460F-B14C-E5AFE10D34C1}"/>
              </c:ext>
            </c:extLst>
          </c:dPt>
          <c:dPt>
            <c:idx val="15"/>
            <c:invertIfNegative val="0"/>
            <c:bubble3D val="0"/>
            <c:spPr>
              <a:solidFill>
                <a:srgbClr val="0070C0"/>
              </a:solidFill>
              <a:ln>
                <a:noFill/>
              </a:ln>
              <a:effectLst/>
            </c:spPr>
            <c:extLst>
              <c:ext xmlns:c16="http://schemas.microsoft.com/office/drawing/2014/chart" uri="{C3380CC4-5D6E-409C-BE32-E72D297353CC}">
                <c16:uniqueId val="{00000013-B341-45CE-832A-F58B107C6DC3}"/>
              </c:ext>
            </c:extLst>
          </c:dPt>
          <c:dPt>
            <c:idx val="16"/>
            <c:invertIfNegative val="0"/>
            <c:bubble3D val="0"/>
            <c:spPr>
              <a:solidFill>
                <a:srgbClr val="0070C0"/>
              </a:solidFill>
              <a:ln>
                <a:noFill/>
              </a:ln>
              <a:effectLst/>
            </c:spPr>
            <c:extLst>
              <c:ext xmlns:c16="http://schemas.microsoft.com/office/drawing/2014/chart" uri="{C3380CC4-5D6E-409C-BE32-E72D297353CC}">
                <c16:uniqueId val="{00000004-1D70-460F-B14C-E5AFE10D34C1}"/>
              </c:ext>
            </c:extLst>
          </c:dPt>
          <c:dPt>
            <c:idx val="19"/>
            <c:invertIfNegative val="0"/>
            <c:bubble3D val="0"/>
            <c:spPr>
              <a:solidFill>
                <a:srgbClr val="0070C0"/>
              </a:solidFill>
              <a:ln>
                <a:noFill/>
              </a:ln>
              <a:effectLst/>
            </c:spPr>
            <c:extLst>
              <c:ext xmlns:c16="http://schemas.microsoft.com/office/drawing/2014/chart" uri="{C3380CC4-5D6E-409C-BE32-E72D297353CC}">
                <c16:uniqueId val="{00000001-1D70-460F-B14C-E5AFE10D34C1}"/>
              </c:ext>
            </c:extLst>
          </c:dPt>
          <c:dLbls>
            <c:dLbl>
              <c:idx val="19"/>
              <c:tx>
                <c:rich>
                  <a:bodyPr/>
                  <a:lstStyle/>
                  <a:p>
                    <a:r>
                      <a:rPr lang="en-US" dirty="0"/>
                      <a:t>n=</a:t>
                    </a:r>
                    <a:fld id="{276EF4A5-167F-4F9C-AF30-BCAA23760067}" type="VALUE">
                      <a:rPr lang="en-US" smtClean="0"/>
                      <a:pPr/>
                      <a:t>[VALUE]</a:t>
                    </a:fld>
                    <a:endParaRPr lang="en-US" dirty="0"/>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1D70-460F-B14C-E5AFE10D34C1}"/>
                </c:ext>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Sheet1!$A$2:$A$21</c:f>
              <c:strCache>
                <c:ptCount val="20"/>
                <c:pt idx="0">
                  <c:v>General age-specific programs</c:v>
                </c:pt>
                <c:pt idx="1">
                  <c:v>More for young adults, under 35</c:v>
                </c:pt>
                <c:pt idx="3">
                  <c:v>Tours, day trips</c:v>
                </c:pt>
                <c:pt idx="4">
                  <c:v>Learning groups (book club, language)</c:v>
                </c:pt>
                <c:pt idx="5">
                  <c:v>Music events/entertainment</c:v>
                </c:pt>
                <c:pt idx="6">
                  <c:v>Board games/gaming events</c:v>
                </c:pt>
                <c:pt idx="7">
                  <c:v>Meet-ups (new moms, grandparents)</c:v>
                </c:pt>
                <c:pt idx="9">
                  <c:v>Plants/gardening</c:v>
                </c:pt>
                <c:pt idx="10">
                  <c:v>Dance lessons (ballroom, samba, etc.)</c:v>
                </c:pt>
                <c:pt idx="11">
                  <c:v>Art/crafts/cooking</c:v>
                </c:pt>
                <c:pt idx="13">
                  <c:v>Fitness, yoga, weights</c:v>
                </c:pt>
                <c:pt idx="14">
                  <c:v>Walking groups</c:v>
                </c:pt>
                <c:pt idx="15">
                  <c:v>Karate/self-defense</c:v>
                </c:pt>
                <c:pt idx="16">
                  <c:v>Indoor swimming/pool</c:v>
                </c:pt>
                <c:pt idx="17">
                  <c:v>Swimming, adult swim/laps</c:v>
                </c:pt>
                <c:pt idx="18">
                  <c:v>Pickleball</c:v>
                </c:pt>
                <c:pt idx="19">
                  <c:v>Sports/soccer/basketball/ultimate/etc.</c:v>
                </c:pt>
              </c:strCache>
            </c:strRef>
          </c:cat>
          <c:val>
            <c:numRef>
              <c:f>Sheet1!$B$2:$B$21</c:f>
              <c:numCache>
                <c:formatCode>0</c:formatCode>
                <c:ptCount val="20"/>
                <c:pt idx="0" formatCode="General">
                  <c:v>5</c:v>
                </c:pt>
                <c:pt idx="1">
                  <c:v>3</c:v>
                </c:pt>
                <c:pt idx="3" formatCode="General">
                  <c:v>0</c:v>
                </c:pt>
                <c:pt idx="4" formatCode="General">
                  <c:v>6</c:v>
                </c:pt>
                <c:pt idx="5" formatCode="General">
                  <c:v>5</c:v>
                </c:pt>
                <c:pt idx="6" formatCode="General">
                  <c:v>2</c:v>
                </c:pt>
                <c:pt idx="7" formatCode="General">
                  <c:v>4</c:v>
                </c:pt>
                <c:pt idx="9" formatCode="General">
                  <c:v>4</c:v>
                </c:pt>
                <c:pt idx="10">
                  <c:v>7</c:v>
                </c:pt>
                <c:pt idx="11">
                  <c:v>10</c:v>
                </c:pt>
                <c:pt idx="13">
                  <c:v>16</c:v>
                </c:pt>
                <c:pt idx="14">
                  <c:v>0</c:v>
                </c:pt>
                <c:pt idx="15">
                  <c:v>2</c:v>
                </c:pt>
                <c:pt idx="16">
                  <c:v>3</c:v>
                </c:pt>
                <c:pt idx="17">
                  <c:v>4</c:v>
                </c:pt>
                <c:pt idx="18">
                  <c:v>8</c:v>
                </c:pt>
                <c:pt idx="19">
                  <c:v>10</c:v>
                </c:pt>
              </c:numCache>
            </c:numRef>
          </c:val>
          <c:extLst>
            <c:ext xmlns:c16="http://schemas.microsoft.com/office/drawing/2014/chart" uri="{C3380CC4-5D6E-409C-BE32-E72D297353CC}">
              <c16:uniqueId val="{00000000-0052-4742-B803-45B2A6A54808}"/>
            </c:ext>
          </c:extLst>
        </c:ser>
        <c:dLbls>
          <c:showLegendKey val="0"/>
          <c:showVal val="0"/>
          <c:showCatName val="0"/>
          <c:showSerName val="0"/>
          <c:showPercent val="0"/>
          <c:showBubbleSize val="0"/>
        </c:dLbls>
        <c:gapWidth val="72"/>
        <c:axId val="323835248"/>
        <c:axId val="323830984"/>
      </c:barChart>
      <c:catAx>
        <c:axId val="323835248"/>
        <c:scaling>
          <c:orientation val="minMax"/>
        </c:scaling>
        <c:delete val="0"/>
        <c:axPos val="l"/>
        <c:numFmt formatCode="General" sourceLinked="0"/>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1"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crossAx val="323830984"/>
        <c:crosses val="autoZero"/>
        <c:auto val="1"/>
        <c:lblAlgn val="ctr"/>
        <c:lblOffset val="100"/>
        <c:noMultiLvlLbl val="0"/>
      </c:catAx>
      <c:valAx>
        <c:axId val="323830984"/>
        <c:scaling>
          <c:orientation val="minMax"/>
          <c:max val="18"/>
        </c:scaling>
        <c:delete val="1"/>
        <c:axPos val="b"/>
        <c:numFmt formatCode="General" sourceLinked="1"/>
        <c:majorTickMark val="out"/>
        <c:minorTickMark val="none"/>
        <c:tickLblPos val="nextTo"/>
        <c:crossAx val="32383524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5430629921259843"/>
          <c:y val="7.9727001126682101E-2"/>
          <c:w val="0.43402034120734906"/>
          <c:h val="0.91790965655184642"/>
        </c:manualLayout>
      </c:layout>
      <c:barChart>
        <c:barDir val="bar"/>
        <c:grouping val="clustered"/>
        <c:varyColors val="0"/>
        <c:ser>
          <c:idx val="0"/>
          <c:order val="0"/>
          <c:tx>
            <c:strRef>
              <c:f>Sheet1!$B$1</c:f>
              <c:strCache>
                <c:ptCount val="1"/>
                <c:pt idx="0">
                  <c:v>2023</c:v>
                </c:pt>
              </c:strCache>
            </c:strRef>
          </c:tx>
          <c:spPr>
            <a:solidFill>
              <a:srgbClr val="5B9BD5">
                <a:lumMod val="50000"/>
              </a:srgbClr>
            </a:solidFill>
            <a:ln>
              <a:noFill/>
            </a:ln>
            <a:effectLst/>
          </c:spPr>
          <c:invertIfNegative val="0"/>
          <c:dLbls>
            <c:dLbl>
              <c:idx val="0"/>
              <c:layout>
                <c:manualLayout>
                  <c:x val="-7.9892698857009559E-2"/>
                  <c:y val="0"/>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842A-41B0-B579-4D8EC2F17267}"/>
                </c:ext>
              </c:extLst>
            </c:dLbl>
            <c:dLbl>
              <c:idx val="1"/>
              <c:layout>
                <c:manualLayout>
                  <c:x val="-8.1589460169823075E-2"/>
                  <c:y val="2.6926023712539205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842A-41B0-B579-4D8EC2F17267}"/>
                </c:ext>
              </c:extLst>
            </c:dLbl>
            <c:dLbl>
              <c:idx val="2"/>
              <c:layout>
                <c:manualLayout>
                  <c:x val="-8.0071778991237005E-2"/>
                  <c:y val="2.6926023712539205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842A-41B0-B579-4D8EC2F17267}"/>
                </c:ext>
              </c:extLst>
            </c:dLbl>
            <c:dLbl>
              <c:idx val="3"/>
              <c:layout>
                <c:manualLayout>
                  <c:x val="-7.1244505913317782E-2"/>
                  <c:y val="2.6926023712539205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842A-41B0-B579-4D8EC2F17267}"/>
                </c:ext>
              </c:extLst>
            </c:dLbl>
            <c:dLbl>
              <c:idx val="7"/>
              <c:layout>
                <c:manualLayout>
                  <c:x val="-6.6748217004714949E-2"/>
                  <c:y val="2.1199924189071099E-7"/>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AA55-47FD-85B0-24F7ADF15AF8}"/>
                </c:ext>
              </c:extLst>
            </c:dLbl>
            <c:dLbl>
              <c:idx val="8"/>
              <c:layout>
                <c:manualLayout>
                  <c:x val="-8.1910426871938419E-2"/>
                  <c:y val="1.3467251841108403E-3"/>
                </c:manualLayout>
              </c:layout>
              <c:dLblPos val="outEnd"/>
              <c:showLegendKey val="0"/>
              <c:showVal val="1"/>
              <c:showCatName val="0"/>
              <c:showSerName val="0"/>
              <c:showPercent val="0"/>
              <c:showBubbleSize val="0"/>
              <c:extLst>
                <c:ext xmlns:c15="http://schemas.microsoft.com/office/drawing/2012/chart" uri="{CE6537A1-D6FC-4f65-9D91-7224C49458BB}">
                  <c15:layout>
                    <c:manualLayout>
                      <c:w val="8.2855143456962904E-2"/>
                      <c:h val="3.4637708135555702E-2"/>
                    </c:manualLayout>
                  </c15:layout>
                </c:ext>
                <c:ext xmlns:c16="http://schemas.microsoft.com/office/drawing/2014/chart" uri="{C3380CC4-5D6E-409C-BE32-E72D297353CC}">
                  <c16:uniqueId val="{00000001-AA55-47FD-85B0-24F7ADF15AF8}"/>
                </c:ext>
              </c:extLst>
            </c:dLbl>
            <c:dLbl>
              <c:idx val="9"/>
              <c:layout>
                <c:manualLayout>
                  <c:x val="-8.0744018264337053E-2"/>
                  <c:y val="2.1199924198943085E-7"/>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AA55-47FD-85B0-24F7ADF15AF8}"/>
                </c:ext>
              </c:extLst>
            </c:dLbl>
            <c:dLbl>
              <c:idx val="10"/>
              <c:layout>
                <c:manualLayout>
                  <c:x val="-7.9010155221150194E-2"/>
                  <c:y val="2.1199924198943085E-7"/>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AA55-47FD-85B0-24F7ADF15AF8}"/>
                </c:ext>
              </c:extLst>
            </c:dLbl>
            <c:dLbl>
              <c:idx val="11"/>
              <c:layout>
                <c:manualLayout>
                  <c:x val="-1.0047589397721365E-2"/>
                  <c:y val="0"/>
                </c:manualLayout>
              </c:layout>
              <c:spPr>
                <a:noFill/>
                <a:ln>
                  <a:noFill/>
                </a:ln>
                <a:effectLst/>
              </c:spPr>
              <c:txPr>
                <a:bodyPr rot="0" spcFirstLastPara="1" vertOverflow="ellipsis" vert="horz" wrap="square" anchor="ctr" anchorCtr="1"/>
                <a:lstStyle/>
                <a:p>
                  <a:pPr>
                    <a:defRPr sz="1000" b="1"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AA55-47FD-85B0-24F7ADF15AF8}"/>
                </c:ext>
              </c:extLst>
            </c:dLbl>
            <c:spPr>
              <a:noFill/>
              <a:ln>
                <a:noFill/>
              </a:ln>
              <a:effectLst/>
            </c:spPr>
            <c:txPr>
              <a:bodyPr rot="0" spcFirstLastPara="1" vertOverflow="ellipsis" vert="horz" wrap="square" anchor="ctr" anchorCtr="1"/>
              <a:lstStyle/>
              <a:p>
                <a:pPr>
                  <a:defRPr sz="1000" b="1" i="0" u="none" strike="noStrike" kern="1200" baseline="0">
                    <a:solidFill>
                      <a:schemeClr val="bg1"/>
                    </a:solidFill>
                    <a:latin typeface="Tahoma" panose="020B0604030504040204" pitchFamily="34" charset="0"/>
                    <a:ea typeface="Tahoma" panose="020B0604030504040204" pitchFamily="34" charset="0"/>
                    <a:cs typeface="Tahoma" panose="020B0604030504040204" pitchFamily="34" charset="0"/>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Sheet1!$A$2:$A$13</c:f>
              <c:strCache>
                <c:ptCount val="12"/>
                <c:pt idx="0">
                  <c:v>Village of Oak Park FYI Newsletter</c:v>
                </c:pt>
                <c:pt idx="1">
                  <c:v>Park District printed 
program guide</c:v>
                </c:pt>
                <c:pt idx="2">
                  <c:v>Park District E-newsletters</c:v>
                </c:pt>
                <c:pt idx="3">
                  <c:v>Park District website</c:v>
                </c:pt>
                <c:pt idx="4">
                  <c:v>Flyers at the parks, PDOP 
facilities, special events</c:v>
                </c:pt>
                <c:pt idx="5">
                  <c:v>Exterior fence banners at 
Park District locations</c:v>
                </c:pt>
                <c:pt idx="6">
                  <c:v>Rely on word of mouth from 
family, friends, or neighbors</c:v>
                </c:pt>
                <c:pt idx="7">
                  <c:v>Park District digital program 
guide (on the website)</c:v>
                </c:pt>
                <c:pt idx="8">
                  <c:v>Oak Park Public Library (visit, 
website, or phone call)</c:v>
                </c:pt>
                <c:pt idx="9">
                  <c:v>Local newspaper (print or online) </c:v>
                </c:pt>
                <c:pt idx="10">
                  <c:v>Park District social media 
(Facebook, Instagram, Twitter) </c:v>
                </c:pt>
                <c:pt idx="11">
                  <c:v>Call Park District office or facility</c:v>
                </c:pt>
              </c:strCache>
            </c:strRef>
          </c:cat>
          <c:val>
            <c:numRef>
              <c:f>Sheet1!$B$2:$B$13</c:f>
              <c:numCache>
                <c:formatCode>0%</c:formatCode>
                <c:ptCount val="12"/>
                <c:pt idx="0">
                  <c:v>0.6</c:v>
                </c:pt>
                <c:pt idx="1">
                  <c:v>0.6</c:v>
                </c:pt>
                <c:pt idx="2">
                  <c:v>0.46</c:v>
                </c:pt>
                <c:pt idx="3">
                  <c:v>0.41</c:v>
                </c:pt>
                <c:pt idx="4">
                  <c:v>0.36</c:v>
                </c:pt>
                <c:pt idx="5">
                  <c:v>0.32</c:v>
                </c:pt>
                <c:pt idx="6">
                  <c:v>0.31</c:v>
                </c:pt>
                <c:pt idx="7">
                  <c:v>0.27</c:v>
                </c:pt>
                <c:pt idx="8">
                  <c:v>0.26</c:v>
                </c:pt>
                <c:pt idx="9">
                  <c:v>0.21</c:v>
                </c:pt>
                <c:pt idx="10">
                  <c:v>0.14000000000000001</c:v>
                </c:pt>
                <c:pt idx="11">
                  <c:v>0.03</c:v>
                </c:pt>
              </c:numCache>
            </c:numRef>
          </c:val>
          <c:extLst>
            <c:ext xmlns:c16="http://schemas.microsoft.com/office/drawing/2014/chart" uri="{C3380CC4-5D6E-409C-BE32-E72D297353CC}">
              <c16:uniqueId val="{00000007-842A-41B0-B579-4D8EC2F17267}"/>
            </c:ext>
          </c:extLst>
        </c:ser>
        <c:ser>
          <c:idx val="1"/>
          <c:order val="1"/>
          <c:tx>
            <c:strRef>
              <c:f>Sheet1!$C$1</c:f>
              <c:strCache>
                <c:ptCount val="1"/>
                <c:pt idx="0">
                  <c:v>2019</c:v>
                </c:pt>
              </c:strCache>
            </c:strRef>
          </c:tx>
          <c:spPr>
            <a:solidFill>
              <a:schemeClr val="accent2"/>
            </a:solidFill>
            <a:ln>
              <a:noFill/>
            </a:ln>
            <a:effectLst/>
          </c:spPr>
          <c:invertIfNegative val="0"/>
          <c:dLbls>
            <c:dLbl>
              <c:idx val="11"/>
              <c:layout>
                <c:manualLayout>
                  <c:x val="2.9315877152863786E-3"/>
                  <c:y val="4.2399848378142197E-7"/>
                </c:manualLayout>
              </c:layout>
              <c:spPr>
                <a:noFill/>
                <a:ln>
                  <a:noFill/>
                </a:ln>
                <a:effectLst/>
              </c:spPr>
              <c:txPr>
                <a:bodyPr rot="0" spcFirstLastPara="1" vertOverflow="ellipsis" vert="horz" wrap="square" anchor="ctr" anchorCtr="1"/>
                <a:lstStyle/>
                <a:p>
                  <a:pPr>
                    <a:defRPr sz="1000" b="1"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865-4855-8F17-0AA9405D83BA}"/>
                </c:ext>
              </c:extLst>
            </c:dLbl>
            <c:spPr>
              <a:noFill/>
              <a:ln>
                <a:noFill/>
              </a:ln>
              <a:effectLst/>
            </c:spPr>
            <c:txPr>
              <a:bodyPr rot="0" spcFirstLastPara="1" vertOverflow="ellipsis" vert="horz" wrap="square" anchor="ctr" anchorCtr="1"/>
              <a:lstStyle/>
              <a:p>
                <a:pPr>
                  <a:defRPr sz="1000" b="1" i="0" u="none" strike="noStrike" kern="1200" baseline="0">
                    <a:solidFill>
                      <a:schemeClr val="bg1"/>
                    </a:solidFill>
                    <a:latin typeface="Tahoma" panose="020B0604030504040204" pitchFamily="34" charset="0"/>
                    <a:ea typeface="Tahoma" panose="020B0604030504040204" pitchFamily="34" charset="0"/>
                    <a:cs typeface="Tahoma" panose="020B0604030504040204" pitchFamily="34" charset="0"/>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Sheet1!$A$2:$A$13</c:f>
              <c:strCache>
                <c:ptCount val="12"/>
                <c:pt idx="0">
                  <c:v>Village of Oak Park FYI Newsletter</c:v>
                </c:pt>
                <c:pt idx="1">
                  <c:v>Park District printed 
program guide</c:v>
                </c:pt>
                <c:pt idx="2">
                  <c:v>Park District E-newsletters</c:v>
                </c:pt>
                <c:pt idx="3">
                  <c:v>Park District website</c:v>
                </c:pt>
                <c:pt idx="4">
                  <c:v>Flyers at the parks, PDOP 
facilities, special events</c:v>
                </c:pt>
                <c:pt idx="5">
                  <c:v>Exterior fence banners at 
Park District locations</c:v>
                </c:pt>
                <c:pt idx="6">
                  <c:v>Rely on word of mouth from 
family, friends, or neighbors</c:v>
                </c:pt>
                <c:pt idx="7">
                  <c:v>Park District digital program 
guide (on the website)</c:v>
                </c:pt>
                <c:pt idx="8">
                  <c:v>Oak Park Public Library (visit, 
website, or phone call)</c:v>
                </c:pt>
                <c:pt idx="9">
                  <c:v>Local newspaper (print or online) </c:v>
                </c:pt>
                <c:pt idx="10">
                  <c:v>Park District social media 
(Facebook, Instagram, Twitter) </c:v>
                </c:pt>
                <c:pt idx="11">
                  <c:v>Call Park District office or facility</c:v>
                </c:pt>
              </c:strCache>
            </c:strRef>
          </c:cat>
          <c:val>
            <c:numRef>
              <c:f>Sheet1!$C$2:$C$13</c:f>
              <c:numCache>
                <c:formatCode>0%</c:formatCode>
                <c:ptCount val="12"/>
                <c:pt idx="0">
                  <c:v>0.57999999999999996</c:v>
                </c:pt>
                <c:pt idx="1">
                  <c:v>0.69</c:v>
                </c:pt>
                <c:pt idx="2">
                  <c:v>0.21</c:v>
                </c:pt>
                <c:pt idx="3">
                  <c:v>0.37</c:v>
                </c:pt>
                <c:pt idx="5">
                  <c:v>0.36</c:v>
                </c:pt>
                <c:pt idx="6">
                  <c:v>0.31</c:v>
                </c:pt>
                <c:pt idx="8">
                  <c:v>0.23</c:v>
                </c:pt>
                <c:pt idx="9">
                  <c:v>0.25</c:v>
                </c:pt>
                <c:pt idx="10">
                  <c:v>0.16</c:v>
                </c:pt>
                <c:pt idx="11">
                  <c:v>0.04</c:v>
                </c:pt>
              </c:numCache>
            </c:numRef>
          </c:val>
          <c:extLst>
            <c:ext xmlns:c16="http://schemas.microsoft.com/office/drawing/2014/chart" uri="{C3380CC4-5D6E-409C-BE32-E72D297353CC}">
              <c16:uniqueId val="{00000000-5865-4855-8F17-0AA9405D83BA}"/>
            </c:ext>
          </c:extLst>
        </c:ser>
        <c:dLbls>
          <c:showLegendKey val="0"/>
          <c:showVal val="0"/>
          <c:showCatName val="0"/>
          <c:showSerName val="0"/>
          <c:showPercent val="0"/>
          <c:showBubbleSize val="0"/>
        </c:dLbls>
        <c:gapWidth val="75"/>
        <c:axId val="1215629280"/>
        <c:axId val="1215627640"/>
      </c:barChart>
      <c:catAx>
        <c:axId val="1215629280"/>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1"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crossAx val="1215627640"/>
        <c:crosses val="autoZero"/>
        <c:auto val="1"/>
        <c:lblAlgn val="ctr"/>
        <c:lblOffset val="100"/>
        <c:noMultiLvlLbl val="0"/>
      </c:catAx>
      <c:valAx>
        <c:axId val="1215627640"/>
        <c:scaling>
          <c:orientation val="minMax"/>
        </c:scaling>
        <c:delete val="1"/>
        <c:axPos val="t"/>
        <c:numFmt formatCode="0%" sourceLinked="1"/>
        <c:majorTickMark val="none"/>
        <c:minorTickMark val="none"/>
        <c:tickLblPos val="nextTo"/>
        <c:crossAx val="1215629280"/>
        <c:crosses val="autoZero"/>
        <c:crossBetween val="between"/>
      </c:valAx>
      <c:spPr>
        <a:noFill/>
        <a:ln>
          <a:noFill/>
        </a:ln>
        <a:effectLst/>
      </c:spPr>
    </c:plotArea>
    <c:legend>
      <c:legendPos val="b"/>
      <c:layout>
        <c:manualLayout>
          <c:xMode val="edge"/>
          <c:yMode val="edge"/>
          <c:x val="0.89453208656825522"/>
          <c:y val="0.59682492975405121"/>
          <c:w val="9.6047931027515882E-2"/>
          <c:h val="8.6020176391849237E-2"/>
        </c:manualLayout>
      </c:layout>
      <c:overlay val="0"/>
      <c:spPr>
        <a:noFill/>
        <a:ln>
          <a:noFill/>
        </a:ln>
        <a:effectLst/>
      </c:spPr>
      <c:txPr>
        <a:bodyPr rot="0" spcFirstLastPara="1" vertOverflow="ellipsis" vert="horz" wrap="square" anchor="ctr" anchorCtr="1"/>
        <a:lstStyle/>
        <a:p>
          <a:pPr>
            <a:defRPr sz="1000" b="1"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000" b="1">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externalData r:id="rId4">
    <c:autoUpdate val="0"/>
  </c:externalData>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62003989354374789"/>
          <c:y val="6.5450517504229066E-3"/>
          <c:w val="0.35704335943311494"/>
          <c:h val="0.99345494824957714"/>
        </c:manualLayout>
      </c:layout>
      <c:barChart>
        <c:barDir val="bar"/>
        <c:grouping val="clustered"/>
        <c:varyColors val="0"/>
        <c:ser>
          <c:idx val="0"/>
          <c:order val="0"/>
          <c:tx>
            <c:strRef>
              <c:f>Sheet1!$B$1</c:f>
              <c:strCache>
                <c:ptCount val="1"/>
                <c:pt idx="0">
                  <c:v>Column3</c:v>
                </c:pt>
              </c:strCache>
            </c:strRef>
          </c:tx>
          <c:spPr>
            <a:solidFill>
              <a:srgbClr val="1F4E79"/>
            </a:solidFill>
            <a:ln>
              <a:noFill/>
            </a:ln>
            <a:effectLst/>
          </c:spPr>
          <c:invertIfNegative val="0"/>
          <c:dLbls>
            <c:dLbl>
              <c:idx val="0"/>
              <c:layout>
                <c:manualLayout>
                  <c:x val="-7.9892698857009559E-2"/>
                  <c:y val="0"/>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6F26-4566-A125-5076138BBA48}"/>
                </c:ext>
              </c:extLst>
            </c:dLbl>
            <c:dLbl>
              <c:idx val="1"/>
              <c:layout>
                <c:manualLayout>
                  <c:x val="-8.1589460169823075E-2"/>
                  <c:y val="2.6926023712539205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6F26-4566-A125-5076138BBA48}"/>
                </c:ext>
              </c:extLst>
            </c:dLbl>
            <c:dLbl>
              <c:idx val="2"/>
              <c:layout>
                <c:manualLayout>
                  <c:x val="-8.0071778991237005E-2"/>
                  <c:y val="2.6926023712539205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6F26-4566-A125-5076138BBA48}"/>
                </c:ext>
              </c:extLst>
            </c:dLbl>
            <c:dLbl>
              <c:idx val="3"/>
              <c:layout>
                <c:manualLayout>
                  <c:x val="-5.4916071110425402E-2"/>
                  <c:y val="2.6923903720120295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6F26-4566-A125-5076138BBA48}"/>
                </c:ext>
              </c:extLst>
            </c:dLbl>
            <c:dLbl>
              <c:idx val="7"/>
              <c:layout>
                <c:manualLayout>
                  <c:x val="-1.0765011966226491E-2"/>
                  <c:y val="0"/>
                </c:manualLayout>
              </c:layout>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6F26-4566-A125-5076138BBA48}"/>
                </c:ext>
              </c:extLst>
            </c:dLbl>
            <c:dLbl>
              <c:idx val="8"/>
              <c:layout>
                <c:manualLayout>
                  <c:x val="-1.0765011966226491E-2"/>
                  <c:y val="9.8719839887093281E-17"/>
                </c:manualLayout>
              </c:layout>
              <c:spPr>
                <a:noFill/>
                <a:ln>
                  <a:noFill/>
                </a:ln>
                <a:effectLst/>
              </c:spPr>
              <c:txPr>
                <a:bodyPr rot="0" spcFirstLastPara="1" vertOverflow="ellipsis" vert="horz" wrap="square" lIns="38100" tIns="19050" rIns="38100" bIns="19050" anchor="ctr" anchorCtr="1">
                  <a:noAutofit/>
                </a:bodyPr>
                <a:lstStyle/>
                <a:p>
                  <a:pPr>
                    <a:defRPr sz="900" b="1"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dLblPos val="outEnd"/>
              <c:showLegendKey val="0"/>
              <c:showVal val="1"/>
              <c:showCatName val="0"/>
              <c:showSerName val="0"/>
              <c:showPercent val="0"/>
              <c:showBubbleSize val="0"/>
              <c:extLst>
                <c:ext xmlns:c15="http://schemas.microsoft.com/office/drawing/2012/chart" uri="{CE6537A1-D6FC-4f65-9D91-7224C49458BB}">
                  <c15:layout>
                    <c:manualLayout>
                      <c:w val="5.253090739444833E-2"/>
                      <c:h val="4.2714879251591793E-2"/>
                    </c:manualLayout>
                  </c15:layout>
                </c:ext>
                <c:ext xmlns:c16="http://schemas.microsoft.com/office/drawing/2014/chart" uri="{C3380CC4-5D6E-409C-BE32-E72D297353CC}">
                  <c16:uniqueId val="{00000005-6F26-4566-A125-5076138BBA48}"/>
                </c:ext>
              </c:extLst>
            </c:dLbl>
            <c:dLbl>
              <c:idx val="9"/>
              <c:layout>
                <c:manualLayout>
                  <c:x val="-1.0765011966226491E-2"/>
                  <c:y val="9.8719839887093281E-17"/>
                </c:manualLayout>
              </c:layout>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6F26-4566-A125-5076138BBA48}"/>
                </c:ext>
              </c:extLst>
            </c:dLbl>
            <c:dLbl>
              <c:idx val="10"/>
              <c:layout>
                <c:manualLayout>
                  <c:x val="-6.698515379769357E-3"/>
                  <c:y val="9.8719839887093281E-17"/>
                </c:manualLayout>
              </c:layout>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6F26-4566-A125-5076138BBA48}"/>
                </c:ext>
              </c:extLst>
            </c:dLbl>
            <c:dLbl>
              <c:idx val="11"/>
              <c:tx>
                <c:rich>
                  <a:bodyPr rot="0" spcFirstLastPara="1" vertOverflow="ellipsis" vert="horz" wrap="square" lIns="38100" tIns="19050" rIns="38100" bIns="19050" anchor="ctr" anchorCtr="1">
                    <a:spAutoFit/>
                  </a:bodyPr>
                  <a:lstStyle/>
                  <a:p>
                    <a:pPr>
                      <a:defRPr sz="900" b="1"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r>
                      <a:rPr lang="en-US" dirty="0"/>
                      <a:t>&lt;1%</a:t>
                    </a:r>
                  </a:p>
                </c:rich>
              </c:tx>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dLblPos val="in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8-6F26-4566-A125-5076138BBA48}"/>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Tahoma" panose="020B0604030504040204" pitchFamily="34" charset="0"/>
                    <a:ea typeface="Tahoma" panose="020B0604030504040204" pitchFamily="34" charset="0"/>
                    <a:cs typeface="Tahoma" panose="020B0604030504040204" pitchFamily="34" charset="0"/>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Sheet1!$A$2:$A$13</c:f>
              <c:strCache>
                <c:ptCount val="12"/>
                <c:pt idx="0">
                  <c:v>Park District printed 
program guide</c:v>
                </c:pt>
                <c:pt idx="1">
                  <c:v>Village of Oak Park 
FYI newsletter</c:v>
                </c:pt>
                <c:pt idx="2">
                  <c:v>Park District E-newsletters</c:v>
                </c:pt>
                <c:pt idx="3">
                  <c:v>Park District website</c:v>
                </c:pt>
                <c:pt idx="4">
                  <c:v>Local newspaper (print or online) </c:v>
                </c:pt>
                <c:pt idx="5">
                  <c:v>Flyers at the parks, PDOP 
facilities, and/or at special events</c:v>
                </c:pt>
                <c:pt idx="6">
                  <c:v>Rely on word of mouth from 
family, friends, or neighbors</c:v>
                </c:pt>
                <c:pt idx="7">
                  <c:v>Park District social media 
(Facebook, Instagram, Twitter)</c:v>
                </c:pt>
                <c:pt idx="8">
                  <c:v>Park District digital program 
guide (on the website)</c:v>
                </c:pt>
                <c:pt idx="9">
                  <c:v>Oak Park Public Library (visit, 
website, or phone call)</c:v>
                </c:pt>
                <c:pt idx="10">
                  <c:v>Exterior fence banners at 
Park District locations</c:v>
                </c:pt>
                <c:pt idx="11">
                  <c:v>Other source</c:v>
                </c:pt>
              </c:strCache>
            </c:strRef>
          </c:cat>
          <c:val>
            <c:numRef>
              <c:f>Sheet1!$B$2:$B$13</c:f>
              <c:numCache>
                <c:formatCode>0%</c:formatCode>
                <c:ptCount val="12"/>
                <c:pt idx="0">
                  <c:v>0.34</c:v>
                </c:pt>
                <c:pt idx="1">
                  <c:v>0.15</c:v>
                </c:pt>
                <c:pt idx="2">
                  <c:v>0.15</c:v>
                </c:pt>
                <c:pt idx="3">
                  <c:v>0.1</c:v>
                </c:pt>
                <c:pt idx="4">
                  <c:v>7.0000000000000007E-2</c:v>
                </c:pt>
                <c:pt idx="5">
                  <c:v>0.06</c:v>
                </c:pt>
                <c:pt idx="6">
                  <c:v>0.05</c:v>
                </c:pt>
                <c:pt idx="7">
                  <c:v>0.03</c:v>
                </c:pt>
                <c:pt idx="8">
                  <c:v>0.03</c:v>
                </c:pt>
                <c:pt idx="9">
                  <c:v>0.03</c:v>
                </c:pt>
                <c:pt idx="10">
                  <c:v>0.01</c:v>
                </c:pt>
                <c:pt idx="11">
                  <c:v>0</c:v>
                </c:pt>
              </c:numCache>
            </c:numRef>
          </c:val>
          <c:extLst>
            <c:ext xmlns:c16="http://schemas.microsoft.com/office/drawing/2014/chart" uri="{C3380CC4-5D6E-409C-BE32-E72D297353CC}">
              <c16:uniqueId val="{00000009-6F26-4566-A125-5076138BBA48}"/>
            </c:ext>
          </c:extLst>
        </c:ser>
        <c:dLbls>
          <c:showLegendKey val="0"/>
          <c:showVal val="0"/>
          <c:showCatName val="0"/>
          <c:showSerName val="0"/>
          <c:showPercent val="0"/>
          <c:showBubbleSize val="0"/>
        </c:dLbls>
        <c:gapWidth val="75"/>
        <c:axId val="1215629280"/>
        <c:axId val="1215627640"/>
      </c:barChart>
      <c:catAx>
        <c:axId val="1215629280"/>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1"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crossAx val="1215627640"/>
        <c:crosses val="autoZero"/>
        <c:auto val="1"/>
        <c:lblAlgn val="ctr"/>
        <c:lblOffset val="100"/>
        <c:noMultiLvlLbl val="0"/>
      </c:catAx>
      <c:valAx>
        <c:axId val="1215627640"/>
        <c:scaling>
          <c:orientation val="minMax"/>
        </c:scaling>
        <c:delete val="1"/>
        <c:axPos val="t"/>
        <c:numFmt formatCode="0%" sourceLinked="1"/>
        <c:majorTickMark val="none"/>
        <c:minorTickMark val="none"/>
        <c:tickLblPos val="nextTo"/>
        <c:crossAx val="121562928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4">
    <c:autoUpdate val="0"/>
  </c:externalData>
</c:chartSpace>
</file>

<file path=ppt/charts/chart3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plotArea>
      <c:layout>
        <c:manualLayout>
          <c:layoutTarget val="inner"/>
          <c:xMode val="edge"/>
          <c:yMode val="edge"/>
          <c:x val="1.7432646592709985E-2"/>
          <c:y val="0.60624999999999996"/>
          <c:w val="0.87480190174326466"/>
          <c:h val="0.33750000000000002"/>
        </c:manualLayout>
      </c:layout>
      <c:barChart>
        <c:barDir val="bar"/>
        <c:grouping val="percentStacked"/>
        <c:varyColors val="0"/>
        <c:ser>
          <c:idx val="0"/>
          <c:order val="0"/>
          <c:tx>
            <c:strRef>
              <c:f>Sheet1!$B$1</c:f>
              <c:strCache>
                <c:ptCount val="1"/>
                <c:pt idx="0">
                  <c:v>At least once a week</c:v>
                </c:pt>
              </c:strCache>
            </c:strRef>
          </c:tx>
          <c:spPr>
            <a:solidFill>
              <a:schemeClr val="accent5">
                <a:shade val="50000"/>
              </a:schemeClr>
            </a:solidFill>
            <a:ln>
              <a:noFill/>
            </a:ln>
            <a:effectLst/>
          </c:spPr>
          <c:invertIfNegative val="0"/>
          <c:dPt>
            <c:idx val="0"/>
            <c:invertIfNegative val="0"/>
            <c:bubble3D val="0"/>
            <c:spPr>
              <a:solidFill>
                <a:schemeClr val="accent5">
                  <a:lumMod val="50000"/>
                </a:schemeClr>
              </a:solidFill>
              <a:ln>
                <a:noFill/>
              </a:ln>
              <a:effectLst/>
            </c:spPr>
            <c:extLst>
              <c:ext xmlns:c16="http://schemas.microsoft.com/office/drawing/2014/chart" uri="{C3380CC4-5D6E-409C-BE32-E72D297353CC}">
                <c16:uniqueId val="{0000000B-2A20-4B66-AC76-953D17A261C9}"/>
              </c:ext>
            </c:extLst>
          </c:dPt>
          <c:dLbls>
            <c:dLbl>
              <c:idx val="0"/>
              <c:layout>
                <c:manualLayout>
                  <c:x val="-3.3427754969614573E-3"/>
                  <c:y val="-3.1250000000000002E-3"/>
                </c:manualLayout>
              </c:layout>
              <c:spPr>
                <a:noFill/>
                <a:ln>
                  <a:noFill/>
                </a:ln>
                <a:effectLst/>
              </c:spPr>
              <c:txPr>
                <a:bodyPr rot="0" spcFirstLastPara="1" vertOverflow="ellipsis" vert="horz" wrap="square" lIns="38100" tIns="19050" rIns="38100" bIns="19050" anchor="ctr" anchorCtr="1">
                  <a:noAutofit/>
                </a:bodyPr>
                <a:lstStyle/>
                <a:p>
                  <a:pPr>
                    <a:defRPr sz="900" b="1" i="0" u="none" strike="noStrike" kern="1200" baseline="0">
                      <a:solidFill>
                        <a:schemeClr val="bg1"/>
                      </a:solidFill>
                      <a:latin typeface="Tahoma" panose="020B0604030504040204" pitchFamily="34" charset="0"/>
                      <a:ea typeface="Tahoma" panose="020B0604030504040204" pitchFamily="34" charset="0"/>
                      <a:cs typeface="Tahoma" panose="020B0604030504040204" pitchFamily="34" charset="0"/>
                    </a:defRPr>
                  </a:pPr>
                  <a:endParaRPr lang="en-US"/>
                </a:p>
              </c:txPr>
              <c:showLegendKey val="0"/>
              <c:showVal val="1"/>
              <c:showCatName val="0"/>
              <c:showSerName val="1"/>
              <c:showPercent val="0"/>
              <c:showBubbleSize val="0"/>
              <c:extLst>
                <c:ext xmlns:c15="http://schemas.microsoft.com/office/drawing/2012/chart" uri="{CE6537A1-D6FC-4f65-9D91-7224C49458BB}">
                  <c15:layout>
                    <c:manualLayout>
                      <c:w val="6.8375531901618478E-2"/>
                      <c:h val="0.18395324803149607"/>
                    </c:manualLayout>
                  </c15:layout>
                </c:ext>
                <c:ext xmlns:c16="http://schemas.microsoft.com/office/drawing/2014/chart" uri="{C3380CC4-5D6E-409C-BE32-E72D297353CC}">
                  <c16:uniqueId val="{0000000B-2A20-4B66-AC76-953D17A261C9}"/>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Tahoma" panose="020B0604030504040204" pitchFamily="34" charset="0"/>
                    <a:ea typeface="Tahoma" panose="020B0604030504040204" pitchFamily="34" charset="0"/>
                    <a:cs typeface="Tahoma" panose="020B0604030504040204" pitchFamily="34" charset="0"/>
                  </a:defRPr>
                </a:pPr>
                <a:endParaRPr lang="en-US"/>
              </a:p>
            </c:txPr>
            <c:showLegendKey val="0"/>
            <c:showVal val="1"/>
            <c:showCatName val="0"/>
            <c:showSerName val="1"/>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Sheet1!$B$2</c:f>
              <c:numCache>
                <c:formatCode>0%</c:formatCode>
                <c:ptCount val="1"/>
                <c:pt idx="0">
                  <c:v>0.09</c:v>
                </c:pt>
              </c:numCache>
            </c:numRef>
          </c:val>
          <c:extLst>
            <c:ext xmlns:c16="http://schemas.microsoft.com/office/drawing/2014/chart" uri="{C3380CC4-5D6E-409C-BE32-E72D297353CC}">
              <c16:uniqueId val="{00000000-2A20-4B66-AC76-953D17A261C9}"/>
            </c:ext>
          </c:extLst>
        </c:ser>
        <c:ser>
          <c:idx val="1"/>
          <c:order val="1"/>
          <c:tx>
            <c:strRef>
              <c:f>Sheet1!$C$1</c:f>
              <c:strCache>
                <c:ptCount val="1"/>
                <c:pt idx="0">
                  <c:v>At least once a month</c:v>
                </c:pt>
              </c:strCache>
            </c:strRef>
          </c:tx>
          <c:spPr>
            <a:solidFill>
              <a:schemeClr val="accent5">
                <a:shade val="70000"/>
              </a:schemeClr>
            </a:solidFill>
            <a:ln>
              <a:noFill/>
            </a:ln>
            <a:effectLst/>
          </c:spPr>
          <c:invertIfNegative val="0"/>
          <c:dLbls>
            <c:dLbl>
              <c:idx val="0"/>
              <c:spPr>
                <a:noFill/>
                <a:ln>
                  <a:noFill/>
                </a:ln>
                <a:effectLst/>
              </c:spPr>
              <c:txPr>
                <a:bodyPr rot="0" spcFirstLastPara="1" vertOverflow="ellipsis" vert="horz" wrap="square" lIns="38100" tIns="19050" rIns="38100" bIns="19050" anchor="ctr" anchorCtr="1">
                  <a:noAutofit/>
                </a:bodyPr>
                <a:lstStyle/>
                <a:p>
                  <a:pPr>
                    <a:defRPr sz="900" b="1" i="0" u="none" strike="noStrike" kern="1200" baseline="0">
                      <a:solidFill>
                        <a:schemeClr val="bg1"/>
                      </a:solidFill>
                      <a:latin typeface="Tahoma" panose="020B0604030504040204" pitchFamily="34" charset="0"/>
                      <a:ea typeface="Tahoma" panose="020B0604030504040204" pitchFamily="34" charset="0"/>
                      <a:cs typeface="Tahoma" panose="020B0604030504040204" pitchFamily="34" charset="0"/>
                    </a:defRPr>
                  </a:pPr>
                  <a:endParaRPr lang="en-US"/>
                </a:p>
              </c:txPr>
              <c:showLegendKey val="0"/>
              <c:showVal val="1"/>
              <c:showCatName val="0"/>
              <c:showSerName val="1"/>
              <c:showPercent val="0"/>
              <c:showBubbleSize val="0"/>
              <c:extLst>
                <c:ext xmlns:c15="http://schemas.microsoft.com/office/drawing/2012/chart" uri="{CE6537A1-D6FC-4f65-9D91-7224C49458BB}">
                  <c15:layout>
                    <c:manualLayout>
                      <c:w val="0.15780513370852414"/>
                      <c:h val="0.12415625"/>
                    </c:manualLayout>
                  </c15:layout>
                </c:ext>
                <c:ext xmlns:c16="http://schemas.microsoft.com/office/drawing/2014/chart" uri="{C3380CC4-5D6E-409C-BE32-E72D297353CC}">
                  <c16:uniqueId val="{00000001-2A20-4B66-AC76-953D17A261C9}"/>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showLegendKey val="0"/>
            <c:showVal val="1"/>
            <c:showCatName val="0"/>
            <c:showSerName val="1"/>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Sheet1!$C$2</c:f>
              <c:numCache>
                <c:formatCode>0%</c:formatCode>
                <c:ptCount val="1"/>
                <c:pt idx="0">
                  <c:v>0.39</c:v>
                </c:pt>
              </c:numCache>
            </c:numRef>
          </c:val>
          <c:extLst>
            <c:ext xmlns:c16="http://schemas.microsoft.com/office/drawing/2014/chart" uri="{C3380CC4-5D6E-409C-BE32-E72D297353CC}">
              <c16:uniqueId val="{00000002-2A20-4B66-AC76-953D17A261C9}"/>
            </c:ext>
          </c:extLst>
        </c:ser>
        <c:ser>
          <c:idx val="2"/>
          <c:order val="2"/>
          <c:tx>
            <c:strRef>
              <c:f>Sheet1!$D$1</c:f>
              <c:strCache>
                <c:ptCount val="1"/>
                <c:pt idx="0">
                  <c:v>At least once every six months</c:v>
                </c:pt>
              </c:strCache>
            </c:strRef>
          </c:tx>
          <c:spPr>
            <a:solidFill>
              <a:schemeClr val="accent5"/>
            </a:solidFill>
            <a:ln>
              <a:noFill/>
            </a:ln>
            <a:effectLst/>
          </c:spPr>
          <c:invertIfNegative val="0"/>
          <c:dLbls>
            <c:dLbl>
              <c:idx val="0"/>
              <c:spPr>
                <a:noFill/>
                <a:ln>
                  <a:noFill/>
                </a:ln>
                <a:effectLst/>
              </c:spPr>
              <c:txPr>
                <a:bodyPr rot="0" spcFirstLastPara="1" vertOverflow="ellipsis" vert="horz" wrap="square" lIns="38100" tIns="19050" rIns="38100" bIns="19050" anchor="ctr" anchorCtr="1">
                  <a:noAutofit/>
                </a:bodyPr>
                <a:lstStyle/>
                <a:p>
                  <a:pPr>
                    <a:defRPr sz="900" b="1" i="0" u="none" strike="noStrike" kern="1200" baseline="0">
                      <a:solidFill>
                        <a:schemeClr val="bg1"/>
                      </a:solidFill>
                      <a:latin typeface="Tahoma" panose="020B0604030504040204" pitchFamily="34" charset="0"/>
                      <a:ea typeface="Tahoma" panose="020B0604030504040204" pitchFamily="34" charset="0"/>
                      <a:cs typeface="Tahoma" panose="020B0604030504040204" pitchFamily="34" charset="0"/>
                    </a:defRPr>
                  </a:pPr>
                  <a:endParaRPr lang="en-US"/>
                </a:p>
              </c:txPr>
              <c:showLegendKey val="0"/>
              <c:showVal val="1"/>
              <c:showCatName val="0"/>
              <c:showSerName val="1"/>
              <c:showPercent val="0"/>
              <c:showBubbleSize val="0"/>
              <c:extLst>
                <c:ext xmlns:c15="http://schemas.microsoft.com/office/drawing/2012/chart" uri="{CE6537A1-D6FC-4f65-9D91-7224C49458BB}">
                  <c15:layout>
                    <c:manualLayout>
                      <c:w val="0.12657686212361327"/>
                      <c:h val="0.18623449803149605"/>
                    </c:manualLayout>
                  </c15:layout>
                </c:ext>
                <c:ext xmlns:c16="http://schemas.microsoft.com/office/drawing/2014/chart" uri="{C3380CC4-5D6E-409C-BE32-E72D297353CC}">
                  <c16:uniqueId val="{00000003-2A20-4B66-AC76-953D17A261C9}"/>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Tahoma" panose="020B0604030504040204" pitchFamily="34" charset="0"/>
                    <a:ea typeface="Tahoma" panose="020B0604030504040204" pitchFamily="34" charset="0"/>
                    <a:cs typeface="Tahoma" panose="020B0604030504040204" pitchFamily="34" charset="0"/>
                  </a:defRPr>
                </a:pPr>
                <a:endParaRPr lang="en-US"/>
              </a:p>
            </c:txPr>
            <c:showLegendKey val="0"/>
            <c:showVal val="1"/>
            <c:showCatName val="0"/>
            <c:showSerName val="1"/>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Sheet1!$D$2</c:f>
              <c:numCache>
                <c:formatCode>0%</c:formatCode>
                <c:ptCount val="1"/>
                <c:pt idx="0">
                  <c:v>0.35</c:v>
                </c:pt>
              </c:numCache>
            </c:numRef>
          </c:val>
          <c:extLst>
            <c:ext xmlns:c16="http://schemas.microsoft.com/office/drawing/2014/chart" uri="{C3380CC4-5D6E-409C-BE32-E72D297353CC}">
              <c16:uniqueId val="{00000004-2A20-4B66-AC76-953D17A261C9}"/>
            </c:ext>
          </c:extLst>
        </c:ser>
        <c:ser>
          <c:idx val="3"/>
          <c:order val="3"/>
          <c:tx>
            <c:strRef>
              <c:f>Sheet1!$E$1</c:f>
              <c:strCache>
                <c:ptCount val="1"/>
                <c:pt idx="0">
                  <c:v>At least once a year</c:v>
                </c:pt>
              </c:strCache>
            </c:strRef>
          </c:tx>
          <c:spPr>
            <a:solidFill>
              <a:schemeClr val="accent5">
                <a:tint val="90000"/>
              </a:schemeClr>
            </a:solidFill>
            <a:ln>
              <a:noFill/>
            </a:ln>
            <a:effectLst/>
          </c:spPr>
          <c:invertIfNegative val="0"/>
          <c:dLbls>
            <c:dLbl>
              <c:idx val="0"/>
              <c:spPr>
                <a:noFill/>
                <a:ln>
                  <a:noFill/>
                </a:ln>
                <a:effectLst/>
              </c:spPr>
              <c:txPr>
                <a:bodyPr rot="0" spcFirstLastPara="1" vertOverflow="ellipsis" vert="horz" wrap="square" lIns="38100" tIns="19050" rIns="38100" bIns="19050" anchor="ctr" anchorCtr="1">
                  <a:noAutofit/>
                </a:bodyPr>
                <a:lstStyle/>
                <a:p>
                  <a:pPr>
                    <a:defRPr sz="900" b="1" i="0" u="none" strike="noStrike" kern="1200" baseline="0">
                      <a:solidFill>
                        <a:schemeClr val="bg1"/>
                      </a:solidFill>
                      <a:latin typeface="Tahoma" panose="020B0604030504040204" pitchFamily="34" charset="0"/>
                      <a:ea typeface="Tahoma" panose="020B0604030504040204" pitchFamily="34" charset="0"/>
                      <a:cs typeface="Tahoma" panose="020B0604030504040204" pitchFamily="34" charset="0"/>
                    </a:defRPr>
                  </a:pPr>
                  <a:endParaRPr lang="en-US"/>
                </a:p>
              </c:txPr>
              <c:showLegendKey val="0"/>
              <c:showVal val="1"/>
              <c:showCatName val="0"/>
              <c:showSerName val="1"/>
              <c:showPercent val="0"/>
              <c:showBubbleSize val="0"/>
              <c:extLst>
                <c:ext xmlns:c15="http://schemas.microsoft.com/office/drawing/2012/chart" uri="{CE6537A1-D6FC-4f65-9D91-7224C49458BB}">
                  <c15:layout>
                    <c:manualLayout>
                      <c:w val="9.7598986735215928E-2"/>
                      <c:h val="0.30498449803149608"/>
                    </c:manualLayout>
                  </c15:layout>
                </c:ext>
                <c:ext xmlns:c16="http://schemas.microsoft.com/office/drawing/2014/chart" uri="{C3380CC4-5D6E-409C-BE32-E72D297353CC}">
                  <c16:uniqueId val="{00000005-2A20-4B66-AC76-953D17A261C9}"/>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Tahoma" panose="020B0604030504040204" pitchFamily="34" charset="0"/>
                    <a:ea typeface="Tahoma" panose="020B0604030504040204" pitchFamily="34" charset="0"/>
                    <a:cs typeface="Tahoma" panose="020B0604030504040204" pitchFamily="34" charset="0"/>
                  </a:defRPr>
                </a:pPr>
                <a:endParaRPr lang="en-US"/>
              </a:p>
            </c:txPr>
            <c:showLegendKey val="0"/>
            <c:showVal val="1"/>
            <c:showCatName val="0"/>
            <c:showSerName val="1"/>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Sheet1!$E$2</c:f>
              <c:numCache>
                <c:formatCode>0%</c:formatCode>
                <c:ptCount val="1"/>
                <c:pt idx="0">
                  <c:v>0.11</c:v>
                </c:pt>
              </c:numCache>
            </c:numRef>
          </c:val>
          <c:extLst>
            <c:ext xmlns:c16="http://schemas.microsoft.com/office/drawing/2014/chart" uri="{C3380CC4-5D6E-409C-BE32-E72D297353CC}">
              <c16:uniqueId val="{00000006-2A20-4B66-AC76-953D17A261C9}"/>
            </c:ext>
          </c:extLst>
        </c:ser>
        <c:ser>
          <c:idx val="4"/>
          <c:order val="4"/>
          <c:tx>
            <c:strRef>
              <c:f>Sheet1!$F$1</c:f>
              <c:strCache>
                <c:ptCount val="1"/>
                <c:pt idx="0">
                  <c:v>Less than once a year</c:v>
                </c:pt>
              </c:strCache>
            </c:strRef>
          </c:tx>
          <c:spPr>
            <a:solidFill>
              <a:schemeClr val="accent5">
                <a:tint val="70000"/>
              </a:schemeClr>
            </a:solidFill>
            <a:ln>
              <a:noFill/>
            </a:ln>
            <a:effectLst/>
          </c:spPr>
          <c:invertIfNegative val="0"/>
          <c:dLbls>
            <c:dLbl>
              <c:idx val="0"/>
              <c:layout>
                <c:manualLayout>
                  <c:x val="-1.2678288431061807E-2"/>
                  <c:y val="0.19573437499999999"/>
                </c:manualLayout>
              </c:layout>
              <c:spPr>
                <a:noFill/>
                <a:ln>
                  <a:noFill/>
                </a:ln>
                <a:effectLst/>
              </c:spPr>
              <c:txPr>
                <a:bodyPr rot="0" spcFirstLastPara="1" vertOverflow="ellipsis" vert="horz" wrap="square" lIns="38100" tIns="19050" rIns="38100" bIns="19050" anchor="ctr" anchorCtr="1">
                  <a:noAutofit/>
                </a:bodyPr>
                <a:lstStyle/>
                <a:p>
                  <a:pPr>
                    <a:defRPr sz="900" b="1"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showLegendKey val="0"/>
              <c:showVal val="1"/>
              <c:showCatName val="0"/>
              <c:showSerName val="1"/>
              <c:showPercent val="0"/>
              <c:showBubbleSize val="0"/>
              <c:extLst>
                <c:ext xmlns:c15="http://schemas.microsoft.com/office/drawing/2012/chart" uri="{CE6537A1-D6FC-4f65-9D91-7224C49458BB}">
                  <c15:layout>
                    <c:manualLayout>
                      <c:w val="0.18586370839936608"/>
                      <c:h val="0.10228124999999999"/>
                    </c:manualLayout>
                  </c15:layout>
                </c:ext>
                <c:ext xmlns:c16="http://schemas.microsoft.com/office/drawing/2014/chart" uri="{C3380CC4-5D6E-409C-BE32-E72D297353CC}">
                  <c16:uniqueId val="{00000007-2A20-4B66-AC76-953D17A261C9}"/>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Tahoma" panose="020B0604030504040204" pitchFamily="34" charset="0"/>
                    <a:ea typeface="Tahoma" panose="020B0604030504040204" pitchFamily="34" charset="0"/>
                    <a:cs typeface="Tahoma" panose="020B0604030504040204" pitchFamily="34" charset="0"/>
                  </a:defRPr>
                </a:pPr>
                <a:endParaRPr lang="en-US"/>
              </a:p>
            </c:txPr>
            <c:showLegendKey val="0"/>
            <c:showVal val="1"/>
            <c:showCatName val="0"/>
            <c:showSerName val="1"/>
            <c:showPercent val="0"/>
            <c:showBubbleSize val="0"/>
            <c:showLeaderLines val="0"/>
            <c:extLst>
              <c:ext xmlns:c15="http://schemas.microsoft.com/office/drawing/2012/chart" uri="{CE6537A1-D6FC-4f65-9D91-7224C49458BB}">
                <c15:showLeaderLines val="1"/>
                <c15:leaderLines>
                  <c:spPr>
                    <a:ln w="28575" cap="flat" cmpd="sng" algn="ctr">
                      <a:solidFill>
                        <a:schemeClr val="accent6">
                          <a:lumMod val="50000"/>
                        </a:schemeClr>
                      </a:solidFill>
                      <a:round/>
                    </a:ln>
                    <a:effectLst/>
                  </c:spPr>
                </c15:leaderLines>
              </c:ext>
            </c:extLst>
          </c:dLbls>
          <c:cat>
            <c:numRef>
              <c:f>Sheet1!$A$2</c:f>
              <c:numCache>
                <c:formatCode>General</c:formatCode>
                <c:ptCount val="1"/>
              </c:numCache>
            </c:numRef>
          </c:cat>
          <c:val>
            <c:numRef>
              <c:f>Sheet1!$F$2</c:f>
              <c:numCache>
                <c:formatCode>0%</c:formatCode>
                <c:ptCount val="1"/>
                <c:pt idx="0">
                  <c:v>0.02</c:v>
                </c:pt>
              </c:numCache>
            </c:numRef>
          </c:val>
          <c:extLst>
            <c:ext xmlns:c16="http://schemas.microsoft.com/office/drawing/2014/chart" uri="{C3380CC4-5D6E-409C-BE32-E72D297353CC}">
              <c16:uniqueId val="{00000008-2A20-4B66-AC76-953D17A261C9}"/>
            </c:ext>
          </c:extLst>
        </c:ser>
        <c:ser>
          <c:idx val="5"/>
          <c:order val="5"/>
          <c:tx>
            <c:strRef>
              <c:f>Sheet1!$G$1</c:f>
              <c:strCache>
                <c:ptCount val="1"/>
                <c:pt idx="0">
                  <c:v>Never*</c:v>
                </c:pt>
              </c:strCache>
            </c:strRef>
          </c:tx>
          <c:spPr>
            <a:solidFill>
              <a:schemeClr val="accent5">
                <a:tint val="50000"/>
              </a:schemeClr>
            </a:solidFill>
            <a:ln>
              <a:noFill/>
            </a:ln>
            <a:effectLst/>
          </c:spPr>
          <c:invertIfNegative val="0"/>
          <c:dLbls>
            <c:dLbl>
              <c:idx val="0"/>
              <c:layout>
                <c:manualLayout>
                  <c:x val="2.3375594294770322E-2"/>
                  <c:y val="4.6876230314960628E-3"/>
                </c:manualLayout>
              </c:layout>
              <c:spPr>
                <a:noFill/>
                <a:ln>
                  <a:noFill/>
                </a:ln>
                <a:effectLst/>
              </c:spPr>
              <c:txPr>
                <a:bodyPr rot="0" spcFirstLastPara="1" vertOverflow="ellipsis" vert="horz" wrap="square" lIns="38100" tIns="19050" rIns="38100" bIns="19050" anchor="ctr" anchorCtr="1">
                  <a:noAutofit/>
                </a:bodyPr>
                <a:lstStyle/>
                <a:p>
                  <a:pPr>
                    <a:defRPr sz="900" b="1"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showLegendKey val="0"/>
              <c:showVal val="1"/>
              <c:showCatName val="0"/>
              <c:showSerName val="1"/>
              <c:showPercent val="0"/>
              <c:showBubbleSize val="0"/>
              <c:extLst>
                <c:ext xmlns:c15="http://schemas.microsoft.com/office/drawing/2012/chart" uri="{CE6537A1-D6FC-4f65-9D91-7224C49458BB}">
                  <c15:layout>
                    <c:manualLayout>
                      <c:w val="8.148183735353208E-2"/>
                      <c:h val="9.957824803149605E-2"/>
                    </c:manualLayout>
                  </c15:layout>
                </c:ext>
                <c:ext xmlns:c16="http://schemas.microsoft.com/office/drawing/2014/chart" uri="{C3380CC4-5D6E-409C-BE32-E72D297353CC}">
                  <c16:uniqueId val="{00000009-2A20-4B66-AC76-953D17A261C9}"/>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Tahoma" panose="020B0604030504040204" pitchFamily="34" charset="0"/>
                    <a:ea typeface="Tahoma" panose="020B0604030504040204" pitchFamily="34" charset="0"/>
                    <a:cs typeface="Tahoma" panose="020B0604030504040204" pitchFamily="34" charset="0"/>
                  </a:defRPr>
                </a:pPr>
                <a:endParaRPr lang="en-US"/>
              </a:p>
            </c:txPr>
            <c:showLegendKey val="0"/>
            <c:showVal val="1"/>
            <c:showCatName val="0"/>
            <c:showSerName val="1"/>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Sheet1!$G$2</c:f>
              <c:numCache>
                <c:formatCode>0%</c:formatCode>
                <c:ptCount val="1"/>
                <c:pt idx="0">
                  <c:v>0.03</c:v>
                </c:pt>
              </c:numCache>
            </c:numRef>
          </c:val>
          <c:extLst>
            <c:ext xmlns:c16="http://schemas.microsoft.com/office/drawing/2014/chart" uri="{C3380CC4-5D6E-409C-BE32-E72D297353CC}">
              <c16:uniqueId val="{0000000A-2A20-4B66-AC76-953D17A261C9}"/>
            </c:ext>
          </c:extLst>
        </c:ser>
        <c:dLbls>
          <c:showLegendKey val="0"/>
          <c:showVal val="0"/>
          <c:showCatName val="0"/>
          <c:showSerName val="0"/>
          <c:showPercent val="0"/>
          <c:showBubbleSize val="0"/>
        </c:dLbls>
        <c:gapWidth val="75"/>
        <c:overlap val="100"/>
        <c:axId val="1129651032"/>
        <c:axId val="1129648872"/>
      </c:barChart>
      <c:catAx>
        <c:axId val="1129651032"/>
        <c:scaling>
          <c:orientation val="minMax"/>
        </c:scaling>
        <c:delete val="1"/>
        <c:axPos val="l"/>
        <c:numFmt formatCode="General" sourceLinked="1"/>
        <c:majorTickMark val="none"/>
        <c:minorTickMark val="none"/>
        <c:tickLblPos val="nextTo"/>
        <c:crossAx val="1129648872"/>
        <c:crosses val="autoZero"/>
        <c:auto val="1"/>
        <c:lblAlgn val="ctr"/>
        <c:lblOffset val="100"/>
        <c:noMultiLvlLbl val="0"/>
      </c:catAx>
      <c:valAx>
        <c:axId val="1129648872"/>
        <c:scaling>
          <c:orientation val="minMax"/>
        </c:scaling>
        <c:delete val="1"/>
        <c:axPos val="b"/>
        <c:numFmt formatCode="0%" sourceLinked="1"/>
        <c:majorTickMark val="none"/>
        <c:minorTickMark val="none"/>
        <c:tickLblPos val="nextTo"/>
        <c:crossAx val="1129651032"/>
        <c:crosses val="autoZero"/>
        <c:crossBetween val="between"/>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8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Sheet1!$B$1</c:f>
              <c:strCache>
                <c:ptCount val="1"/>
                <c:pt idx="0">
                  <c:v>Sales</c:v>
                </c:pt>
              </c:strCache>
            </c:strRef>
          </c:tx>
          <c:dPt>
            <c:idx val="0"/>
            <c:bubble3D val="0"/>
            <c:spPr>
              <a:solidFill>
                <a:schemeClr val="accent5"/>
              </a:solidFill>
              <a:ln w="25400">
                <a:solidFill>
                  <a:schemeClr val="lt1"/>
                </a:solidFill>
              </a:ln>
              <a:effectLst/>
              <a:sp3d contourW="25400">
                <a:contourClr>
                  <a:schemeClr val="lt1"/>
                </a:contourClr>
              </a:sp3d>
            </c:spPr>
            <c:extLst>
              <c:ext xmlns:c16="http://schemas.microsoft.com/office/drawing/2014/chart" uri="{C3380CC4-5D6E-409C-BE32-E72D297353CC}">
                <c16:uniqueId val="{00000001-AA20-4738-97AA-BE1ED5B715E8}"/>
              </c:ext>
            </c:extLst>
          </c:dPt>
          <c:dPt>
            <c:idx val="1"/>
            <c:bubble3D val="0"/>
            <c:spPr>
              <a:solidFill>
                <a:schemeClr val="accent4">
                  <a:lumMod val="50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02-AA20-4738-97AA-BE1ED5B715E8}"/>
              </c:ext>
            </c:extLst>
          </c:dPt>
          <c:dLbls>
            <c:dLbl>
              <c:idx val="0"/>
              <c:layout>
                <c:manualLayout>
                  <c:x val="-0.22647227690288713"/>
                  <c:y val="-0.14542199803149611"/>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AA20-4738-97AA-BE1ED5B715E8}"/>
                </c:ext>
              </c:extLst>
            </c:dLbl>
            <c:dLbl>
              <c:idx val="1"/>
              <c:layout>
                <c:manualLayout>
                  <c:x val="0.23323392388451444"/>
                  <c:y val="8.2953494094488184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AA20-4738-97AA-BE1ED5B715E8}"/>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Tahoma" panose="020B0604030504040204" pitchFamily="34" charset="0"/>
                    <a:ea typeface="Tahoma" panose="020B0604030504040204" pitchFamily="34" charset="0"/>
                    <a:cs typeface="Tahoma" panose="020B0604030504040204" pitchFamily="34" charset="0"/>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Sheet1!$A$2:$A$3</c:f>
              <c:strCache>
                <c:ptCount val="2"/>
                <c:pt idx="0">
                  <c:v>Continue to print and deliver it to my home address</c:v>
                </c:pt>
                <c:pt idx="1">
                  <c:v>Email a link to the digital version and keep printed copies at Park District facilities for pickup if needed</c:v>
                </c:pt>
              </c:strCache>
            </c:strRef>
          </c:cat>
          <c:val>
            <c:numRef>
              <c:f>Sheet1!$B$2:$B$3</c:f>
              <c:numCache>
                <c:formatCode>0%</c:formatCode>
                <c:ptCount val="2"/>
                <c:pt idx="0">
                  <c:v>0.59</c:v>
                </c:pt>
                <c:pt idx="1">
                  <c:v>0.41</c:v>
                </c:pt>
              </c:numCache>
            </c:numRef>
          </c:val>
          <c:extLst>
            <c:ext xmlns:c16="http://schemas.microsoft.com/office/drawing/2014/chart" uri="{C3380CC4-5D6E-409C-BE32-E72D297353CC}">
              <c16:uniqueId val="{00000000-AA20-4738-97AA-BE1ED5B715E8}"/>
            </c:ext>
          </c:extLst>
        </c:ser>
        <c:dLbls>
          <c:showLegendKey val="0"/>
          <c:showVal val="0"/>
          <c:showCatName val="0"/>
          <c:showSerName val="0"/>
          <c:showPercent val="0"/>
          <c:showBubbleSize val="0"/>
          <c:showLeaderLines val="1"/>
        </c:dLbls>
      </c:pie3D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90"/>
      <c:rotY val="20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Sheet1!$B$1</c:f>
              <c:strCache>
                <c:ptCount val="1"/>
                <c:pt idx="0">
                  <c:v>Sales</c:v>
                </c:pt>
              </c:strCache>
            </c:strRef>
          </c:tx>
          <c:spPr>
            <a:solidFill>
              <a:schemeClr val="accent6"/>
            </a:solidFill>
          </c:spPr>
          <c:dPt>
            <c:idx val="0"/>
            <c:bubble3D val="0"/>
            <c:spPr>
              <a:solidFill>
                <a:schemeClr val="bg1">
                  <a:lumMod val="65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01-9171-4F77-87F7-162C68B438E7}"/>
              </c:ext>
            </c:extLst>
          </c:dPt>
          <c:dPt>
            <c:idx val="1"/>
            <c:bubble3D val="0"/>
            <c:spPr>
              <a:solidFill>
                <a:srgbClr val="9F0000"/>
              </a:solidFill>
              <a:ln w="25400">
                <a:solidFill>
                  <a:schemeClr val="lt1"/>
                </a:solidFill>
              </a:ln>
              <a:effectLst/>
              <a:sp3d contourW="25400">
                <a:contourClr>
                  <a:schemeClr val="lt1"/>
                </a:contourClr>
              </a:sp3d>
            </c:spPr>
            <c:extLst>
              <c:ext xmlns:c16="http://schemas.microsoft.com/office/drawing/2014/chart" uri="{C3380CC4-5D6E-409C-BE32-E72D297353CC}">
                <c16:uniqueId val="{00000003-9171-4F77-87F7-162C68B438E7}"/>
              </c:ext>
            </c:extLst>
          </c:dPt>
          <c:dPt>
            <c:idx val="2"/>
            <c:bubble3D val="0"/>
            <c:spPr>
              <a:solidFill>
                <a:schemeClr val="accent6"/>
              </a:solidFill>
              <a:ln w="25400">
                <a:solidFill>
                  <a:schemeClr val="lt1"/>
                </a:solidFill>
              </a:ln>
              <a:effectLst/>
              <a:sp3d contourW="25400">
                <a:contourClr>
                  <a:schemeClr val="lt1"/>
                </a:contourClr>
              </a:sp3d>
            </c:spPr>
            <c:extLst>
              <c:ext xmlns:c16="http://schemas.microsoft.com/office/drawing/2014/chart" uri="{C3380CC4-5D6E-409C-BE32-E72D297353CC}">
                <c16:uniqueId val="{00000005-9171-4F77-87F7-162C68B438E7}"/>
              </c:ext>
            </c:extLst>
          </c:dPt>
          <c:dLbls>
            <c:dLbl>
              <c:idx val="0"/>
              <c:layout>
                <c:manualLayout>
                  <c:x val="0.25230774692421837"/>
                  <c:y val="0.18501132238533713"/>
                </c:manualLayout>
              </c:layout>
              <c:showLegendKey val="0"/>
              <c:showVal val="1"/>
              <c:showCatName val="1"/>
              <c:showSerName val="0"/>
              <c:showPercent val="0"/>
              <c:showBubbleSize val="0"/>
              <c:extLst>
                <c:ext xmlns:c15="http://schemas.microsoft.com/office/drawing/2012/chart" uri="{CE6537A1-D6FC-4f65-9D91-7224C49458BB}">
                  <c15:layout>
                    <c:manualLayout>
                      <c:w val="0.27403155168179466"/>
                      <c:h val="0.24328779639827747"/>
                    </c:manualLayout>
                  </c15:layout>
                </c:ext>
                <c:ext xmlns:c16="http://schemas.microsoft.com/office/drawing/2014/chart" uri="{C3380CC4-5D6E-409C-BE32-E72D297353CC}">
                  <c16:uniqueId val="{00000001-9171-4F77-87F7-162C68B438E7}"/>
                </c:ext>
              </c:extLst>
            </c:dLbl>
            <c:dLbl>
              <c:idx val="1"/>
              <c:layout>
                <c:manualLayout>
                  <c:x val="-0.17264699625308214"/>
                  <c:y val="-0.18895354111106163"/>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9171-4F77-87F7-162C68B438E7}"/>
                </c:ext>
              </c:extLst>
            </c:dLbl>
            <c:dLbl>
              <c:idx val="2"/>
              <c:spPr>
                <a:noFill/>
                <a:ln>
                  <a:noFill/>
                </a:ln>
                <a:effectLst/>
              </c:spPr>
              <c:txPr>
                <a:bodyPr rot="0" spcFirstLastPara="1" vertOverflow="ellipsis" vert="horz" wrap="square" lIns="38100" tIns="19050" rIns="38100" bIns="19050" anchor="ctr" anchorCtr="1">
                  <a:noAutofit/>
                </a:bodyPr>
                <a:lstStyle/>
                <a:p>
                  <a:pPr>
                    <a:defRPr sz="900" b="1"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showLegendKey val="0"/>
              <c:showVal val="1"/>
              <c:showCatName val="1"/>
              <c:showSerName val="0"/>
              <c:showPercent val="0"/>
              <c:showBubbleSize val="0"/>
              <c:extLst>
                <c:ext xmlns:c15="http://schemas.microsoft.com/office/drawing/2012/chart" uri="{CE6537A1-D6FC-4f65-9D91-7224C49458BB}">
                  <c15:layout>
                    <c:manualLayout>
                      <c:w val="0.33309763313374324"/>
                      <c:h val="0.14269462875275638"/>
                    </c:manualLayout>
                  </c15:layout>
                </c:ext>
                <c:ext xmlns:c16="http://schemas.microsoft.com/office/drawing/2014/chart" uri="{C3380CC4-5D6E-409C-BE32-E72D297353CC}">
                  <c16:uniqueId val="{00000005-9171-4F77-87F7-162C68B438E7}"/>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Tahoma" panose="020B0604030504040204" pitchFamily="34" charset="0"/>
                    <a:ea typeface="Tahoma" panose="020B0604030504040204" pitchFamily="34" charset="0"/>
                    <a:cs typeface="Tahoma" panose="020B0604030504040204" pitchFamily="34" charset="0"/>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Sheet1!$A$2:$A$4</c:f>
              <c:strCache>
                <c:ptCount val="3"/>
                <c:pt idx="0">
                  <c:v>No answer/don't know</c:v>
                </c:pt>
                <c:pt idx="1">
                  <c:v>Final comments</c:v>
                </c:pt>
                <c:pt idx="2">
                  <c:v>Keep up the good work</c:v>
                </c:pt>
              </c:strCache>
            </c:strRef>
          </c:cat>
          <c:val>
            <c:numRef>
              <c:f>Sheet1!$B$2:$B$4</c:f>
              <c:numCache>
                <c:formatCode>0%</c:formatCode>
                <c:ptCount val="3"/>
                <c:pt idx="0">
                  <c:v>0.61</c:v>
                </c:pt>
                <c:pt idx="1">
                  <c:v>0.34</c:v>
                </c:pt>
                <c:pt idx="2">
                  <c:v>0.05</c:v>
                </c:pt>
              </c:numCache>
            </c:numRef>
          </c:val>
          <c:extLst>
            <c:ext xmlns:c16="http://schemas.microsoft.com/office/drawing/2014/chart" uri="{C3380CC4-5D6E-409C-BE32-E72D297353CC}">
              <c16:uniqueId val="{00000006-9171-4F77-87F7-162C68B438E7}"/>
            </c:ext>
          </c:extLst>
        </c:ser>
        <c:dLbls>
          <c:showLegendKey val="0"/>
          <c:showVal val="0"/>
          <c:showCatName val="0"/>
          <c:showSerName val="0"/>
          <c:showPercent val="0"/>
          <c:showBubbleSize val="0"/>
          <c:showLeaderLines val="1"/>
        </c:dLbls>
      </c:pie3D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0"/>
      <c:rotY val="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0.50401262422241155"/>
          <c:y val="0"/>
          <c:w val="0.31185611580328654"/>
          <c:h val="1"/>
        </c:manualLayout>
      </c:layout>
      <c:bar3DChart>
        <c:barDir val="bar"/>
        <c:grouping val="stacked"/>
        <c:varyColors val="0"/>
        <c:ser>
          <c:idx val="0"/>
          <c:order val="0"/>
          <c:tx>
            <c:strRef>
              <c:f>Sheet1!$B$1</c:f>
              <c:strCache>
                <c:ptCount val="1"/>
                <c:pt idx="0">
                  <c:v>Column1</c:v>
                </c:pt>
              </c:strCache>
            </c:strRef>
          </c:tx>
          <c:spPr>
            <a:solidFill>
              <a:schemeClr val="accent2"/>
            </a:solidFill>
            <a:ln>
              <a:noFill/>
            </a:ln>
            <a:effectLst/>
            <a:sp3d/>
          </c:spPr>
          <c:invertIfNegative val="0"/>
          <c:dPt>
            <c:idx val="0"/>
            <c:invertIfNegative val="0"/>
            <c:bubble3D val="0"/>
            <c:spPr>
              <a:solidFill>
                <a:srgbClr val="ED7D31"/>
              </a:solidFill>
              <a:ln>
                <a:noFill/>
              </a:ln>
              <a:effectLst/>
              <a:sp3d/>
            </c:spPr>
            <c:extLst>
              <c:ext xmlns:c16="http://schemas.microsoft.com/office/drawing/2014/chart" uri="{C3380CC4-5D6E-409C-BE32-E72D297353CC}">
                <c16:uniqueId val="{00000001-7765-4E8C-B2EA-D7005B2478B4}"/>
              </c:ext>
            </c:extLst>
          </c:dPt>
          <c:dPt>
            <c:idx val="1"/>
            <c:invertIfNegative val="0"/>
            <c:bubble3D val="0"/>
            <c:spPr>
              <a:solidFill>
                <a:srgbClr val="548235"/>
              </a:solidFill>
              <a:ln>
                <a:noFill/>
              </a:ln>
              <a:effectLst/>
              <a:sp3d/>
            </c:spPr>
            <c:extLst>
              <c:ext xmlns:c16="http://schemas.microsoft.com/office/drawing/2014/chart" uri="{C3380CC4-5D6E-409C-BE32-E72D297353CC}">
                <c16:uniqueId val="{00000003-7765-4E8C-B2EA-D7005B2478B4}"/>
              </c:ext>
            </c:extLst>
          </c:dPt>
          <c:dPt>
            <c:idx val="2"/>
            <c:invertIfNegative val="0"/>
            <c:bubble3D val="0"/>
            <c:spPr>
              <a:solidFill>
                <a:srgbClr val="7030A0"/>
              </a:solidFill>
              <a:ln>
                <a:noFill/>
              </a:ln>
              <a:effectLst/>
              <a:sp3d/>
            </c:spPr>
            <c:extLst>
              <c:ext xmlns:c16="http://schemas.microsoft.com/office/drawing/2014/chart" uri="{C3380CC4-5D6E-409C-BE32-E72D297353CC}">
                <c16:uniqueId val="{00000005-7765-4E8C-B2EA-D7005B2478B4}"/>
              </c:ext>
            </c:extLst>
          </c:dPt>
          <c:dLbls>
            <c:dLbl>
              <c:idx val="0"/>
              <c:layout>
                <c:manualLayout>
                  <c:x val="5.6039948687831014E-2"/>
                  <c:y val="9.054880374486068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7765-4E8C-B2EA-D7005B2478B4}"/>
                </c:ext>
              </c:extLst>
            </c:dLbl>
            <c:dLbl>
              <c:idx val="1"/>
              <c:layout>
                <c:manualLayout>
                  <c:x val="5.2037095210128795E-2"/>
                  <c:y val="1.7823164267549935E-7"/>
                </c:manualLayout>
              </c:layout>
              <c:showLegendKey val="0"/>
              <c:showVal val="1"/>
              <c:showCatName val="0"/>
              <c:showSerName val="0"/>
              <c:showPercent val="0"/>
              <c:showBubbleSize val="0"/>
              <c:extLst>
                <c:ext xmlns:c15="http://schemas.microsoft.com/office/drawing/2012/chart" uri="{CE6537A1-D6FC-4f65-9D91-7224C49458BB}">
                  <c15:layout>
                    <c:manualLayout>
                      <c:w val="9.940419469627168E-2"/>
                      <c:h val="6.2768194064315941E-2"/>
                    </c:manualLayout>
                  </c15:layout>
                </c:ext>
                <c:ext xmlns:c16="http://schemas.microsoft.com/office/drawing/2014/chart" uri="{C3380CC4-5D6E-409C-BE32-E72D297353CC}">
                  <c16:uniqueId val="{00000003-7765-4E8C-B2EA-D7005B2478B4}"/>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Tahoma" panose="020B0604030504040204" pitchFamily="34" charset="0"/>
                    <a:ea typeface="Tahoma" panose="020B0604030504040204" pitchFamily="34" charset="0"/>
                    <a:cs typeface="Tahoma" panose="020B060403050404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Management</c:v>
                </c:pt>
                <c:pt idx="1">
                  <c:v>Parks and facilities</c:v>
                </c:pt>
                <c:pt idx="2">
                  <c:v>Programs and activities</c:v>
                </c:pt>
              </c:strCache>
            </c:strRef>
          </c:cat>
          <c:val>
            <c:numRef>
              <c:f>Sheet1!$B$2:$B$4</c:f>
              <c:numCache>
                <c:formatCode>0%</c:formatCode>
                <c:ptCount val="3"/>
                <c:pt idx="0">
                  <c:v>0.1328290525867723</c:v>
                </c:pt>
                <c:pt idx="1">
                  <c:v>0.12330191851964452</c:v>
                </c:pt>
                <c:pt idx="2">
                  <c:v>7.2624026070823494E-2</c:v>
                </c:pt>
              </c:numCache>
            </c:numRef>
          </c:val>
          <c:extLst>
            <c:ext xmlns:c16="http://schemas.microsoft.com/office/drawing/2014/chart" uri="{C3380CC4-5D6E-409C-BE32-E72D297353CC}">
              <c16:uniqueId val="{00000015-7765-4E8C-B2EA-D7005B2478B4}"/>
            </c:ext>
          </c:extLst>
        </c:ser>
        <c:dLbls>
          <c:showLegendKey val="0"/>
          <c:showVal val="0"/>
          <c:showCatName val="0"/>
          <c:showSerName val="0"/>
          <c:showPercent val="0"/>
          <c:showBubbleSize val="0"/>
        </c:dLbls>
        <c:gapWidth val="65"/>
        <c:shape val="box"/>
        <c:axId val="537493968"/>
        <c:axId val="537492888"/>
        <c:axId val="0"/>
      </c:bar3DChart>
      <c:catAx>
        <c:axId val="537493968"/>
        <c:scaling>
          <c:orientation val="maxMin"/>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1"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crossAx val="537492888"/>
        <c:crosses val="autoZero"/>
        <c:auto val="1"/>
        <c:lblAlgn val="ctr"/>
        <c:lblOffset val="100"/>
        <c:noMultiLvlLbl val="0"/>
      </c:catAx>
      <c:valAx>
        <c:axId val="537492888"/>
        <c:scaling>
          <c:orientation val="minMax"/>
        </c:scaling>
        <c:delete val="1"/>
        <c:axPos val="t"/>
        <c:numFmt formatCode="0%" sourceLinked="1"/>
        <c:majorTickMark val="none"/>
        <c:minorTickMark val="none"/>
        <c:tickLblPos val="nextTo"/>
        <c:crossAx val="53749396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withinLinearReversed" id="21">
  <a:schemeClr val="accent1"/>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withinLinear" id="18">
  <a:schemeClr val="accent5"/>
</cs:colorStyle>
</file>

<file path=ppt/charts/colors27.xml><?xml version="1.0" encoding="utf-8"?>
<cs:colorStyle xmlns:cs="http://schemas.microsoft.com/office/drawing/2012/chartStyle" xmlns:a="http://schemas.openxmlformats.org/drawingml/2006/main" meth="withinLinear" id="18">
  <a:schemeClr val="accent5"/>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9.xml><?xml version="1.0" encoding="utf-8"?>
<cs:colorStyle xmlns:cs="http://schemas.microsoft.com/office/drawing/2012/chartStyle" xmlns:a="http://schemas.openxmlformats.org/drawingml/2006/main" meth="withinLinear" id="18">
  <a:schemeClr val="accent5"/>
</cs:colorStyle>
</file>

<file path=ppt/charts/colors4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0.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1.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2.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96E512B-EB54-4646-ADBD-BE56E6E17AC7}" type="doc">
      <dgm:prSet loTypeId="urn:microsoft.com/office/officeart/2005/8/layout/arrow1" loCatId="relationship" qsTypeId="urn:microsoft.com/office/officeart/2005/8/quickstyle/simple1" qsCatId="simple" csTypeId="urn:microsoft.com/office/officeart/2005/8/colors/accent1_2" csCatId="accent1" phldr="1"/>
      <dgm:spPr/>
      <dgm:t>
        <a:bodyPr/>
        <a:lstStyle/>
        <a:p>
          <a:endParaRPr lang="en-US"/>
        </a:p>
      </dgm:t>
    </dgm:pt>
    <dgm:pt modelId="{13510145-AA90-42F9-9E3A-D01E6CC07139}">
      <dgm:prSet phldrT="[Text]" custT="1"/>
      <dgm:spPr>
        <a:xfrm>
          <a:off x="304505" y="0"/>
          <a:ext cx="1067096" cy="2057402"/>
        </a:xfrm>
        <a:prstGeom prst="upArrow">
          <a:avLst>
            <a:gd name="adj1" fmla="val 50000"/>
            <a:gd name="adj2" fmla="val 35000"/>
          </a:avLst>
        </a:prstGeom>
        <a:gradFill flip="none" rotWithShape="0">
          <a:gsLst>
            <a:gs pos="0">
              <a:schemeClr val="accent5">
                <a:lumMod val="50000"/>
              </a:schemeClr>
            </a:gs>
            <a:gs pos="34000">
              <a:schemeClr val="accent5">
                <a:lumMod val="75000"/>
              </a:schemeClr>
            </a:gs>
            <a:gs pos="71000">
              <a:schemeClr val="accent5">
                <a:lumMod val="40000"/>
                <a:lumOff val="60000"/>
              </a:schemeClr>
            </a:gs>
            <a:gs pos="100000">
              <a:sysClr val="window" lastClr="FFFFFF">
                <a:lumMod val="65000"/>
              </a:sysClr>
            </a:gs>
          </a:gsLst>
          <a:lin ang="5400000" scaled="1"/>
          <a:tileRect/>
        </a:gradFill>
        <a:ln w="19050" cap="flat" cmpd="sng" algn="ctr">
          <a:solidFill>
            <a:sysClr val="window" lastClr="FFFFFF">
              <a:hueOff val="0"/>
              <a:satOff val="0"/>
              <a:lumOff val="0"/>
              <a:alphaOff val="0"/>
            </a:sysClr>
          </a:solidFill>
          <a:prstDash val="solid"/>
        </a:ln>
        <a:effectLst/>
      </dgm:spPr>
      <dgm:t>
        <a:bodyPr vert="vert270" lIns="0" tIns="0" rIns="0" bIns="0" anchor="t" anchorCtr="0"/>
        <a:lstStyle/>
        <a:p>
          <a:pPr>
            <a:buNone/>
          </a:pPr>
          <a:r>
            <a:rPr lang="en-US" sz="1200" b="1" dirty="0">
              <a:solidFill>
                <a:schemeClr val="bg1"/>
              </a:solidFill>
              <a:latin typeface="Tahoma" panose="020B0604030504040204" pitchFamily="34" charset="0"/>
              <a:ea typeface="Tahoma" panose="020B0604030504040204" pitchFamily="34" charset="0"/>
              <a:cs typeface="Tahoma" panose="020B0604030504040204" pitchFamily="34" charset="0"/>
            </a:rPr>
            <a:t>Most Value</a:t>
          </a:r>
        </a:p>
      </dgm:t>
    </dgm:pt>
    <dgm:pt modelId="{5EFA0B3D-624E-4B4C-A98E-CB860A4A48CD}" type="parTrans" cxnId="{FEDFE61E-9091-4BEF-A21E-252B4700EF82}">
      <dgm:prSet/>
      <dgm:spPr/>
      <dgm:t>
        <a:bodyPr/>
        <a:lstStyle/>
        <a:p>
          <a:endParaRPr lang="en-US"/>
        </a:p>
      </dgm:t>
    </dgm:pt>
    <dgm:pt modelId="{76BC58A0-F668-45D3-8C74-E6F214E2BF5A}" type="sibTrans" cxnId="{FEDFE61E-9091-4BEF-A21E-252B4700EF82}">
      <dgm:prSet/>
      <dgm:spPr/>
      <dgm:t>
        <a:bodyPr/>
        <a:lstStyle/>
        <a:p>
          <a:endParaRPr lang="en-US"/>
        </a:p>
      </dgm:t>
    </dgm:pt>
    <dgm:pt modelId="{FB1D7DD3-6B46-4A21-8D3B-1C8E7D7E1AD9}">
      <dgm:prSet phldrT="[Text]" custT="1"/>
      <dgm:spPr>
        <a:xfrm rot="10800000">
          <a:off x="304793" y="2057397"/>
          <a:ext cx="1067096" cy="2057402"/>
        </a:xfrm>
        <a:prstGeom prst="upArrow">
          <a:avLst>
            <a:gd name="adj1" fmla="val 50000"/>
            <a:gd name="adj2" fmla="val 35000"/>
          </a:avLst>
        </a:prstGeom>
        <a:gradFill rotWithShape="0">
          <a:gsLst>
            <a:gs pos="0">
              <a:sysClr val="window" lastClr="FFFFFF">
                <a:lumMod val="65000"/>
              </a:sysClr>
            </a:gs>
            <a:gs pos="9000">
              <a:sysClr val="window" lastClr="FFFFFF">
                <a:lumMod val="65000"/>
              </a:sysClr>
            </a:gs>
            <a:gs pos="45000">
              <a:srgbClr val="C0504D"/>
            </a:gs>
            <a:gs pos="80000">
              <a:srgbClr val="C0504D">
                <a:lumMod val="75000"/>
              </a:srgbClr>
            </a:gs>
            <a:gs pos="100000">
              <a:srgbClr val="C0504D">
                <a:lumMod val="50000"/>
              </a:srgbClr>
            </a:gs>
          </a:gsLst>
          <a:lin ang="5400000" scaled="1"/>
        </a:gradFill>
        <a:ln w="19050" cap="flat" cmpd="sng" algn="ctr">
          <a:solidFill>
            <a:sysClr val="window" lastClr="FFFFFF">
              <a:hueOff val="0"/>
              <a:satOff val="0"/>
              <a:lumOff val="0"/>
              <a:alphaOff val="0"/>
            </a:sysClr>
          </a:solidFill>
          <a:prstDash val="solid"/>
        </a:ln>
        <a:effectLst/>
      </dgm:spPr>
      <dgm:t>
        <a:bodyPr vert="vert270" lIns="0" tIns="0" rIns="0" bIns="0" anchor="b" anchorCtr="0"/>
        <a:lstStyle/>
        <a:p>
          <a:pPr>
            <a:buNone/>
          </a:pPr>
          <a:r>
            <a:rPr lang="en-US" sz="1200" b="1" dirty="0">
              <a:solidFill>
                <a:sysClr val="window" lastClr="FFFFFF"/>
              </a:solidFill>
              <a:latin typeface="Tahoma" panose="020B0604030504040204" pitchFamily="34" charset="0"/>
              <a:ea typeface="Tahoma" panose="020B0604030504040204" pitchFamily="34" charset="0"/>
              <a:cs typeface="Tahoma" panose="020B0604030504040204" pitchFamily="34" charset="0"/>
            </a:rPr>
            <a:t>Least Value</a:t>
          </a:r>
        </a:p>
      </dgm:t>
    </dgm:pt>
    <dgm:pt modelId="{F511583A-A8A2-4771-813F-9E0D1EEBAB3A}" type="parTrans" cxnId="{46166617-57A4-4677-AA87-B675502EAC67}">
      <dgm:prSet/>
      <dgm:spPr/>
      <dgm:t>
        <a:bodyPr/>
        <a:lstStyle/>
        <a:p>
          <a:endParaRPr lang="en-US"/>
        </a:p>
      </dgm:t>
    </dgm:pt>
    <dgm:pt modelId="{7F3968D2-F6D9-46AF-9DF6-B8842F8F30F3}" type="sibTrans" cxnId="{46166617-57A4-4677-AA87-B675502EAC67}">
      <dgm:prSet/>
      <dgm:spPr/>
      <dgm:t>
        <a:bodyPr/>
        <a:lstStyle/>
        <a:p>
          <a:endParaRPr lang="en-US"/>
        </a:p>
      </dgm:t>
    </dgm:pt>
    <dgm:pt modelId="{4903F08F-B22F-4F07-84FF-5B0E802F99A7}" type="pres">
      <dgm:prSet presAssocID="{996E512B-EB54-4646-ADBD-BE56E6E17AC7}" presName="cycle" presStyleCnt="0">
        <dgm:presLayoutVars>
          <dgm:dir/>
          <dgm:resizeHandles val="exact"/>
        </dgm:presLayoutVars>
      </dgm:prSet>
      <dgm:spPr/>
    </dgm:pt>
    <dgm:pt modelId="{96DB1755-7FB1-411E-886E-06D620AC619A}" type="pres">
      <dgm:prSet presAssocID="{13510145-AA90-42F9-9E3A-D01E6CC07139}" presName="arrow" presStyleLbl="node1" presStyleIdx="0" presStyleCnt="2" custAng="5400000" custScaleX="122564" custScaleY="236308" custRadScaleRad="239151" custRadScaleInc="47877">
        <dgm:presLayoutVars>
          <dgm:bulletEnabled val="1"/>
        </dgm:presLayoutVars>
      </dgm:prSet>
      <dgm:spPr/>
    </dgm:pt>
    <dgm:pt modelId="{76E3C488-5372-4013-BFE0-21204A439063}" type="pres">
      <dgm:prSet presAssocID="{FB1D7DD3-6B46-4A21-8D3B-1C8E7D7E1AD9}" presName="arrow" presStyleLbl="node1" presStyleIdx="1" presStyleCnt="2" custAng="5400000" custScaleX="122564" custScaleY="236308" custRadScaleRad="239149" custRadScaleInc="52115">
        <dgm:presLayoutVars>
          <dgm:bulletEnabled val="1"/>
        </dgm:presLayoutVars>
      </dgm:prSet>
      <dgm:spPr/>
    </dgm:pt>
  </dgm:ptLst>
  <dgm:cxnLst>
    <dgm:cxn modelId="{46166617-57A4-4677-AA87-B675502EAC67}" srcId="{996E512B-EB54-4646-ADBD-BE56E6E17AC7}" destId="{FB1D7DD3-6B46-4A21-8D3B-1C8E7D7E1AD9}" srcOrd="1" destOrd="0" parTransId="{F511583A-A8A2-4771-813F-9E0D1EEBAB3A}" sibTransId="{7F3968D2-F6D9-46AF-9DF6-B8842F8F30F3}"/>
    <dgm:cxn modelId="{FEDFE61E-9091-4BEF-A21E-252B4700EF82}" srcId="{996E512B-EB54-4646-ADBD-BE56E6E17AC7}" destId="{13510145-AA90-42F9-9E3A-D01E6CC07139}" srcOrd="0" destOrd="0" parTransId="{5EFA0B3D-624E-4B4C-A98E-CB860A4A48CD}" sibTransId="{76BC58A0-F668-45D3-8C74-E6F214E2BF5A}"/>
    <dgm:cxn modelId="{E3E47C3E-1885-44C5-98C8-FAF2653B306C}" type="presOf" srcId="{996E512B-EB54-4646-ADBD-BE56E6E17AC7}" destId="{4903F08F-B22F-4F07-84FF-5B0E802F99A7}" srcOrd="0" destOrd="0" presId="urn:microsoft.com/office/officeart/2005/8/layout/arrow1"/>
    <dgm:cxn modelId="{5C7BF696-43F3-45F8-8DC7-89E6FA47F33A}" type="presOf" srcId="{FB1D7DD3-6B46-4A21-8D3B-1C8E7D7E1AD9}" destId="{76E3C488-5372-4013-BFE0-21204A439063}" srcOrd="0" destOrd="0" presId="urn:microsoft.com/office/officeart/2005/8/layout/arrow1"/>
    <dgm:cxn modelId="{A4CEB8D4-0CDD-439F-AD44-0B7F8F5E8F5D}" type="presOf" srcId="{13510145-AA90-42F9-9E3A-D01E6CC07139}" destId="{96DB1755-7FB1-411E-886E-06D620AC619A}" srcOrd="0" destOrd="0" presId="urn:microsoft.com/office/officeart/2005/8/layout/arrow1"/>
    <dgm:cxn modelId="{93CD15D9-E98B-4343-A6BE-3192C1F82B61}" type="presParOf" srcId="{4903F08F-B22F-4F07-84FF-5B0E802F99A7}" destId="{96DB1755-7FB1-411E-886E-06D620AC619A}" srcOrd="0" destOrd="0" presId="urn:microsoft.com/office/officeart/2005/8/layout/arrow1"/>
    <dgm:cxn modelId="{F4457E9B-1AE4-4D5A-834D-4AE5C4EBA3AA}" type="presParOf" srcId="{4903F08F-B22F-4F07-84FF-5B0E802F99A7}" destId="{76E3C488-5372-4013-BFE0-21204A439063}" srcOrd="1" destOrd="0" presId="urn:microsoft.com/office/officeart/2005/8/layout/arrow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6DB1755-7FB1-411E-886E-06D620AC619A}">
      <dsp:nvSpPr>
        <dsp:cNvPr id="0" name=""/>
        <dsp:cNvSpPr/>
      </dsp:nvSpPr>
      <dsp:spPr>
        <a:xfrm>
          <a:off x="310361" y="0"/>
          <a:ext cx="1087617" cy="2096966"/>
        </a:xfrm>
        <a:prstGeom prst="upArrow">
          <a:avLst>
            <a:gd name="adj1" fmla="val 50000"/>
            <a:gd name="adj2" fmla="val 35000"/>
          </a:avLst>
        </a:prstGeom>
        <a:gradFill flip="none" rotWithShape="0">
          <a:gsLst>
            <a:gs pos="0">
              <a:schemeClr val="accent5">
                <a:lumMod val="50000"/>
              </a:schemeClr>
            </a:gs>
            <a:gs pos="34000">
              <a:schemeClr val="accent5">
                <a:lumMod val="75000"/>
              </a:schemeClr>
            </a:gs>
            <a:gs pos="71000">
              <a:schemeClr val="accent5">
                <a:lumMod val="40000"/>
                <a:lumOff val="60000"/>
              </a:schemeClr>
            </a:gs>
            <a:gs pos="100000">
              <a:sysClr val="window" lastClr="FFFFFF">
                <a:lumMod val="65000"/>
              </a:sysClr>
            </a:gs>
          </a:gsLst>
          <a:lin ang="5400000" scaled="1"/>
          <a:tileRect/>
        </a:gradFill>
        <a:ln w="1905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vert270" wrap="square" lIns="0" tIns="0" rIns="0" bIns="0" numCol="1" spcCol="1270" anchor="t" anchorCtr="0">
          <a:noAutofit/>
        </a:bodyPr>
        <a:lstStyle/>
        <a:p>
          <a:pPr marL="0" lvl="0" indent="0" algn="ctr" defTabSz="533400">
            <a:lnSpc>
              <a:spcPct val="90000"/>
            </a:lnSpc>
            <a:spcBef>
              <a:spcPct val="0"/>
            </a:spcBef>
            <a:spcAft>
              <a:spcPct val="35000"/>
            </a:spcAft>
            <a:buNone/>
          </a:pPr>
          <a:r>
            <a:rPr lang="en-US" sz="1200" b="1" kern="1200" dirty="0">
              <a:solidFill>
                <a:schemeClr val="bg1"/>
              </a:solidFill>
              <a:latin typeface="Tahoma" panose="020B0604030504040204" pitchFamily="34" charset="0"/>
              <a:ea typeface="Tahoma" panose="020B0604030504040204" pitchFamily="34" charset="0"/>
              <a:cs typeface="Tahoma" panose="020B0604030504040204" pitchFamily="34" charset="0"/>
            </a:rPr>
            <a:t>Most Value</a:t>
          </a:r>
        </a:p>
      </dsp:txBody>
      <dsp:txXfrm rot="5400000">
        <a:off x="-99147" y="871745"/>
        <a:ext cx="1906633" cy="543809"/>
      </dsp:txXfrm>
    </dsp:sp>
    <dsp:sp modelId="{76E3C488-5372-4013-BFE0-21204A439063}">
      <dsp:nvSpPr>
        <dsp:cNvPr id="0" name=""/>
        <dsp:cNvSpPr/>
      </dsp:nvSpPr>
      <dsp:spPr>
        <a:xfrm rot="10800000">
          <a:off x="310654" y="1559036"/>
          <a:ext cx="1087617" cy="2096966"/>
        </a:xfrm>
        <a:prstGeom prst="upArrow">
          <a:avLst>
            <a:gd name="adj1" fmla="val 50000"/>
            <a:gd name="adj2" fmla="val 35000"/>
          </a:avLst>
        </a:prstGeom>
        <a:gradFill rotWithShape="0">
          <a:gsLst>
            <a:gs pos="0">
              <a:sysClr val="window" lastClr="FFFFFF">
                <a:lumMod val="65000"/>
              </a:sysClr>
            </a:gs>
            <a:gs pos="9000">
              <a:sysClr val="window" lastClr="FFFFFF">
                <a:lumMod val="65000"/>
              </a:sysClr>
            </a:gs>
            <a:gs pos="45000">
              <a:srgbClr val="C0504D"/>
            </a:gs>
            <a:gs pos="80000">
              <a:srgbClr val="C0504D">
                <a:lumMod val="75000"/>
              </a:srgbClr>
            </a:gs>
            <a:gs pos="100000">
              <a:srgbClr val="C0504D">
                <a:lumMod val="50000"/>
              </a:srgbClr>
            </a:gs>
          </a:gsLst>
          <a:lin ang="5400000" scaled="1"/>
        </a:gradFill>
        <a:ln w="1905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vert270" wrap="square" lIns="0" tIns="0" rIns="0" bIns="0" numCol="1" spcCol="1270" anchor="b" anchorCtr="0">
          <a:noAutofit/>
        </a:bodyPr>
        <a:lstStyle/>
        <a:p>
          <a:pPr marL="0" lvl="0" indent="0" algn="ctr" defTabSz="533400">
            <a:lnSpc>
              <a:spcPct val="90000"/>
            </a:lnSpc>
            <a:spcBef>
              <a:spcPct val="0"/>
            </a:spcBef>
            <a:spcAft>
              <a:spcPct val="35000"/>
            </a:spcAft>
            <a:buNone/>
          </a:pPr>
          <a:r>
            <a:rPr lang="en-US" sz="1200" b="1" kern="1200" dirty="0">
              <a:solidFill>
                <a:sysClr val="window" lastClr="FFFFFF"/>
              </a:solidFill>
              <a:latin typeface="Tahoma" panose="020B0604030504040204" pitchFamily="34" charset="0"/>
              <a:ea typeface="Tahoma" panose="020B0604030504040204" pitchFamily="34" charset="0"/>
              <a:cs typeface="Tahoma" panose="020B0604030504040204" pitchFamily="34" charset="0"/>
            </a:rPr>
            <a:t>Least Value</a:t>
          </a:r>
        </a:p>
      </dsp:txBody>
      <dsp:txXfrm rot="-5400000">
        <a:off x="-98854" y="2240448"/>
        <a:ext cx="1906633" cy="543809"/>
      </dsp:txXfrm>
    </dsp:sp>
  </dsp:spTree>
</dsp:drawing>
</file>

<file path=ppt/diagrams/layout1.xml><?xml version="1.0" encoding="utf-8"?>
<dgm:layoutDef xmlns:dgm="http://schemas.openxmlformats.org/drawingml/2006/diagram" xmlns:a="http://schemas.openxmlformats.org/drawingml/2006/main" uniqueId="urn:microsoft.com/office/officeart/2005/8/layout/arrow1">
  <dgm:title val=""/>
  <dgm:desc val=""/>
  <dgm:catLst>
    <dgm:cat type="relationship" pri="7000"/>
    <dgm:cat type="process" pri="32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ycle">
    <dgm:varLst>
      <dgm:dir/>
      <dgm:resizeHandles val="exact"/>
    </dgm:varLst>
    <dgm:choose name="Name0">
      <dgm:if name="Name1" axis="ch" ptType="node" func="cnt" op="equ" val="2">
        <dgm:choose name="Name2">
          <dgm:if name="Name3" func="var" arg="dir" op="equ" val="norm">
            <dgm:alg type="cycle">
              <dgm:param type="rotPath" val="alongPath"/>
              <dgm:param type="stAng" val="270"/>
            </dgm:alg>
          </dgm:if>
          <dgm:else name="Name4">
            <dgm:alg type="cycle">
              <dgm:param type="rotPath" val="alongPath"/>
              <dgm:param type="stAng" val="90"/>
              <dgm:param type="spanAng" val="-360"/>
            </dgm:alg>
          </dgm:else>
        </dgm:choose>
      </dgm:if>
      <dgm:else name="Name5">
        <dgm:choose name="Name6">
          <dgm:if name="Name7" func="var" arg="dir" op="equ" val="norm">
            <dgm:alg type="cycle">
              <dgm:param type="rotPath" val="alongPath"/>
            </dgm:alg>
          </dgm:if>
          <dgm:else name="Name8">
            <dgm:alg type="cycle">
              <dgm:param type="rotPath" val="alongPath"/>
              <dgm:param type="spanAng" val="-360"/>
            </dgm:alg>
          </dgm:else>
        </dgm:choose>
      </dgm:else>
    </dgm:choose>
    <dgm:shape xmlns:r="http://schemas.openxmlformats.org/officeDocument/2006/relationships" r:blip="">
      <dgm:adjLst/>
    </dgm:shape>
    <dgm:presOf/>
    <dgm:choose name="Name9">
      <dgm:if name="Name10" axis="ch" ptType="node" func="cnt" op="equ" val="2">
        <dgm:constrLst>
          <dgm:constr type="primFontSz" for="ch" ptType="node" op="equ" val="65"/>
          <dgm:constr type="w" for="ch" ptType="node" refType="w"/>
          <dgm:constr type="h" for="ch" ptType="node" refType="w" refFor="ch" refPtType="node"/>
          <dgm:constr type="sibSp" refType="w" refFor="ch" refPtType="node" fact="0.1"/>
          <dgm:constr type="diam" refType="w" refFor="ch" refPtType="node" fact="1.1"/>
        </dgm:constrLst>
      </dgm:if>
      <dgm:if name="Name11" axis="ch" ptType="node" func="cnt" op="equ" val="5">
        <dgm:constrLst>
          <dgm:constr type="primFontSz" for="ch" ptType="node" op="equ" val="65"/>
          <dgm:constr type="w" for="ch" ptType="node" refType="w"/>
          <dgm:constr type="h" for="ch" ptType="node" refType="w" refFor="ch" refPtType="node"/>
          <dgm:constr type="sibSp" refType="w" refFor="ch" refPtType="node" fact="-0.24"/>
        </dgm:constrLst>
      </dgm:if>
      <dgm:if name="Name12" axis="ch" ptType="node" func="cnt" op="equ" val="6">
        <dgm:constrLst>
          <dgm:constr type="primFontSz" for="ch" ptType="node" op="equ" val="65"/>
          <dgm:constr type="w" for="ch" ptType="node" refType="w"/>
          <dgm:constr type="h" for="ch" ptType="node" refType="w" refFor="ch" refPtType="node"/>
          <dgm:constr type="sibSp" refType="w" refFor="ch" refPtType="node" fact="-0.2"/>
        </dgm:constrLst>
      </dgm:if>
      <dgm:if name="Name13" axis="ch" ptType="node" func="cnt" op="equ" val="8">
        <dgm:constrLst>
          <dgm:constr type="primFontSz" for="ch" ptType="node" op="equ" val="65"/>
          <dgm:constr type="w" for="ch" ptType="node" refType="w"/>
          <dgm:constr type="h" for="ch" ptType="node" refType="w" refFor="ch" refPtType="node"/>
          <dgm:constr type="sibSp" refType="w" refFor="ch" refPtType="node" fact="-0.15"/>
        </dgm:constrLst>
      </dgm:if>
      <dgm:if name="Name14" axis="ch" ptType="node" func="cnt" op="equ" val="10">
        <dgm:constrLst>
          <dgm:constr type="primFontSz" for="ch" ptType="node" op="lte" val="65"/>
          <dgm:constr type="w" for="ch" ptType="node" refType="w"/>
          <dgm:constr type="h" for="ch" ptType="node" refType="w" refFor="ch" refPtType="node"/>
          <dgm:constr type="sibSp" refType="w" refFor="ch" refPtType="node" fact="-0.24"/>
        </dgm:constrLst>
      </dgm:if>
      <dgm:else name="Name15">
        <dgm:constrLst>
          <dgm:constr type="primFontSz" for="ch" ptType="node" op="equ" val="65"/>
          <dgm:constr type="w" for="ch" ptType="node" refType="w"/>
          <dgm:constr type="h" for="ch" ptType="node" refType="w" refFor="ch" refPtType="node"/>
          <dgm:constr type="sibSp" refType="w" refFor="ch" refPtType="node" fact="-0.35"/>
        </dgm:constrLst>
      </dgm:else>
    </dgm:choose>
    <dgm:ruleLst/>
    <dgm:forEach name="Name16" axis="ch" ptType="node">
      <dgm:layoutNode name="arrow">
        <dgm:varLst>
          <dgm:bulletEnabled val="1"/>
        </dgm:varLst>
        <dgm:alg type="tx"/>
        <dgm:shape xmlns:r="http://schemas.openxmlformats.org/officeDocument/2006/relationships" type="upArrow" r:blip="">
          <dgm:adjLst>
            <dgm:adj idx="2" val="0.35"/>
          </dgm:adjLst>
        </dgm:shape>
        <dgm:presOf axis="desOrSelf" ptType="node"/>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488" cy="463550"/>
          </a:xfrm>
          <a:prstGeom prst="rect">
            <a:avLst/>
          </a:prstGeom>
        </p:spPr>
        <p:txBody>
          <a:bodyPr vert="horz" lIns="91420" tIns="45708" rIns="91420" bIns="45708" rtlCol="0"/>
          <a:lstStyle>
            <a:lvl1pPr algn="l">
              <a:defRPr sz="1200"/>
            </a:lvl1pPr>
          </a:lstStyle>
          <a:p>
            <a:endParaRPr lang="en-US" dirty="0"/>
          </a:p>
        </p:txBody>
      </p:sp>
      <p:sp>
        <p:nvSpPr>
          <p:cNvPr id="3" name="Date Placeholder 2"/>
          <p:cNvSpPr>
            <a:spLocks noGrp="1"/>
          </p:cNvSpPr>
          <p:nvPr>
            <p:ph type="dt" idx="1"/>
          </p:nvPr>
        </p:nvSpPr>
        <p:spPr>
          <a:xfrm>
            <a:off x="3937000" y="0"/>
            <a:ext cx="3011488" cy="463550"/>
          </a:xfrm>
          <a:prstGeom prst="rect">
            <a:avLst/>
          </a:prstGeom>
        </p:spPr>
        <p:txBody>
          <a:bodyPr vert="horz" lIns="91420" tIns="45708" rIns="91420" bIns="45708" rtlCol="0"/>
          <a:lstStyle>
            <a:lvl1pPr algn="r">
              <a:defRPr sz="1200"/>
            </a:lvl1pPr>
          </a:lstStyle>
          <a:p>
            <a:fld id="{7483D7A0-530F-4F09-8CEA-4AE8B13853C4}" type="datetimeFigureOut">
              <a:rPr lang="en-US" smtClean="0"/>
              <a:t>1/9/2024</a:t>
            </a:fld>
            <a:endParaRPr lang="en-US" dirty="0"/>
          </a:p>
        </p:txBody>
      </p:sp>
      <p:sp>
        <p:nvSpPr>
          <p:cNvPr id="4" name="Slide Image Placeholder 3"/>
          <p:cNvSpPr>
            <a:spLocks noGrp="1" noRot="1" noChangeAspect="1"/>
          </p:cNvSpPr>
          <p:nvPr>
            <p:ph type="sldImg" idx="2"/>
          </p:nvPr>
        </p:nvSpPr>
        <p:spPr>
          <a:xfrm>
            <a:off x="1397000" y="1154113"/>
            <a:ext cx="4156075" cy="3117850"/>
          </a:xfrm>
          <a:prstGeom prst="rect">
            <a:avLst/>
          </a:prstGeom>
          <a:noFill/>
          <a:ln w="12700">
            <a:solidFill>
              <a:prstClr val="black"/>
            </a:solidFill>
          </a:ln>
        </p:spPr>
        <p:txBody>
          <a:bodyPr vert="horz" lIns="91420" tIns="45708" rIns="91420" bIns="45708" rtlCol="0" anchor="ctr"/>
          <a:lstStyle/>
          <a:p>
            <a:endParaRPr lang="en-US" dirty="0"/>
          </a:p>
        </p:txBody>
      </p:sp>
      <p:sp>
        <p:nvSpPr>
          <p:cNvPr id="5" name="Notes Placeholder 4"/>
          <p:cNvSpPr>
            <a:spLocks noGrp="1"/>
          </p:cNvSpPr>
          <p:nvPr>
            <p:ph type="body" sz="quarter" idx="3"/>
          </p:nvPr>
        </p:nvSpPr>
        <p:spPr>
          <a:xfrm>
            <a:off x="695329" y="4445004"/>
            <a:ext cx="5559425" cy="3636963"/>
          </a:xfrm>
          <a:prstGeom prst="rect">
            <a:avLst/>
          </a:prstGeom>
        </p:spPr>
        <p:txBody>
          <a:bodyPr vert="horz" lIns="91420" tIns="45708" rIns="91420" bIns="45708"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2525"/>
            <a:ext cx="3011488" cy="463550"/>
          </a:xfrm>
          <a:prstGeom prst="rect">
            <a:avLst/>
          </a:prstGeom>
        </p:spPr>
        <p:txBody>
          <a:bodyPr vert="horz" lIns="91420" tIns="45708" rIns="91420" bIns="45708"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37000" y="8772525"/>
            <a:ext cx="3011488" cy="463550"/>
          </a:xfrm>
          <a:prstGeom prst="rect">
            <a:avLst/>
          </a:prstGeom>
        </p:spPr>
        <p:txBody>
          <a:bodyPr vert="horz" lIns="91420" tIns="45708" rIns="91420" bIns="45708" rtlCol="0" anchor="b"/>
          <a:lstStyle>
            <a:lvl1pPr algn="r">
              <a:defRPr sz="1200"/>
            </a:lvl1pPr>
          </a:lstStyle>
          <a:p>
            <a:fld id="{6C5ABAE8-9D6D-4AF2-97C7-B6A4B3C1A633}" type="slidenum">
              <a:rPr lang="en-US" smtClean="0"/>
              <a:t>‹#›</a:t>
            </a:fld>
            <a:endParaRPr lang="en-US" dirty="0"/>
          </a:p>
        </p:txBody>
      </p:sp>
    </p:spTree>
    <p:extLst>
      <p:ext uri="{BB962C8B-B14F-4D97-AF65-F5344CB8AC3E}">
        <p14:creationId xmlns:p14="http://schemas.microsoft.com/office/powerpoint/2010/main" val="5811398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C5ABAE8-9D6D-4AF2-97C7-B6A4B3C1A633}" type="slidenum">
              <a:rPr lang="en-US" smtClean="0"/>
              <a:t>5</a:t>
            </a:fld>
            <a:endParaRPr lang="en-US" dirty="0"/>
          </a:p>
        </p:txBody>
      </p:sp>
    </p:spTree>
    <p:extLst>
      <p:ext uri="{BB962C8B-B14F-4D97-AF65-F5344CB8AC3E}">
        <p14:creationId xmlns:p14="http://schemas.microsoft.com/office/powerpoint/2010/main" val="39061719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C5ABAE8-9D6D-4AF2-97C7-B6A4B3C1A633}" type="slidenum">
              <a:rPr lang="en-US" smtClean="0"/>
              <a:t>28</a:t>
            </a:fld>
            <a:endParaRPr lang="en-US" dirty="0"/>
          </a:p>
        </p:txBody>
      </p:sp>
    </p:spTree>
    <p:extLst>
      <p:ext uri="{BB962C8B-B14F-4D97-AF65-F5344CB8AC3E}">
        <p14:creationId xmlns:p14="http://schemas.microsoft.com/office/powerpoint/2010/main" val="4603126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C5ABAE8-9D6D-4AF2-97C7-B6A4B3C1A633}" type="slidenum">
              <a:rPr lang="en-US" smtClean="0"/>
              <a:t>71</a:t>
            </a:fld>
            <a:endParaRPr lang="en-US" dirty="0"/>
          </a:p>
        </p:txBody>
      </p:sp>
    </p:spTree>
    <p:extLst>
      <p:ext uri="{BB962C8B-B14F-4D97-AF65-F5344CB8AC3E}">
        <p14:creationId xmlns:p14="http://schemas.microsoft.com/office/powerpoint/2010/main" val="35625558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B249C75-0AEB-133E-C148-282B9F951677}"/>
              </a:ext>
            </a:extLst>
          </p:cNvPr>
          <p:cNvSpPr>
            <a:spLocks noChangeAspect="1"/>
          </p:cNvSpPr>
          <p:nvPr userDrawn="1"/>
        </p:nvSpPr>
        <p:spPr>
          <a:xfrm>
            <a:off x="448092" y="598430"/>
            <a:ext cx="8144923" cy="746728"/>
          </a:xfrm>
          <a:prstGeom prst="rect">
            <a:avLst/>
          </a:prstGeom>
          <a:solidFill>
            <a:srgbClr val="4590B8">
              <a:lumMod val="20000"/>
              <a:lumOff val="80000"/>
            </a:srgbClr>
          </a:solidFill>
          <a:ln w="12700" cap="rnd" cmpd="sng" algn="ctr">
            <a:noFill/>
            <a:prstDash val="solid"/>
          </a:ln>
          <a:effectLst/>
        </p:spPr>
      </p:sp>
    </p:spTree>
    <p:extLst>
      <p:ext uri="{BB962C8B-B14F-4D97-AF65-F5344CB8AC3E}">
        <p14:creationId xmlns:p14="http://schemas.microsoft.com/office/powerpoint/2010/main" val="41332595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39300072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39BBF36-3082-CB0D-6451-BEEBDA18642C}"/>
              </a:ext>
            </a:extLst>
          </p:cNvPr>
          <p:cNvSpPr/>
          <p:nvPr userDrawn="1"/>
        </p:nvSpPr>
        <p:spPr>
          <a:xfrm>
            <a:off x="448091" y="3288936"/>
            <a:ext cx="8240108" cy="984613"/>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40514652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B249C75-0AEB-133E-C148-282B9F951677}"/>
              </a:ext>
            </a:extLst>
          </p:cNvPr>
          <p:cNvSpPr>
            <a:spLocks noChangeAspect="1"/>
          </p:cNvSpPr>
          <p:nvPr userDrawn="1"/>
        </p:nvSpPr>
        <p:spPr>
          <a:xfrm>
            <a:off x="448092" y="598430"/>
            <a:ext cx="8114229" cy="746728"/>
          </a:xfrm>
          <a:prstGeom prst="rect">
            <a:avLst/>
          </a:prstGeom>
          <a:solidFill>
            <a:srgbClr val="4590B8">
              <a:lumMod val="20000"/>
              <a:lumOff val="80000"/>
            </a:srgbClr>
          </a:solidFill>
          <a:ln w="12700" cap="rnd" cmpd="sng" algn="ctr">
            <a:noFill/>
            <a:prstDash val="solid"/>
          </a:ln>
          <a:effectLst/>
        </p:spPr>
      </p:sp>
    </p:spTree>
    <p:extLst>
      <p:ext uri="{BB962C8B-B14F-4D97-AF65-F5344CB8AC3E}">
        <p14:creationId xmlns:p14="http://schemas.microsoft.com/office/powerpoint/2010/main" val="35231965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a:prstGeom prst="rect">
            <a:avLst/>
          </a:prstGeom>
        </p:spPr>
        <p:txBody>
          <a:bodyPr/>
          <a:lstStyle/>
          <a:p>
            <a:r>
              <a:rPr lang="en-US"/>
              <a:t>Click to edit Master title style</a:t>
            </a:r>
            <a:endParaRPr lang="en-US" dirty="0"/>
          </a:p>
        </p:txBody>
      </p:sp>
      <p:sp>
        <p:nvSpPr>
          <p:cNvPr id="3" name="Content Placeholder 2"/>
          <p:cNvSpPr>
            <a:spLocks noGrp="1"/>
          </p:cNvSpPr>
          <p:nvPr>
            <p:ph idx="1"/>
          </p:nvPr>
        </p:nvSpPr>
        <p:spPr>
          <a:xfrm>
            <a:off x="628650" y="1825625"/>
            <a:ext cx="78867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ED021D05-8ED8-4A72-AD9A-5CB2EBD39BB6}" type="datetimeFigureOut">
              <a:rPr lang="en-US" smtClean="0"/>
              <a:t>1/9/2024</a:t>
            </a:fld>
            <a:endParaRPr lang="en-US" dirty="0"/>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C9ECF314-6FFA-4134-BB1E-42EA242B4B43}" type="slidenum">
              <a:rPr lang="en-US" smtClean="0"/>
              <a:t>‹#›</a:t>
            </a:fld>
            <a:endParaRPr lang="en-US" dirty="0"/>
          </a:p>
        </p:txBody>
      </p:sp>
      <p:sp>
        <p:nvSpPr>
          <p:cNvPr id="7" name="Rectangle 6">
            <a:extLst>
              <a:ext uri="{FF2B5EF4-FFF2-40B4-BE49-F238E27FC236}">
                <a16:creationId xmlns:a16="http://schemas.microsoft.com/office/drawing/2014/main" id="{8F1F692C-D411-A275-6002-E615510F27A4}"/>
              </a:ext>
            </a:extLst>
          </p:cNvPr>
          <p:cNvSpPr>
            <a:spLocks noChangeAspect="1"/>
          </p:cNvSpPr>
          <p:nvPr userDrawn="1"/>
        </p:nvSpPr>
        <p:spPr>
          <a:xfrm>
            <a:off x="448092" y="598430"/>
            <a:ext cx="8114229" cy="746728"/>
          </a:xfrm>
          <a:prstGeom prst="rect">
            <a:avLst/>
          </a:prstGeom>
          <a:solidFill>
            <a:srgbClr val="4590B8">
              <a:lumMod val="20000"/>
              <a:lumOff val="80000"/>
            </a:srgbClr>
          </a:solidFill>
          <a:ln w="12700" cap="rnd" cmpd="sng" algn="ctr">
            <a:noFill/>
            <a:prstDash val="solid"/>
          </a:ln>
          <a:effectLst/>
        </p:spPr>
      </p:sp>
    </p:spTree>
    <p:extLst>
      <p:ext uri="{BB962C8B-B14F-4D97-AF65-F5344CB8AC3E}">
        <p14:creationId xmlns:p14="http://schemas.microsoft.com/office/powerpoint/2010/main" val="20402255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a:prstGeom prst="rect">
            <a:avLst/>
          </a:prstGeo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a:prstGeom prst="rect">
            <a:avLst/>
          </a:prstGeo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ED021D05-8ED8-4A72-AD9A-5CB2EBD39BB6}" type="datetimeFigureOut">
              <a:rPr lang="en-US" smtClean="0"/>
              <a:t>1/9/2024</a:t>
            </a:fld>
            <a:endParaRPr lang="en-US" dirty="0"/>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C9ECF314-6FFA-4134-BB1E-42EA242B4B43}" type="slidenum">
              <a:rPr lang="en-US" smtClean="0"/>
              <a:t>‹#›</a:t>
            </a:fld>
            <a:endParaRPr lang="en-US" dirty="0"/>
          </a:p>
        </p:txBody>
      </p:sp>
      <p:sp>
        <p:nvSpPr>
          <p:cNvPr id="7" name="Rectangle 6">
            <a:extLst>
              <a:ext uri="{FF2B5EF4-FFF2-40B4-BE49-F238E27FC236}">
                <a16:creationId xmlns:a16="http://schemas.microsoft.com/office/drawing/2014/main" id="{F3CBB78B-AA8B-9C78-F076-FE33EEEAE3EE}"/>
              </a:ext>
            </a:extLst>
          </p:cNvPr>
          <p:cNvSpPr>
            <a:spLocks noChangeAspect="1"/>
          </p:cNvSpPr>
          <p:nvPr userDrawn="1"/>
        </p:nvSpPr>
        <p:spPr>
          <a:xfrm>
            <a:off x="448092" y="598430"/>
            <a:ext cx="8114229" cy="746728"/>
          </a:xfrm>
          <a:prstGeom prst="rect">
            <a:avLst/>
          </a:prstGeom>
          <a:solidFill>
            <a:srgbClr val="4590B8">
              <a:lumMod val="20000"/>
              <a:lumOff val="80000"/>
            </a:srgbClr>
          </a:solidFill>
          <a:ln w="12700" cap="rnd" cmpd="sng" algn="ctr">
            <a:noFill/>
            <a:prstDash val="solid"/>
          </a:ln>
          <a:effectLst/>
        </p:spPr>
      </p:sp>
    </p:spTree>
    <p:extLst>
      <p:ext uri="{BB962C8B-B14F-4D97-AF65-F5344CB8AC3E}">
        <p14:creationId xmlns:p14="http://schemas.microsoft.com/office/powerpoint/2010/main" val="30490765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ED021D05-8ED8-4A72-AD9A-5CB2EBD39BB6}" type="datetimeFigureOut">
              <a:rPr lang="en-US" smtClean="0"/>
              <a:t>1/9/2024</a:t>
            </a:fld>
            <a:endParaRPr lang="en-US" dirty="0"/>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C9ECF314-6FFA-4134-BB1E-42EA242B4B43}" type="slidenum">
              <a:rPr lang="en-US" smtClean="0"/>
              <a:t>‹#›</a:t>
            </a:fld>
            <a:endParaRPr lang="en-US" dirty="0"/>
          </a:p>
        </p:txBody>
      </p:sp>
      <p:sp>
        <p:nvSpPr>
          <p:cNvPr id="8" name="Rectangle 7">
            <a:extLst>
              <a:ext uri="{FF2B5EF4-FFF2-40B4-BE49-F238E27FC236}">
                <a16:creationId xmlns:a16="http://schemas.microsoft.com/office/drawing/2014/main" id="{C1BECA6E-8A09-EB51-A678-7117A630F132}"/>
              </a:ext>
            </a:extLst>
          </p:cNvPr>
          <p:cNvSpPr>
            <a:spLocks noChangeAspect="1"/>
          </p:cNvSpPr>
          <p:nvPr userDrawn="1"/>
        </p:nvSpPr>
        <p:spPr>
          <a:xfrm>
            <a:off x="448092" y="598430"/>
            <a:ext cx="8114229" cy="746728"/>
          </a:xfrm>
          <a:prstGeom prst="rect">
            <a:avLst/>
          </a:prstGeom>
          <a:solidFill>
            <a:srgbClr val="4590B8">
              <a:lumMod val="20000"/>
              <a:lumOff val="80000"/>
            </a:srgbClr>
          </a:solidFill>
          <a:ln w="12700" cap="rnd" cmpd="sng" algn="ctr">
            <a:noFill/>
            <a:prstDash val="solid"/>
          </a:ln>
          <a:effectLst/>
        </p:spPr>
      </p:sp>
    </p:spTree>
    <p:extLst>
      <p:ext uri="{BB962C8B-B14F-4D97-AF65-F5344CB8AC3E}">
        <p14:creationId xmlns:p14="http://schemas.microsoft.com/office/powerpoint/2010/main" val="17843047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a:prstGeom prst="rect">
            <a:avLst/>
          </a:prstGeo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628650" y="6356351"/>
            <a:ext cx="2057400" cy="365125"/>
          </a:xfrm>
          <a:prstGeom prst="rect">
            <a:avLst/>
          </a:prstGeom>
        </p:spPr>
        <p:txBody>
          <a:bodyPr/>
          <a:lstStyle/>
          <a:p>
            <a:fld id="{ED021D05-8ED8-4A72-AD9A-5CB2EBD39BB6}" type="datetimeFigureOut">
              <a:rPr lang="en-US" smtClean="0"/>
              <a:t>1/9/2024</a:t>
            </a:fld>
            <a:endParaRPr lang="en-US" dirty="0"/>
          </a:p>
        </p:txBody>
      </p:sp>
      <p:sp>
        <p:nvSpPr>
          <p:cNvPr id="8" name="Footer Placeholder 7"/>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9" name="Slide Number Placeholder 8"/>
          <p:cNvSpPr>
            <a:spLocks noGrp="1"/>
          </p:cNvSpPr>
          <p:nvPr>
            <p:ph type="sldNum" sz="quarter" idx="12"/>
          </p:nvPr>
        </p:nvSpPr>
        <p:spPr>
          <a:xfrm>
            <a:off x="6457950" y="6356351"/>
            <a:ext cx="2057400" cy="365125"/>
          </a:xfrm>
          <a:prstGeom prst="rect">
            <a:avLst/>
          </a:prstGeom>
        </p:spPr>
        <p:txBody>
          <a:bodyPr/>
          <a:lstStyle/>
          <a:p>
            <a:fld id="{C9ECF314-6FFA-4134-BB1E-42EA242B4B43}" type="slidenum">
              <a:rPr lang="en-US" smtClean="0"/>
              <a:t>‹#›</a:t>
            </a:fld>
            <a:endParaRPr lang="en-US" dirty="0"/>
          </a:p>
        </p:txBody>
      </p:sp>
      <p:sp>
        <p:nvSpPr>
          <p:cNvPr id="10" name="Rectangle 9">
            <a:extLst>
              <a:ext uri="{FF2B5EF4-FFF2-40B4-BE49-F238E27FC236}">
                <a16:creationId xmlns:a16="http://schemas.microsoft.com/office/drawing/2014/main" id="{7E19B097-73C2-19DF-9ED1-2A5CDB2D46F6}"/>
              </a:ext>
            </a:extLst>
          </p:cNvPr>
          <p:cNvSpPr>
            <a:spLocks noChangeAspect="1"/>
          </p:cNvSpPr>
          <p:nvPr userDrawn="1"/>
        </p:nvSpPr>
        <p:spPr>
          <a:xfrm>
            <a:off x="448092" y="598430"/>
            <a:ext cx="8114229" cy="746728"/>
          </a:xfrm>
          <a:prstGeom prst="rect">
            <a:avLst/>
          </a:prstGeom>
          <a:solidFill>
            <a:srgbClr val="4590B8">
              <a:lumMod val="20000"/>
              <a:lumOff val="80000"/>
            </a:srgbClr>
          </a:solidFill>
          <a:ln w="12700" cap="rnd" cmpd="sng" algn="ctr">
            <a:noFill/>
            <a:prstDash val="solid"/>
          </a:ln>
          <a:effectLst/>
        </p:spPr>
      </p:sp>
    </p:spTree>
    <p:extLst>
      <p:ext uri="{BB962C8B-B14F-4D97-AF65-F5344CB8AC3E}">
        <p14:creationId xmlns:p14="http://schemas.microsoft.com/office/powerpoint/2010/main" val="6095052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5_Title Only">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BF5592C-C32F-C528-1A18-12F8632784EB}"/>
              </a:ext>
            </a:extLst>
          </p:cNvPr>
          <p:cNvSpPr/>
          <p:nvPr userDrawn="1"/>
        </p:nvSpPr>
        <p:spPr>
          <a:xfrm>
            <a:off x="0" y="2438399"/>
            <a:ext cx="8001000" cy="1371600"/>
          </a:xfrm>
          <a:prstGeom prst="rect">
            <a:avLst/>
          </a:prstGeom>
          <a:solidFill>
            <a:srgbClr val="7AA845"/>
          </a:solidFill>
          <a:ln w="50800" cap="rnd" cmpd="dbl" algn="ctr">
            <a:noFill/>
            <a:prstDash val="solid"/>
          </a:ln>
          <a:effectLst/>
        </p:spPr>
        <p:txBody>
          <a:bodyPr anchor="ctr"/>
          <a:lstStyle/>
          <a:p>
            <a:pPr marL="0" marR="0" lvl="0" indent="0" defTabSz="914400" eaLnBrk="1" fontAlgn="auto" latinLnBrk="0" hangingPunct="1">
              <a:lnSpc>
                <a:spcPct val="100000"/>
              </a:lnSpc>
              <a:spcBef>
                <a:spcPts val="0"/>
              </a:spcBef>
              <a:spcAft>
                <a:spcPts val="0"/>
              </a:spcAft>
              <a:buClrTx/>
              <a:buSzTx/>
              <a:buFontTx/>
              <a:buNone/>
              <a:tabLst/>
              <a:defRPr/>
            </a:pPr>
            <a:r>
              <a:rPr lang="en-US" sz="3200" kern="0" dirty="0">
                <a:solidFill>
                  <a:prstClr val="white"/>
                </a:solidFill>
                <a:latin typeface="Tahoma" panose="020B0604030504040204" pitchFamily="34" charset="0"/>
                <a:ea typeface="Tahoma" panose="020B0604030504040204" pitchFamily="34" charset="0"/>
                <a:cs typeface="Tahoma" panose="020B0604030504040204" pitchFamily="34" charset="0"/>
              </a:rPr>
              <a:t>	</a:t>
            </a:r>
            <a:r>
              <a:rPr kumimoji="0" lang="en-US" sz="3200" b="0" i="0" u="none" strike="noStrike" kern="0" cap="none" spc="0" normalizeH="0" baseline="0" noProof="0" dirty="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rPr>
              <a:t>X. 	Final Comments</a:t>
            </a:r>
          </a:p>
        </p:txBody>
      </p:sp>
      <p:sp>
        <p:nvSpPr>
          <p:cNvPr id="4" name="Rectangle 3">
            <a:extLst>
              <a:ext uri="{FF2B5EF4-FFF2-40B4-BE49-F238E27FC236}">
                <a16:creationId xmlns:a16="http://schemas.microsoft.com/office/drawing/2014/main" id="{FE024335-BF11-D245-D47C-634CAF029D7F}"/>
              </a:ext>
            </a:extLst>
          </p:cNvPr>
          <p:cNvSpPr/>
          <p:nvPr userDrawn="1"/>
        </p:nvSpPr>
        <p:spPr>
          <a:xfrm rot="10800000">
            <a:off x="8077200" y="2438399"/>
            <a:ext cx="1066800" cy="1371600"/>
          </a:xfrm>
          <a:prstGeom prst="rect">
            <a:avLst/>
          </a:prstGeom>
          <a:solidFill>
            <a:srgbClr val="0070C0"/>
          </a:solidFill>
          <a:ln w="50800" cap="rnd" cmpd="dbl"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Gill Sans MT" panose="020B0502020104020203"/>
              <a:ea typeface="+mn-ea"/>
              <a:cs typeface="+mn-cs"/>
            </a:endParaRPr>
          </a:p>
        </p:txBody>
      </p:sp>
    </p:spTree>
    <p:extLst>
      <p:ext uri="{BB962C8B-B14F-4D97-AF65-F5344CB8AC3E}">
        <p14:creationId xmlns:p14="http://schemas.microsoft.com/office/powerpoint/2010/main" val="36897438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a:prstGeom prst="rect">
            <a:avLst/>
          </a:prstGeo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ED021D05-8ED8-4A72-AD9A-5CB2EBD39BB6}" type="datetimeFigureOut">
              <a:rPr lang="en-US" smtClean="0"/>
              <a:t>1/9/2024</a:t>
            </a:fld>
            <a:endParaRPr lang="en-US" dirty="0"/>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C9ECF314-6FFA-4134-BB1E-42EA242B4B43}" type="slidenum">
              <a:rPr lang="en-US" smtClean="0"/>
              <a:t>‹#›</a:t>
            </a:fld>
            <a:endParaRPr lang="en-US" dirty="0"/>
          </a:p>
        </p:txBody>
      </p:sp>
      <p:sp>
        <p:nvSpPr>
          <p:cNvPr id="8" name="Rectangle 7">
            <a:extLst>
              <a:ext uri="{FF2B5EF4-FFF2-40B4-BE49-F238E27FC236}">
                <a16:creationId xmlns:a16="http://schemas.microsoft.com/office/drawing/2014/main" id="{AC777B8F-E4A1-2CE1-DE79-257BCE2C992C}"/>
              </a:ext>
            </a:extLst>
          </p:cNvPr>
          <p:cNvSpPr>
            <a:spLocks noChangeAspect="1"/>
          </p:cNvSpPr>
          <p:nvPr userDrawn="1"/>
        </p:nvSpPr>
        <p:spPr>
          <a:xfrm>
            <a:off x="448092" y="598430"/>
            <a:ext cx="8114229" cy="746728"/>
          </a:xfrm>
          <a:prstGeom prst="rect">
            <a:avLst/>
          </a:prstGeom>
          <a:solidFill>
            <a:srgbClr val="4590B8">
              <a:lumMod val="20000"/>
              <a:lumOff val="80000"/>
            </a:srgbClr>
          </a:solidFill>
          <a:ln w="12700" cap="rnd" cmpd="sng" algn="ctr">
            <a:noFill/>
            <a:prstDash val="solid"/>
          </a:ln>
          <a:effectLst/>
        </p:spPr>
      </p:sp>
    </p:spTree>
    <p:extLst>
      <p:ext uri="{BB962C8B-B14F-4D97-AF65-F5344CB8AC3E}">
        <p14:creationId xmlns:p14="http://schemas.microsoft.com/office/powerpoint/2010/main" val="26088591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a:prstGeom prst="rect">
            <a:avLst/>
          </a:prstGeo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a:prstGeom prst="rect">
            <a:avLst/>
          </a:prstGeo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629841" y="2057400"/>
            <a:ext cx="2949178"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ED021D05-8ED8-4A72-AD9A-5CB2EBD39BB6}" type="datetimeFigureOut">
              <a:rPr lang="en-US" smtClean="0"/>
              <a:t>1/9/2024</a:t>
            </a:fld>
            <a:endParaRPr lang="en-US" dirty="0"/>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C9ECF314-6FFA-4134-BB1E-42EA242B4B43}" type="slidenum">
              <a:rPr lang="en-US" smtClean="0"/>
              <a:t>‹#›</a:t>
            </a:fld>
            <a:endParaRPr lang="en-US" dirty="0"/>
          </a:p>
        </p:txBody>
      </p:sp>
      <p:sp>
        <p:nvSpPr>
          <p:cNvPr id="8" name="Rectangle 7">
            <a:extLst>
              <a:ext uri="{FF2B5EF4-FFF2-40B4-BE49-F238E27FC236}">
                <a16:creationId xmlns:a16="http://schemas.microsoft.com/office/drawing/2014/main" id="{AACC023F-9FD3-E6BA-61E4-1241E5993A76}"/>
              </a:ext>
            </a:extLst>
          </p:cNvPr>
          <p:cNvSpPr>
            <a:spLocks noChangeAspect="1"/>
          </p:cNvSpPr>
          <p:nvPr userDrawn="1"/>
        </p:nvSpPr>
        <p:spPr>
          <a:xfrm>
            <a:off x="448092" y="598430"/>
            <a:ext cx="8114229" cy="746728"/>
          </a:xfrm>
          <a:prstGeom prst="rect">
            <a:avLst/>
          </a:prstGeom>
          <a:solidFill>
            <a:srgbClr val="4590B8">
              <a:lumMod val="20000"/>
              <a:lumOff val="80000"/>
            </a:srgbClr>
          </a:solidFill>
          <a:ln w="12700" cap="rnd" cmpd="sng" algn="ctr">
            <a:noFill/>
            <a:prstDash val="solid"/>
          </a:ln>
          <a:effectLst/>
        </p:spPr>
      </p:sp>
    </p:spTree>
    <p:extLst>
      <p:ext uri="{BB962C8B-B14F-4D97-AF65-F5344CB8AC3E}">
        <p14:creationId xmlns:p14="http://schemas.microsoft.com/office/powerpoint/2010/main" val="13182238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a:prstGeom prst="rect">
            <a:avLst/>
          </a:prstGeo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628650" y="1825625"/>
            <a:ext cx="7886700" cy="43513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ED021D05-8ED8-4A72-AD9A-5CB2EBD39BB6}" type="datetimeFigureOut">
              <a:rPr lang="en-US" smtClean="0"/>
              <a:t>1/9/2024</a:t>
            </a:fld>
            <a:endParaRPr lang="en-US" dirty="0"/>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C9ECF314-6FFA-4134-BB1E-42EA242B4B43}" type="slidenum">
              <a:rPr lang="en-US" smtClean="0"/>
              <a:t>‹#›</a:t>
            </a:fld>
            <a:endParaRPr lang="en-US" dirty="0"/>
          </a:p>
        </p:txBody>
      </p:sp>
      <p:sp>
        <p:nvSpPr>
          <p:cNvPr id="7" name="Rectangle 6">
            <a:extLst>
              <a:ext uri="{FF2B5EF4-FFF2-40B4-BE49-F238E27FC236}">
                <a16:creationId xmlns:a16="http://schemas.microsoft.com/office/drawing/2014/main" id="{9DDBF226-4193-1582-F2F4-BCA204FB7111}"/>
              </a:ext>
            </a:extLst>
          </p:cNvPr>
          <p:cNvSpPr>
            <a:spLocks noChangeAspect="1"/>
          </p:cNvSpPr>
          <p:nvPr userDrawn="1"/>
        </p:nvSpPr>
        <p:spPr>
          <a:xfrm>
            <a:off x="448092" y="598430"/>
            <a:ext cx="8114229" cy="746728"/>
          </a:xfrm>
          <a:prstGeom prst="rect">
            <a:avLst/>
          </a:prstGeom>
          <a:solidFill>
            <a:srgbClr val="4590B8">
              <a:lumMod val="20000"/>
              <a:lumOff val="80000"/>
            </a:srgbClr>
          </a:solidFill>
          <a:ln w="12700" cap="rnd" cmpd="sng" algn="ctr">
            <a:noFill/>
            <a:prstDash val="solid"/>
          </a:ln>
          <a:effectLst/>
        </p:spPr>
      </p:sp>
    </p:spTree>
    <p:extLst>
      <p:ext uri="{BB962C8B-B14F-4D97-AF65-F5344CB8AC3E}">
        <p14:creationId xmlns:p14="http://schemas.microsoft.com/office/powerpoint/2010/main" val="188422133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a:prstGeom prst="rect">
            <a:avLst/>
          </a:prstGeo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ED021D05-8ED8-4A72-AD9A-5CB2EBD39BB6}" type="datetimeFigureOut">
              <a:rPr lang="en-US" smtClean="0"/>
              <a:t>1/9/2024</a:t>
            </a:fld>
            <a:endParaRPr lang="en-US" dirty="0"/>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C9ECF314-6FFA-4134-BB1E-42EA242B4B43}" type="slidenum">
              <a:rPr lang="en-US" smtClean="0"/>
              <a:t>‹#›</a:t>
            </a:fld>
            <a:endParaRPr lang="en-US" dirty="0"/>
          </a:p>
        </p:txBody>
      </p:sp>
      <p:sp>
        <p:nvSpPr>
          <p:cNvPr id="7" name="Rectangle 6">
            <a:extLst>
              <a:ext uri="{FF2B5EF4-FFF2-40B4-BE49-F238E27FC236}">
                <a16:creationId xmlns:a16="http://schemas.microsoft.com/office/drawing/2014/main" id="{667CA5D8-8EF0-CE22-A605-EAF9C77114CF}"/>
              </a:ext>
            </a:extLst>
          </p:cNvPr>
          <p:cNvSpPr>
            <a:spLocks noChangeAspect="1"/>
          </p:cNvSpPr>
          <p:nvPr userDrawn="1"/>
        </p:nvSpPr>
        <p:spPr>
          <a:xfrm>
            <a:off x="448092" y="598430"/>
            <a:ext cx="8114229" cy="746728"/>
          </a:xfrm>
          <a:prstGeom prst="rect">
            <a:avLst/>
          </a:prstGeom>
          <a:solidFill>
            <a:srgbClr val="4590B8">
              <a:lumMod val="20000"/>
              <a:lumOff val="80000"/>
            </a:srgbClr>
          </a:solidFill>
          <a:ln w="12700" cap="rnd" cmpd="sng" algn="ctr">
            <a:noFill/>
            <a:prstDash val="solid"/>
          </a:ln>
          <a:effectLst/>
        </p:spPr>
      </p:sp>
    </p:spTree>
    <p:extLst>
      <p:ext uri="{BB962C8B-B14F-4D97-AF65-F5344CB8AC3E}">
        <p14:creationId xmlns:p14="http://schemas.microsoft.com/office/powerpoint/2010/main" val="158090697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A341908-E00C-9B47-D608-76D3C0AF142A}"/>
              </a:ext>
            </a:extLst>
          </p:cNvPr>
          <p:cNvSpPr>
            <a:spLocks noChangeAspect="1"/>
          </p:cNvSpPr>
          <p:nvPr userDrawn="1"/>
        </p:nvSpPr>
        <p:spPr>
          <a:xfrm>
            <a:off x="448092" y="553274"/>
            <a:ext cx="8114229" cy="746728"/>
          </a:xfrm>
          <a:prstGeom prst="rect">
            <a:avLst/>
          </a:prstGeom>
          <a:solidFill>
            <a:srgbClr val="4590B8">
              <a:lumMod val="20000"/>
              <a:lumOff val="80000"/>
            </a:srgbClr>
          </a:solidFill>
          <a:ln w="12700" cap="rnd" cmpd="sng" algn="ctr">
            <a:noFill/>
            <a:prstDash val="solid"/>
          </a:ln>
          <a:effectLst/>
        </p:spPr>
      </p:sp>
      <p:sp>
        <p:nvSpPr>
          <p:cNvPr id="2" name="Slide Number Placeholder 5">
            <a:extLst>
              <a:ext uri="{FF2B5EF4-FFF2-40B4-BE49-F238E27FC236}">
                <a16:creationId xmlns:a16="http://schemas.microsoft.com/office/drawing/2014/main" id="{4FD4ECFD-42EA-BFD5-E0D4-9EBED94C3FA1}"/>
              </a:ext>
            </a:extLst>
          </p:cNvPr>
          <p:cNvSpPr>
            <a:spLocks noGrp="1"/>
          </p:cNvSpPr>
          <p:nvPr>
            <p:ph type="sldNum" sz="quarter" idx="4"/>
          </p:nvPr>
        </p:nvSpPr>
        <p:spPr>
          <a:xfrm>
            <a:off x="8584742" y="6452552"/>
            <a:ext cx="428431" cy="365125"/>
          </a:xfrm>
          <a:prstGeom prst="rect">
            <a:avLst/>
          </a:prstGeom>
        </p:spPr>
        <p:txBody>
          <a:bodyPr vert="horz" lIns="91440" tIns="45720" rIns="91440" bIns="45720" rtlCol="0" anchor="ctr"/>
          <a:lstStyle>
            <a:lvl1pPr algn="r">
              <a:defRPr sz="900" b="1" i="1">
                <a:solidFill>
                  <a:schemeClr val="tx1"/>
                </a:solidFill>
                <a:latin typeface="Tahoma" panose="020B0604030504040204" pitchFamily="34" charset="0"/>
                <a:ea typeface="Tahoma" panose="020B0604030504040204" pitchFamily="34" charset="0"/>
                <a:cs typeface="Tahoma" panose="020B0604030504040204" pitchFamily="34" charset="0"/>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19050702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8091" y="3288936"/>
            <a:ext cx="8240108" cy="984613"/>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2" y="1092199"/>
            <a:ext cx="7989752" cy="1504844"/>
          </a:xfrm>
          <a:effectLst/>
        </p:spPr>
        <p:txBody>
          <a:bodyPr anchor="b">
            <a:normAutofit/>
          </a:bodyPr>
          <a:lstStyle>
            <a:lvl1pPr>
              <a:defRPr sz="3600">
                <a:solidFill>
                  <a:schemeClr val="accent1"/>
                </a:solidFill>
              </a:defRPr>
            </a:lvl1pPr>
          </a:lstStyle>
          <a:p>
            <a:r>
              <a:rPr lang="en-US" dirty="0"/>
              <a:t>Click to edit Master title style</a:t>
            </a:r>
          </a:p>
        </p:txBody>
      </p:sp>
      <p:sp>
        <p:nvSpPr>
          <p:cNvPr id="3" name="Subtitle 2"/>
          <p:cNvSpPr>
            <a:spLocks noGrp="1"/>
          </p:cNvSpPr>
          <p:nvPr>
            <p:ph type="subTitle" idx="1"/>
          </p:nvPr>
        </p:nvSpPr>
        <p:spPr>
          <a:xfrm>
            <a:off x="581192" y="2597043"/>
            <a:ext cx="7989752" cy="590321"/>
          </a:xfrm>
        </p:spPr>
        <p:txBody>
          <a:bodyPr anchor="t">
            <a:normAutofit/>
          </a:bodyPr>
          <a:lstStyle>
            <a:lvl1pPr marL="0" indent="0" algn="l">
              <a:buNone/>
              <a:defRPr sz="1600" cap="all">
                <a:solidFill>
                  <a:schemeClr val="accent2"/>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a:t>Click to edit Master subtitle style</a:t>
            </a:r>
            <a:endParaRPr lang="en-US" dirty="0"/>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8" name="Slide Number Placeholder 5"/>
          <p:cNvSpPr txBox="1">
            <a:spLocks/>
          </p:cNvSpPr>
          <p:nvPr/>
        </p:nvSpPr>
        <p:spPr>
          <a:xfrm>
            <a:off x="8704685" y="6452552"/>
            <a:ext cx="428431" cy="365125"/>
          </a:xfrm>
          <a:prstGeom prst="rect">
            <a:avLst/>
          </a:prstGeom>
        </p:spPr>
        <p:txBody>
          <a:bodyPr vert="horz" lIns="91440" tIns="45720" rIns="91440" bIns="45720" rtlCol="0" anchor="ctr"/>
          <a:lstStyle>
            <a:defPPr>
              <a:defRPr lang="en-US"/>
            </a:defPPr>
            <a:lvl1pPr marL="0" algn="r" defTabSz="457200" rtl="0" eaLnBrk="1" latinLnBrk="0" hangingPunct="1">
              <a:defRPr sz="900" b="1" i="1"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217C01CDF565}" type="slidenum">
              <a:rPr lang="en-US" sz="900" smtClean="0"/>
              <a:pPr/>
              <a:t>‹#›</a:t>
            </a:fld>
            <a:endParaRPr lang="en-US" sz="900" dirty="0"/>
          </a:p>
        </p:txBody>
      </p:sp>
    </p:spTree>
    <p:extLst>
      <p:ext uri="{BB962C8B-B14F-4D97-AF65-F5344CB8AC3E}">
        <p14:creationId xmlns:p14="http://schemas.microsoft.com/office/powerpoint/2010/main" val="35252275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userDrawn="1"/>
        </p:nvSpPr>
        <p:spPr>
          <a:xfrm>
            <a:off x="448092" y="553274"/>
            <a:ext cx="8114229" cy="746728"/>
          </a:xfrm>
          <a:prstGeom prst="rect">
            <a:avLst/>
          </a:prstGeom>
          <a:solidFill>
            <a:schemeClr val="accent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31625" y="587848"/>
            <a:ext cx="7989752" cy="671210"/>
          </a:xfrm>
        </p:spPr>
        <p:txBody>
          <a:bodyPr>
            <a:normAutofit/>
          </a:bodyPr>
          <a:lstStyle>
            <a:lvl1pPr>
              <a:defRPr sz="2000" b="1" cap="none" baseline="0">
                <a:solidFill>
                  <a:sysClr val="windowText" lastClr="000000"/>
                </a:solidFill>
              </a:defRPr>
            </a:lvl1pPr>
          </a:lstStyle>
          <a:p>
            <a:r>
              <a:rPr lang="en-US"/>
              <a:t>Click to edit Master title style</a:t>
            </a:r>
            <a:endParaRPr lang="en-US" dirty="0"/>
          </a:p>
        </p:txBody>
      </p:sp>
      <p:sp>
        <p:nvSpPr>
          <p:cNvPr id="3" name="Content Placeholder 2"/>
          <p:cNvSpPr>
            <a:spLocks noGrp="1"/>
          </p:cNvSpPr>
          <p:nvPr>
            <p:ph idx="1"/>
          </p:nvPr>
        </p:nvSpPr>
        <p:spPr>
          <a:xfrm>
            <a:off x="581192" y="1407887"/>
            <a:ext cx="7989752" cy="4450913"/>
          </a:xfrm>
        </p:spPr>
        <p:txBody>
          <a:bodyPr anchor="t"/>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a:xfrm>
            <a:off x="8702073" y="6452552"/>
            <a:ext cx="428431" cy="365125"/>
          </a:xfrm>
        </p:spPr>
        <p:txBody>
          <a:bodyPr/>
          <a:lstStyle>
            <a:lvl1pPr>
              <a:defRPr b="1" i="1"/>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257824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569069" y="1773421"/>
            <a:ext cx="8001875"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4" y="3036574"/>
            <a:ext cx="7989751" cy="1504844"/>
          </a:xfrm>
        </p:spPr>
        <p:txBody>
          <a:bodyPr anchor="b">
            <a:normAutofit/>
          </a:bodyPr>
          <a:lstStyle>
            <a:lvl1pPr algn="l">
              <a:defRPr sz="3600" b="0" cap="all"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81194" y="4541418"/>
            <a:ext cx="7989751" cy="600556"/>
          </a:xfrm>
        </p:spPr>
        <p:txBody>
          <a:bodyPr anchor="t">
            <a:normAutofit/>
          </a:bodyPr>
          <a:lstStyle>
            <a:lvl1pPr marL="0" indent="0" algn="l">
              <a:buNone/>
              <a:defRPr sz="1800" cap="all">
                <a:solidFill>
                  <a:schemeClr val="accent2"/>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5559327" y="6456879"/>
            <a:ext cx="2133600" cy="365125"/>
          </a:xfrm>
          <a:prstGeom prst="rect">
            <a:avLst/>
          </a:prstGeom>
        </p:spPr>
        <p:txBody>
          <a:bodyPr/>
          <a:lstStyle>
            <a:lvl1pPr>
              <a:defRPr>
                <a:solidFill>
                  <a:schemeClr val="accent1">
                    <a:lumMod val="75000"/>
                    <a:lumOff val="25000"/>
                  </a:schemeClr>
                </a:solidFill>
              </a:defRPr>
            </a:lvl1pPr>
          </a:lstStyle>
          <a:p>
            <a:endParaRPr lang="en-US" dirty="0"/>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22306321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5559327" y="6456879"/>
            <a:ext cx="2133600" cy="365125"/>
          </a:xfrm>
          <a:prstGeom prst="rect">
            <a:avLst/>
          </a:prstGeom>
        </p:spPr>
        <p:txBody>
          <a:bodyPr/>
          <a:lstStyle/>
          <a:p>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81284608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2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5559327" y="6456879"/>
            <a:ext cx="2133600" cy="365125"/>
          </a:xfrm>
          <a:prstGeom prst="rect">
            <a:avLst/>
          </a:prstGeom>
        </p:spPr>
        <p:txBody>
          <a:bodyPr/>
          <a:lstStyle/>
          <a:p>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
        <p:nvSpPr>
          <p:cNvPr id="5" name="Rectangle 4"/>
          <p:cNvSpPr/>
          <p:nvPr userDrawn="1"/>
        </p:nvSpPr>
        <p:spPr>
          <a:xfrm>
            <a:off x="332509" y="8313"/>
            <a:ext cx="8688977" cy="82296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31912973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5559327" y="6456879"/>
            <a:ext cx="2133600" cy="365125"/>
          </a:xfrm>
          <a:prstGeom prst="rect">
            <a:avLst/>
          </a:prstGeom>
        </p:spPr>
        <p:txBody>
          <a:bodyPr/>
          <a:lstStyle/>
          <a:p>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a:xfrm>
            <a:off x="8715570" y="6452553"/>
            <a:ext cx="428431" cy="365125"/>
          </a:xfrm>
        </p:spPr>
        <p:txBody>
          <a:bodyPr/>
          <a:lstStyle/>
          <a:p>
            <a:fld id="{D57F1E4F-1CFF-5643-939E-217C01CDF565}" type="slidenum">
              <a:rPr lang="en-US" smtClean="0"/>
              <a:pPr/>
              <a:t>‹#›</a:t>
            </a:fld>
            <a:endParaRPr lang="en-US" dirty="0"/>
          </a:p>
        </p:txBody>
      </p:sp>
      <p:sp>
        <p:nvSpPr>
          <p:cNvPr id="5" name="Rectangle 4"/>
          <p:cNvSpPr/>
          <p:nvPr userDrawn="1"/>
        </p:nvSpPr>
        <p:spPr>
          <a:xfrm>
            <a:off x="0" y="2438399"/>
            <a:ext cx="8001000" cy="1371600"/>
          </a:xfrm>
          <a:prstGeom prst="rect">
            <a:avLst/>
          </a:prstGeom>
          <a:solidFill>
            <a:schemeClr val="accent5"/>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r>
              <a:rPr lang="en-US" sz="3200" dirty="0"/>
              <a:t>	</a:t>
            </a:r>
          </a:p>
        </p:txBody>
      </p:sp>
      <p:sp>
        <p:nvSpPr>
          <p:cNvPr id="6" name="Rectangle 5"/>
          <p:cNvSpPr/>
          <p:nvPr userDrawn="1"/>
        </p:nvSpPr>
        <p:spPr>
          <a:xfrm rot="10800000">
            <a:off x="8077200" y="2438399"/>
            <a:ext cx="1066800" cy="1371600"/>
          </a:xfrm>
          <a:prstGeom prst="rect">
            <a:avLst/>
          </a:prstGeom>
          <a:solidFill>
            <a:srgbClr val="0070C0"/>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dirty="0"/>
          </a:p>
        </p:txBody>
      </p:sp>
    </p:spTree>
    <p:extLst>
      <p:ext uri="{BB962C8B-B14F-4D97-AF65-F5344CB8AC3E}">
        <p14:creationId xmlns:p14="http://schemas.microsoft.com/office/powerpoint/2010/main" val="295914475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8702073" y="6452552"/>
            <a:ext cx="428431" cy="365125"/>
          </a:xfrm>
        </p:spPr>
        <p:txBody>
          <a:bodyPr/>
          <a:lstStyle>
            <a:lvl1pPr>
              <a:defRPr b="1" i="1"/>
            </a:lvl1pPr>
          </a:lstStyle>
          <a:p>
            <a:fld id="{D57F1E4F-1CFF-5643-939E-217C01CDF565}" type="slidenum">
              <a:rPr lang="en-US" smtClean="0"/>
              <a:pPr/>
              <a:t>‹#›</a:t>
            </a:fld>
            <a:endParaRPr lang="en-US" dirty="0"/>
          </a:p>
        </p:txBody>
      </p:sp>
      <p:sp>
        <p:nvSpPr>
          <p:cNvPr id="4" name="Footer Placeholder 3">
            <a:extLst>
              <a:ext uri="{FF2B5EF4-FFF2-40B4-BE49-F238E27FC236}">
                <a16:creationId xmlns:a16="http://schemas.microsoft.com/office/drawing/2014/main" id="{F394B3C3-BA83-4F95-962A-94150AD7390E}"/>
              </a:ext>
            </a:extLst>
          </p:cNvPr>
          <p:cNvSpPr>
            <a:spLocks noGrp="1"/>
          </p:cNvSpPr>
          <p:nvPr>
            <p:ph type="ftr" sz="quarter" idx="13"/>
          </p:nvPr>
        </p:nvSpPr>
        <p:spPr/>
        <p:txBody>
          <a:bodyPr/>
          <a:lstStyle/>
          <a:p>
            <a:endParaRPr lang="en-US" dirty="0"/>
          </a:p>
        </p:txBody>
      </p:sp>
    </p:spTree>
    <p:extLst>
      <p:ext uri="{BB962C8B-B14F-4D97-AF65-F5344CB8AC3E}">
        <p14:creationId xmlns:p14="http://schemas.microsoft.com/office/powerpoint/2010/main" val="17595038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jpeg"/><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5" Type="http://schemas.openxmlformats.org/officeDocument/2006/relationships/slideLayout" Target="../slideLayouts/slideLayout19.xml"/><Relationship Id="rId10" Type="http://schemas.openxmlformats.org/officeDocument/2006/relationships/image" Target="../media/image2.jpeg"/><Relationship Id="rId4" Type="http://schemas.openxmlformats.org/officeDocument/2006/relationships/slideLayout" Target="../slideLayouts/slideLayout18.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Slide Number Placeholder 5">
            <a:extLst>
              <a:ext uri="{FF2B5EF4-FFF2-40B4-BE49-F238E27FC236}">
                <a16:creationId xmlns:a16="http://schemas.microsoft.com/office/drawing/2014/main" id="{368681D1-4B2F-B734-2690-3283E94AC437}"/>
              </a:ext>
            </a:extLst>
          </p:cNvPr>
          <p:cNvSpPr txBox="1">
            <a:spLocks/>
          </p:cNvSpPr>
          <p:nvPr userDrawn="1"/>
        </p:nvSpPr>
        <p:spPr>
          <a:xfrm>
            <a:off x="8584742" y="6452552"/>
            <a:ext cx="428431" cy="365125"/>
          </a:xfrm>
          <a:prstGeom prst="rect">
            <a:avLst/>
          </a:prstGeom>
        </p:spPr>
        <p:txBody>
          <a:bodyPr vert="horz" lIns="91440" tIns="45720" rIns="91440" bIns="45720" rtlCol="0" anchor="ctr"/>
          <a:lstStyle>
            <a:defPPr>
              <a:defRPr lang="en-US"/>
            </a:defPPr>
            <a:lvl1pPr marL="0" algn="r" defTabSz="457200" rtl="0" eaLnBrk="1" latinLnBrk="0" hangingPunct="1">
              <a:defRPr sz="900" b="1" i="1"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217C01CDF565}" type="slidenum">
              <a:rPr lang="en-US" smtClean="0"/>
              <a:pPr/>
              <a:t>‹#›</a:t>
            </a:fld>
            <a:endParaRPr lang="en-US" dirty="0"/>
          </a:p>
        </p:txBody>
      </p:sp>
      <p:sp>
        <p:nvSpPr>
          <p:cNvPr id="8" name="Rectangle 7">
            <a:extLst>
              <a:ext uri="{FF2B5EF4-FFF2-40B4-BE49-F238E27FC236}">
                <a16:creationId xmlns:a16="http://schemas.microsoft.com/office/drawing/2014/main" id="{9DF06D62-2186-B3B6-EC14-328C204A7A7F}"/>
              </a:ext>
            </a:extLst>
          </p:cNvPr>
          <p:cNvSpPr/>
          <p:nvPr userDrawn="1"/>
        </p:nvSpPr>
        <p:spPr>
          <a:xfrm>
            <a:off x="5076092" y="117058"/>
            <a:ext cx="3486715" cy="343046"/>
          </a:xfrm>
          <a:prstGeom prst="rect">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sp>
      <p:sp>
        <p:nvSpPr>
          <p:cNvPr id="9" name="Rectangle 8">
            <a:extLst>
              <a:ext uri="{FF2B5EF4-FFF2-40B4-BE49-F238E27FC236}">
                <a16:creationId xmlns:a16="http://schemas.microsoft.com/office/drawing/2014/main" id="{9802F2B1-DC47-63E7-CC2E-E3BF645BD21F}"/>
              </a:ext>
            </a:extLst>
          </p:cNvPr>
          <p:cNvSpPr/>
          <p:nvPr userDrawn="1"/>
        </p:nvSpPr>
        <p:spPr>
          <a:xfrm>
            <a:off x="1534110" y="117058"/>
            <a:ext cx="3486715" cy="343046"/>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sp>
      <p:pic>
        <p:nvPicPr>
          <p:cNvPr id="10" name="Picture 9">
            <a:extLst>
              <a:ext uri="{FF2B5EF4-FFF2-40B4-BE49-F238E27FC236}">
                <a16:creationId xmlns:a16="http://schemas.microsoft.com/office/drawing/2014/main" id="{30A91023-F3F7-65B0-FF1C-367A47A8D6FD}"/>
              </a:ext>
            </a:extLst>
          </p:cNvPr>
          <p:cNvPicPr>
            <a:picLocks noChangeAspect="1"/>
          </p:cNvPicPr>
          <p:nvPr userDrawn="1"/>
        </p:nvPicPr>
        <p:blipFill>
          <a:blip r:embed="rId16">
            <a:extLst>
              <a:ext uri="{28A0092B-C50C-407E-A947-70E740481C1C}">
                <a14:useLocalDpi xmlns:a14="http://schemas.microsoft.com/office/drawing/2010/main" val="0"/>
              </a:ext>
            </a:extLst>
          </a:blip>
          <a:stretch>
            <a:fillRect/>
          </a:stretch>
        </p:blipFill>
        <p:spPr>
          <a:xfrm>
            <a:off x="581193" y="6359828"/>
            <a:ext cx="1367519" cy="457848"/>
          </a:xfrm>
          <a:prstGeom prst="rect">
            <a:avLst/>
          </a:prstGeom>
        </p:spPr>
      </p:pic>
      <p:pic>
        <p:nvPicPr>
          <p:cNvPr id="2" name="Picture 1">
            <a:extLst>
              <a:ext uri="{FF2B5EF4-FFF2-40B4-BE49-F238E27FC236}">
                <a16:creationId xmlns:a16="http://schemas.microsoft.com/office/drawing/2014/main" id="{4C4F9CCF-260A-94C6-BB5C-1A1CC0BE6D84}"/>
              </a:ext>
            </a:extLst>
          </p:cNvPr>
          <p:cNvPicPr>
            <a:picLocks noChangeAspect="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212668" y="133560"/>
            <a:ext cx="1266175" cy="310042"/>
          </a:xfrm>
          <a:prstGeom prst="rect">
            <a:avLst/>
          </a:prstGeom>
          <a:noFill/>
          <a:ln>
            <a:noFill/>
          </a:ln>
        </p:spPr>
      </p:pic>
    </p:spTree>
    <p:extLst>
      <p:ext uri="{BB962C8B-B14F-4D97-AF65-F5344CB8AC3E}">
        <p14:creationId xmlns:p14="http://schemas.microsoft.com/office/powerpoint/2010/main" val="2694590735"/>
      </p:ext>
    </p:extLst>
  </p:cSld>
  <p:clrMap bg1="lt1" tx1="dk1" bg2="lt2" tx2="dk2" accent1="accent1" accent2="accent2" accent3="accent3" accent4="accent4" accent5="accent5" accent6="accent6" hlink="hlink" folHlink="folHlink"/>
  <p:sldLayoutIdLst>
    <p:sldLayoutId id="2147483666" r:id="rId1"/>
    <p:sldLayoutId id="2147483678" r:id="rId2"/>
    <p:sldLayoutId id="2147483661" r:id="rId3"/>
    <p:sldLayoutId id="2147483673" r:id="rId4"/>
    <p:sldLayoutId id="2147483662" r:id="rId5"/>
    <p:sldLayoutId id="2147483663" r:id="rId6"/>
    <p:sldLayoutId id="2147483664" r:id="rId7"/>
    <p:sldLayoutId id="2147483665" r:id="rId8"/>
    <p:sldLayoutId id="2147483677" r:id="rId9"/>
    <p:sldLayoutId id="2147483668" r:id="rId10"/>
    <p:sldLayoutId id="2147483669" r:id="rId11"/>
    <p:sldLayoutId id="2147483670" r:id="rId12"/>
    <p:sldLayoutId id="2147483671" r:id="rId13"/>
    <p:sldLayoutId id="2147483672"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574258"/>
            <a:ext cx="7989752" cy="9144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581192" y="1579157"/>
            <a:ext cx="7989752" cy="4572000"/>
          </a:xfrm>
          <a:prstGeom prst="rect">
            <a:avLst/>
          </a:prstGeom>
        </p:spPr>
        <p:txBody>
          <a:bodyPr vert="horz" lIns="91440" tIns="45720" rIns="91440" bIns="45720" rtlCol="0" anchor="t">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1861456" y="6452553"/>
            <a:ext cx="6161315" cy="365125"/>
          </a:xfrm>
          <a:prstGeom prst="rect">
            <a:avLst/>
          </a:prstGeom>
        </p:spPr>
        <p:txBody>
          <a:bodyPr vert="horz" lIns="91440" tIns="45720" rIns="91440" bIns="45720" rtlCol="0" anchor="ctr"/>
          <a:lstStyle>
            <a:lvl1pPr algn="l">
              <a:defRPr sz="900" cap="all">
                <a:solidFill>
                  <a:schemeClr val="accent2"/>
                </a:solidFill>
              </a:defRPr>
            </a:lvl1pPr>
          </a:lstStyle>
          <a:p>
            <a:endParaRPr lang="en-US" dirty="0"/>
          </a:p>
        </p:txBody>
      </p:sp>
      <p:sp>
        <p:nvSpPr>
          <p:cNvPr id="6" name="Slide Number Placeholder 5"/>
          <p:cNvSpPr>
            <a:spLocks noGrp="1"/>
          </p:cNvSpPr>
          <p:nvPr>
            <p:ph type="sldNum" sz="quarter" idx="4"/>
          </p:nvPr>
        </p:nvSpPr>
        <p:spPr>
          <a:xfrm>
            <a:off x="8584742" y="6452552"/>
            <a:ext cx="428431" cy="365125"/>
          </a:xfrm>
          <a:prstGeom prst="rect">
            <a:avLst/>
          </a:prstGeom>
        </p:spPr>
        <p:txBody>
          <a:bodyPr vert="horz" lIns="91440" tIns="45720" rIns="91440" bIns="45720" rtlCol="0" anchor="ctr"/>
          <a:lstStyle>
            <a:lvl1pPr algn="r">
              <a:defRPr sz="900" b="1" i="1">
                <a:solidFill>
                  <a:schemeClr val="tx1"/>
                </a:solidFill>
                <a:latin typeface="Tahoma" panose="020B0604030504040204" pitchFamily="34" charset="0"/>
                <a:ea typeface="Tahoma" panose="020B0604030504040204" pitchFamily="34" charset="0"/>
                <a:cs typeface="Tahoma" panose="020B0604030504040204" pitchFamily="34" charset="0"/>
              </a:defRPr>
            </a:lvl1pPr>
          </a:lstStyle>
          <a:p>
            <a:fld id="{D57F1E4F-1CFF-5643-939E-217C01CDF565}" type="slidenum">
              <a:rPr lang="en-US" smtClean="0"/>
              <a:pPr/>
              <a:t>‹#›</a:t>
            </a:fld>
            <a:endParaRPr lang="en-US" dirty="0"/>
          </a:p>
        </p:txBody>
      </p:sp>
      <p:sp>
        <p:nvSpPr>
          <p:cNvPr id="10" name="Rectangle 9"/>
          <p:cNvSpPr/>
          <p:nvPr/>
        </p:nvSpPr>
        <p:spPr>
          <a:xfrm>
            <a:off x="4858441" y="117058"/>
            <a:ext cx="3712505" cy="319051"/>
          </a:xfrm>
          <a:prstGeom prst="rect">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1531345" y="117058"/>
            <a:ext cx="3249976" cy="319051"/>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81193" y="6359828"/>
            <a:ext cx="1367519" cy="457848"/>
          </a:xfrm>
          <a:prstGeom prst="rect">
            <a:avLst/>
          </a:prstGeom>
        </p:spPr>
      </p:pic>
      <p:pic>
        <p:nvPicPr>
          <p:cNvPr id="4" name="Picture 3">
            <a:extLst>
              <a:ext uri="{FF2B5EF4-FFF2-40B4-BE49-F238E27FC236}">
                <a16:creationId xmlns:a16="http://schemas.microsoft.com/office/drawing/2014/main" id="{5C160D73-A7F9-0F3C-6663-6359C4651B9C}"/>
              </a:ext>
            </a:extLst>
          </p:cNvPr>
          <p:cNvPicPr>
            <a:picLocks noChangeAspect="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212668" y="133560"/>
            <a:ext cx="1266175" cy="310042"/>
          </a:xfrm>
          <a:prstGeom prst="rect">
            <a:avLst/>
          </a:prstGeom>
          <a:noFill/>
          <a:ln>
            <a:noFill/>
          </a:ln>
        </p:spPr>
      </p:pic>
    </p:spTree>
    <p:extLst>
      <p:ext uri="{BB962C8B-B14F-4D97-AF65-F5344CB8AC3E}">
        <p14:creationId xmlns:p14="http://schemas.microsoft.com/office/powerpoint/2010/main" val="3090992567"/>
      </p:ext>
    </p:extLst>
  </p:cSld>
  <p:clrMap bg1="lt1" tx1="dk1" bg2="lt2" tx2="dk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 id="2147483684" r:id="rId5"/>
    <p:sldLayoutId id="2147483685" r:id="rId6"/>
    <p:sldLayoutId id="2147483686" r:id="rId7"/>
  </p:sldLayoutIdLst>
  <p:hf hdr="0" ftr="0" dt="0"/>
  <p:txStyles>
    <p:titleStyle>
      <a:lvl1pPr algn="l" defTabSz="457189"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5992" indent="-305992" algn="l" defTabSz="457189" rtl="0" eaLnBrk="1" latinLnBrk="0" hangingPunct="1">
        <a:spcBef>
          <a:spcPct val="20000"/>
        </a:spcBef>
        <a:spcAft>
          <a:spcPts val="600"/>
        </a:spcAft>
        <a:buClrTx/>
        <a:buSzPct val="92000"/>
        <a:buFont typeface="Wingdings" panose="05000000000000000000" pitchFamily="2" charset="2"/>
        <a:buChar char="Ø"/>
        <a:defRPr sz="1200" kern="1200">
          <a:solidFill>
            <a:schemeClr val="tx2"/>
          </a:solidFill>
          <a:latin typeface="+mn-lt"/>
          <a:ea typeface="+mn-ea"/>
          <a:cs typeface="+mn-cs"/>
        </a:defRPr>
      </a:lvl1pPr>
      <a:lvl2pPr marL="629984" indent="-305992" algn="l" defTabSz="457189" rtl="0" eaLnBrk="1" latinLnBrk="0" hangingPunct="1">
        <a:spcBef>
          <a:spcPct val="20000"/>
        </a:spcBef>
        <a:spcAft>
          <a:spcPts val="600"/>
        </a:spcAft>
        <a:buClrTx/>
        <a:buSzPct val="92000"/>
        <a:buFont typeface="Wingdings 2" panose="05020102010507070707" pitchFamily="18" charset="2"/>
        <a:buChar char=""/>
        <a:defRPr sz="1200" kern="1200">
          <a:solidFill>
            <a:schemeClr val="tx2"/>
          </a:solidFill>
          <a:latin typeface="+mn-lt"/>
          <a:ea typeface="+mn-ea"/>
          <a:cs typeface="+mn-cs"/>
        </a:defRPr>
      </a:lvl2pPr>
      <a:lvl3pPr marL="899978" indent="-269993" algn="l" defTabSz="457189" rtl="0" eaLnBrk="1" latinLnBrk="0" hangingPunct="1">
        <a:spcBef>
          <a:spcPct val="20000"/>
        </a:spcBef>
        <a:spcAft>
          <a:spcPts val="600"/>
        </a:spcAft>
        <a:buClrTx/>
        <a:buSzPct val="92000"/>
        <a:buFont typeface="Wingdings 2" panose="05020102010507070707" pitchFamily="18" charset="2"/>
        <a:buChar char=""/>
        <a:defRPr sz="1200" kern="1200">
          <a:solidFill>
            <a:schemeClr val="tx2"/>
          </a:solidFill>
          <a:latin typeface="+mn-lt"/>
          <a:ea typeface="+mn-ea"/>
          <a:cs typeface="+mn-cs"/>
        </a:defRPr>
      </a:lvl3pPr>
      <a:lvl4pPr marL="1241969" indent="-233994" algn="l" defTabSz="457189" rtl="0" eaLnBrk="1" latinLnBrk="0" hangingPunct="1">
        <a:spcBef>
          <a:spcPct val="20000"/>
        </a:spcBef>
        <a:spcAft>
          <a:spcPts val="600"/>
        </a:spcAft>
        <a:buClrTx/>
        <a:buSzPct val="92000"/>
        <a:buFont typeface="Wingdings 2" panose="05020102010507070707" pitchFamily="18" charset="2"/>
        <a:buChar char=""/>
        <a:defRPr sz="1200" kern="1200">
          <a:solidFill>
            <a:schemeClr val="tx2"/>
          </a:solidFill>
          <a:latin typeface="+mn-lt"/>
          <a:ea typeface="+mn-ea"/>
          <a:cs typeface="+mn-cs"/>
        </a:defRPr>
      </a:lvl4pPr>
      <a:lvl5pPr marL="1601960" indent="-233994" algn="l" defTabSz="457189" rtl="0" eaLnBrk="1" latinLnBrk="0" hangingPunct="1">
        <a:spcBef>
          <a:spcPct val="20000"/>
        </a:spcBef>
        <a:spcAft>
          <a:spcPts val="600"/>
        </a:spcAft>
        <a:buClrTx/>
        <a:buSzPct val="92000"/>
        <a:buFont typeface="Wingdings 2" panose="05020102010507070707" pitchFamily="18" charset="2"/>
        <a:buChar char=""/>
        <a:defRPr sz="1200" kern="1200">
          <a:solidFill>
            <a:schemeClr val="tx2"/>
          </a:solidFill>
          <a:latin typeface="+mn-lt"/>
          <a:ea typeface="+mn-ea"/>
          <a:cs typeface="+mn-cs"/>
        </a:defRPr>
      </a:lvl5pPr>
      <a:lvl6pPr marL="1899953" indent="-228594" algn="l" defTabSz="457189"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199945" indent="-228594" algn="l" defTabSz="457189"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499938" indent="-228594" algn="l" defTabSz="457189"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799930" indent="-228594" algn="l" defTabSz="457189"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chart" Target="../charts/chart3.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chart" Target="../charts/chart5.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5.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8.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1.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3" Type="http://schemas.openxmlformats.org/officeDocument/2006/relationships/chart" Target="../charts/chart20.xml"/><Relationship Id="rId2" Type="http://schemas.openxmlformats.org/officeDocument/2006/relationships/chart" Target="../charts/chart19.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chart" Target="../charts/chart21.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2" Type="http://schemas.openxmlformats.org/officeDocument/2006/relationships/chart" Target="../charts/chart22.xml"/><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8.xml.rels><?xml version="1.0" encoding="UTF-8" standalone="yes"?>
<Relationships xmlns="http://schemas.openxmlformats.org/package/2006/relationships"><Relationship Id="rId2" Type="http://schemas.openxmlformats.org/officeDocument/2006/relationships/chart" Target="../charts/chart23.xml"/><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2" Type="http://schemas.openxmlformats.org/officeDocument/2006/relationships/chart" Target="../charts/chart24.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2" Type="http://schemas.openxmlformats.org/officeDocument/2006/relationships/chart" Target="../charts/chart25.xml"/><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67.xml.rels><?xml version="1.0" encoding="UTF-8" standalone="yes"?>
<Relationships xmlns="http://schemas.openxmlformats.org/package/2006/relationships"><Relationship Id="rId2" Type="http://schemas.openxmlformats.org/officeDocument/2006/relationships/chart" Target="../charts/chart26.xml"/><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2" Type="http://schemas.openxmlformats.org/officeDocument/2006/relationships/chart" Target="../charts/chart27.xml"/><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2" Type="http://schemas.openxmlformats.org/officeDocument/2006/relationships/chart" Target="../charts/chart28.xml"/><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71.xml.rels><?xml version="1.0" encoding="UTF-8" standalone="yes"?>
<Relationships xmlns="http://schemas.openxmlformats.org/package/2006/relationships"><Relationship Id="rId3" Type="http://schemas.openxmlformats.org/officeDocument/2006/relationships/chart" Target="../charts/chart29.xml"/><Relationship Id="rId2" Type="http://schemas.openxmlformats.org/officeDocument/2006/relationships/notesSlide" Target="../notesSlides/notesSlide3.xml"/><Relationship Id="rId1" Type="http://schemas.openxmlformats.org/officeDocument/2006/relationships/slideLayout" Target="../slideLayouts/slideLayout5.xml"/><Relationship Id="rId4" Type="http://schemas.openxmlformats.org/officeDocument/2006/relationships/chart" Target="../charts/chart30.xml"/></Relationships>
</file>

<file path=ppt/slides/_rels/slide72.xml.rels><?xml version="1.0" encoding="UTF-8" standalone="yes"?>
<Relationships xmlns="http://schemas.openxmlformats.org/package/2006/relationships"><Relationship Id="rId2" Type="http://schemas.openxmlformats.org/officeDocument/2006/relationships/chart" Target="../charts/chart31.xml"/><Relationship Id="rId1" Type="http://schemas.openxmlformats.org/officeDocument/2006/relationships/slideLayout" Target="../slideLayouts/slideLayout5.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5.xml.rels><?xml version="1.0" encoding="UTF-8" standalone="yes"?>
<Relationships xmlns="http://schemas.openxmlformats.org/package/2006/relationships"><Relationship Id="rId3" Type="http://schemas.openxmlformats.org/officeDocument/2006/relationships/chart" Target="../charts/chart33.xml"/><Relationship Id="rId2" Type="http://schemas.openxmlformats.org/officeDocument/2006/relationships/chart" Target="../charts/chart32.xml"/><Relationship Id="rId1" Type="http://schemas.openxmlformats.org/officeDocument/2006/relationships/slideLayout" Target="../slideLayouts/slideLayout16.xml"/><Relationship Id="rId4" Type="http://schemas.openxmlformats.org/officeDocument/2006/relationships/chart" Target="../charts/chart34.xml"/></Relationships>
</file>

<file path=ppt/slides/_rels/slide76.xml.rels><?xml version="1.0" encoding="UTF-8" standalone="yes"?>
<Relationships xmlns="http://schemas.openxmlformats.org/package/2006/relationships"><Relationship Id="rId3" Type="http://schemas.openxmlformats.org/officeDocument/2006/relationships/chart" Target="../charts/chart36.xml"/><Relationship Id="rId2" Type="http://schemas.openxmlformats.org/officeDocument/2006/relationships/chart" Target="../charts/chart35.xml"/><Relationship Id="rId1" Type="http://schemas.openxmlformats.org/officeDocument/2006/relationships/slideLayout" Target="../slideLayouts/slideLayout1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78.xml.rels><?xml version="1.0" encoding="UTF-8" standalone="yes"?>
<Relationships xmlns="http://schemas.openxmlformats.org/package/2006/relationships"><Relationship Id="rId2" Type="http://schemas.openxmlformats.org/officeDocument/2006/relationships/chart" Target="../charts/chart37.xml"/><Relationship Id="rId1" Type="http://schemas.openxmlformats.org/officeDocument/2006/relationships/slideLayout" Target="../slideLayouts/slideLayout5.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2.xml.rels><?xml version="1.0" encoding="UTF-8" standalone="yes"?>
<Relationships xmlns="http://schemas.openxmlformats.org/package/2006/relationships"><Relationship Id="rId2" Type="http://schemas.openxmlformats.org/officeDocument/2006/relationships/chart" Target="../charts/chart38.xml"/><Relationship Id="rId1" Type="http://schemas.openxmlformats.org/officeDocument/2006/relationships/slideLayout" Target="../slideLayouts/slideLayout5.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4.xml.rels><?xml version="1.0" encoding="UTF-8" standalone="yes"?>
<Relationships xmlns="http://schemas.openxmlformats.org/package/2006/relationships"><Relationship Id="rId2" Type="http://schemas.openxmlformats.org/officeDocument/2006/relationships/chart" Target="../charts/chart39.xml"/><Relationship Id="rId1" Type="http://schemas.openxmlformats.org/officeDocument/2006/relationships/slideLayout" Target="../slideLayouts/slideLayout5.xml"/></Relationships>
</file>

<file path=ppt/slides/_rels/slide85.xml.rels><?xml version="1.0" encoding="UTF-8" standalone="yes"?>
<Relationships xmlns="http://schemas.openxmlformats.org/package/2006/relationships"><Relationship Id="rId2" Type="http://schemas.openxmlformats.org/officeDocument/2006/relationships/chart" Target="../charts/chart40.xml"/><Relationship Id="rId1" Type="http://schemas.openxmlformats.org/officeDocument/2006/relationships/slideLayout" Target="../slideLayouts/slideLayout5.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87.xml.rels><?xml version="1.0" encoding="UTF-8" standalone="yes"?>
<Relationships xmlns="http://schemas.openxmlformats.org/package/2006/relationships"><Relationship Id="rId3" Type="http://schemas.openxmlformats.org/officeDocument/2006/relationships/chart" Target="../charts/chart42.xml"/><Relationship Id="rId2" Type="http://schemas.openxmlformats.org/officeDocument/2006/relationships/chart" Target="../charts/chart41.xml"/><Relationship Id="rId1" Type="http://schemas.openxmlformats.org/officeDocument/2006/relationships/slideLayout" Target="../slideLayouts/slideLayout5.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9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1CC1DB85-4136-F42F-8219-BFADA25BC6C7}"/>
              </a:ext>
            </a:extLst>
          </p:cNvPr>
          <p:cNvSpPr txBox="1">
            <a:spLocks/>
          </p:cNvSpPr>
          <p:nvPr/>
        </p:nvSpPr>
        <p:spPr>
          <a:xfrm>
            <a:off x="581192" y="1735667"/>
            <a:ext cx="7989752" cy="1504844"/>
          </a:xfrm>
          <a:prstGeom prst="rect">
            <a:avLst/>
          </a:prstGeom>
          <a:effectLst/>
        </p:spPr>
        <p:txBody>
          <a:bodyPr vert="horz" lIns="91440" tIns="45720" rIns="91440" bIns="45720" rtlCol="0" anchor="b">
            <a:noAutofit/>
          </a:bodyPr>
          <a:lstStyle>
            <a:lvl1pPr algn="l" defTabSz="457189" rtl="0" eaLnBrk="1" latinLnBrk="0" hangingPunct="1">
              <a:spcBef>
                <a:spcPct val="0"/>
              </a:spcBef>
              <a:buNone/>
              <a:defRPr sz="3600" b="0" kern="1200" cap="all">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800" dirty="0">
                <a:solidFill>
                  <a:schemeClr val="tx1"/>
                </a:solidFill>
                <a:latin typeface="Tahoma" panose="020B0604030504040204" pitchFamily="34" charset="0"/>
                <a:ea typeface="Tahoma" panose="020B0604030504040204" pitchFamily="34" charset="0"/>
                <a:cs typeface="Tahoma" panose="020B0604030504040204" pitchFamily="34" charset="0"/>
              </a:rPr>
              <a:t>Community Survey for the </a:t>
            </a:r>
          </a:p>
          <a:p>
            <a:r>
              <a:rPr lang="en-US" sz="2800" dirty="0">
                <a:solidFill>
                  <a:schemeClr val="tx1"/>
                </a:solidFill>
                <a:latin typeface="Tahoma" panose="020B0604030504040204" pitchFamily="34" charset="0"/>
                <a:ea typeface="Tahoma" panose="020B0604030504040204" pitchFamily="34" charset="0"/>
                <a:cs typeface="Tahoma" panose="020B0604030504040204" pitchFamily="34" charset="0"/>
              </a:rPr>
              <a:t>PARK DISTRICT OF OAK PARK</a:t>
            </a:r>
          </a:p>
        </p:txBody>
      </p:sp>
      <p:sp>
        <p:nvSpPr>
          <p:cNvPr id="5" name="Subtitle 2">
            <a:extLst>
              <a:ext uri="{FF2B5EF4-FFF2-40B4-BE49-F238E27FC236}">
                <a16:creationId xmlns:a16="http://schemas.microsoft.com/office/drawing/2014/main" id="{EC194F0C-9CC2-ED5C-AB8B-1D836FEA9113}"/>
              </a:ext>
            </a:extLst>
          </p:cNvPr>
          <p:cNvSpPr txBox="1">
            <a:spLocks/>
          </p:cNvSpPr>
          <p:nvPr/>
        </p:nvSpPr>
        <p:spPr>
          <a:xfrm>
            <a:off x="581192" y="3486081"/>
            <a:ext cx="7989752" cy="590321"/>
          </a:xfrm>
          <a:prstGeom prst="rect">
            <a:avLst/>
          </a:prstGeom>
        </p:spPr>
        <p:txBody>
          <a:bodyPr vert="horz" lIns="91440" tIns="45720" rIns="91440" bIns="45720" rtlCol="0" anchor="ctr">
            <a:noAutofit/>
          </a:bodyPr>
          <a:lstStyle>
            <a:lvl1pPr marL="0" indent="0" algn="l" defTabSz="457189" rtl="0" eaLnBrk="1" latinLnBrk="0" hangingPunct="1">
              <a:spcBef>
                <a:spcPct val="20000"/>
              </a:spcBef>
              <a:spcAft>
                <a:spcPts val="600"/>
              </a:spcAft>
              <a:buClrTx/>
              <a:buSzPct val="92000"/>
              <a:buFont typeface="Wingdings" panose="05000000000000000000" pitchFamily="2" charset="2"/>
              <a:buNone/>
              <a:defRPr sz="1600" kern="1200" cap="all">
                <a:solidFill>
                  <a:schemeClr val="accent2"/>
                </a:solidFill>
                <a:latin typeface="+mn-lt"/>
                <a:ea typeface="+mn-ea"/>
                <a:cs typeface="+mn-cs"/>
              </a:defRPr>
            </a:lvl1pPr>
            <a:lvl2pPr marL="457189" indent="0" algn="ctr" defTabSz="457189" rtl="0" eaLnBrk="1" latinLnBrk="0" hangingPunct="1">
              <a:spcBef>
                <a:spcPct val="20000"/>
              </a:spcBef>
              <a:spcAft>
                <a:spcPts val="600"/>
              </a:spcAft>
              <a:buClrTx/>
              <a:buSzPct val="92000"/>
              <a:buFont typeface="Wingdings 2" panose="05020102010507070707" pitchFamily="18" charset="2"/>
              <a:buNone/>
              <a:defRPr sz="1200" kern="1200">
                <a:solidFill>
                  <a:schemeClr val="tx1">
                    <a:tint val="75000"/>
                  </a:schemeClr>
                </a:solidFill>
                <a:latin typeface="+mn-lt"/>
                <a:ea typeface="+mn-ea"/>
                <a:cs typeface="+mn-cs"/>
              </a:defRPr>
            </a:lvl2pPr>
            <a:lvl3pPr marL="914377" indent="0" algn="ctr" defTabSz="457189" rtl="0" eaLnBrk="1" latinLnBrk="0" hangingPunct="1">
              <a:spcBef>
                <a:spcPct val="20000"/>
              </a:spcBef>
              <a:spcAft>
                <a:spcPts val="600"/>
              </a:spcAft>
              <a:buClrTx/>
              <a:buSzPct val="92000"/>
              <a:buFont typeface="Wingdings 2" panose="05020102010507070707" pitchFamily="18" charset="2"/>
              <a:buNone/>
              <a:defRPr sz="1200" kern="1200">
                <a:solidFill>
                  <a:schemeClr val="tx1">
                    <a:tint val="75000"/>
                  </a:schemeClr>
                </a:solidFill>
                <a:latin typeface="+mn-lt"/>
                <a:ea typeface="+mn-ea"/>
                <a:cs typeface="+mn-cs"/>
              </a:defRPr>
            </a:lvl3pPr>
            <a:lvl4pPr marL="1371566" indent="0" algn="ctr" defTabSz="457189" rtl="0" eaLnBrk="1" latinLnBrk="0" hangingPunct="1">
              <a:spcBef>
                <a:spcPct val="20000"/>
              </a:spcBef>
              <a:spcAft>
                <a:spcPts val="600"/>
              </a:spcAft>
              <a:buClrTx/>
              <a:buSzPct val="92000"/>
              <a:buFont typeface="Wingdings 2" panose="05020102010507070707" pitchFamily="18" charset="2"/>
              <a:buNone/>
              <a:defRPr sz="1200" kern="1200">
                <a:solidFill>
                  <a:schemeClr val="tx1">
                    <a:tint val="75000"/>
                  </a:schemeClr>
                </a:solidFill>
                <a:latin typeface="+mn-lt"/>
                <a:ea typeface="+mn-ea"/>
                <a:cs typeface="+mn-cs"/>
              </a:defRPr>
            </a:lvl4pPr>
            <a:lvl5pPr marL="1828754" indent="0" algn="ctr" defTabSz="457189" rtl="0" eaLnBrk="1" latinLnBrk="0" hangingPunct="1">
              <a:spcBef>
                <a:spcPct val="20000"/>
              </a:spcBef>
              <a:spcAft>
                <a:spcPts val="600"/>
              </a:spcAft>
              <a:buClrTx/>
              <a:buSzPct val="92000"/>
              <a:buFont typeface="Wingdings 2" panose="05020102010507070707" pitchFamily="18" charset="2"/>
              <a:buNone/>
              <a:defRPr sz="1200" kern="1200">
                <a:solidFill>
                  <a:schemeClr val="tx1">
                    <a:tint val="75000"/>
                  </a:schemeClr>
                </a:solidFill>
                <a:latin typeface="+mn-lt"/>
                <a:ea typeface="+mn-ea"/>
                <a:cs typeface="+mn-cs"/>
              </a:defRPr>
            </a:lvl5pPr>
            <a:lvl6pPr marL="2285943" indent="0" algn="ctr" defTabSz="457189"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6pPr>
            <a:lvl7pPr marL="2743131" indent="0" algn="ctr" defTabSz="457189"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7pPr>
            <a:lvl8pPr marL="3200320" indent="0" algn="ctr" defTabSz="457189"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8pPr>
            <a:lvl9pPr marL="3657509" indent="0" algn="ctr" defTabSz="457189"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9pPr>
          </a:lstStyle>
          <a:p>
            <a:pPr marL="0" marR="0" lvl="0" indent="0" algn="l" defTabSz="457189" rtl="0" eaLnBrk="1" fontAlgn="auto" latinLnBrk="0" hangingPunct="1">
              <a:lnSpc>
                <a:spcPct val="100000"/>
              </a:lnSpc>
              <a:spcBef>
                <a:spcPts val="0"/>
              </a:spcBef>
              <a:spcAft>
                <a:spcPts val="600"/>
              </a:spcAft>
              <a:buClrTx/>
              <a:buSzPct val="92000"/>
              <a:buFont typeface="Wingdings" panose="05000000000000000000" pitchFamily="2" charset="2"/>
              <a:buNone/>
              <a:tabLst/>
              <a:defRPr/>
            </a:pPr>
            <a:r>
              <a:rPr lang="en-US" sz="2000" dirty="0">
                <a:solidFill>
                  <a:srgbClr val="76898E">
                    <a:lumMod val="20000"/>
                    <a:lumOff val="80000"/>
                  </a:srgbClr>
                </a:solidFill>
                <a:latin typeface="Tahoma" panose="020B0604030504040204" pitchFamily="34" charset="0"/>
                <a:ea typeface="Tahoma" panose="020B0604030504040204" pitchFamily="34" charset="0"/>
                <a:cs typeface="Tahoma" panose="020B0604030504040204" pitchFamily="34" charset="0"/>
              </a:rPr>
              <a:t>DECEMBER</a:t>
            </a:r>
            <a:r>
              <a:rPr kumimoji="0" lang="en-US" sz="2000" b="0" i="0" u="none" strike="noStrike" kern="1200" cap="all" spc="0" normalizeH="0" baseline="0" noProof="0" dirty="0">
                <a:ln>
                  <a:noFill/>
                </a:ln>
                <a:solidFill>
                  <a:srgbClr val="76898E">
                    <a:lumMod val="20000"/>
                    <a:lumOff val="80000"/>
                  </a:srgbClr>
                </a:solidFill>
                <a:effectLst/>
                <a:uLnTx/>
                <a:uFillTx/>
                <a:latin typeface="Tahoma" panose="020B0604030504040204" pitchFamily="34" charset="0"/>
                <a:ea typeface="Tahoma" panose="020B0604030504040204" pitchFamily="34" charset="0"/>
                <a:cs typeface="Tahoma" panose="020B0604030504040204" pitchFamily="34" charset="0"/>
              </a:rPr>
              <a:t> 2023</a:t>
            </a:r>
          </a:p>
        </p:txBody>
      </p:sp>
      <p:sp>
        <p:nvSpPr>
          <p:cNvPr id="6" name="Subtitle 2">
            <a:extLst>
              <a:ext uri="{FF2B5EF4-FFF2-40B4-BE49-F238E27FC236}">
                <a16:creationId xmlns:a16="http://schemas.microsoft.com/office/drawing/2014/main" id="{BC9B89B0-02F7-4121-2F62-6C3D48C8BA44}"/>
              </a:ext>
            </a:extLst>
          </p:cNvPr>
          <p:cNvSpPr txBox="1">
            <a:spLocks/>
          </p:cNvSpPr>
          <p:nvPr/>
        </p:nvSpPr>
        <p:spPr>
          <a:xfrm>
            <a:off x="581192" y="4332709"/>
            <a:ext cx="7989752" cy="590321"/>
          </a:xfrm>
          <a:prstGeom prst="rect">
            <a:avLst/>
          </a:prstGeom>
        </p:spPr>
        <p:txBody>
          <a:bodyPr vert="horz" lIns="91440" tIns="45720" rIns="91440" bIns="45720" rtlCol="0" anchor="t">
            <a:noAutofit/>
          </a:bodyPr>
          <a:lstStyle>
            <a:lvl1pPr marL="0" indent="0" algn="l" defTabSz="457200" rtl="0" eaLnBrk="1" latinLnBrk="0" hangingPunct="1">
              <a:spcBef>
                <a:spcPct val="20000"/>
              </a:spcBef>
              <a:spcAft>
                <a:spcPts val="600"/>
              </a:spcAft>
              <a:buClrTx/>
              <a:buSzPct val="92000"/>
              <a:buFont typeface="Wingdings" panose="05000000000000000000" pitchFamily="2" charset="2"/>
              <a:buNone/>
              <a:defRPr sz="1600" kern="1200" cap="all">
                <a:solidFill>
                  <a:schemeClr val="accent2"/>
                </a:solidFill>
                <a:latin typeface="+mn-lt"/>
                <a:ea typeface="+mn-ea"/>
                <a:cs typeface="+mn-cs"/>
              </a:defRPr>
            </a:lvl1pPr>
            <a:lvl2pPr marL="457200" indent="0" algn="ctr" defTabSz="457200" rtl="0" eaLnBrk="1" latinLnBrk="0" hangingPunct="1">
              <a:spcBef>
                <a:spcPct val="20000"/>
              </a:spcBef>
              <a:spcAft>
                <a:spcPts val="600"/>
              </a:spcAft>
              <a:buClrTx/>
              <a:buSzPct val="92000"/>
              <a:buFont typeface="Wingdings 2" panose="05020102010507070707" pitchFamily="18" charset="2"/>
              <a:buNone/>
              <a:defRPr sz="1200" kern="1200">
                <a:solidFill>
                  <a:schemeClr val="tx1">
                    <a:tint val="75000"/>
                  </a:schemeClr>
                </a:solidFill>
                <a:latin typeface="+mn-lt"/>
                <a:ea typeface="+mn-ea"/>
                <a:cs typeface="+mn-cs"/>
              </a:defRPr>
            </a:lvl2pPr>
            <a:lvl3pPr marL="914400" indent="0" algn="ctr" defTabSz="457200" rtl="0" eaLnBrk="1" latinLnBrk="0" hangingPunct="1">
              <a:spcBef>
                <a:spcPct val="20000"/>
              </a:spcBef>
              <a:spcAft>
                <a:spcPts val="600"/>
              </a:spcAft>
              <a:buClrTx/>
              <a:buSzPct val="92000"/>
              <a:buFont typeface="Wingdings 2" panose="05020102010507070707" pitchFamily="18" charset="2"/>
              <a:buNone/>
              <a:defRPr sz="1200" kern="1200">
                <a:solidFill>
                  <a:schemeClr val="tx1">
                    <a:tint val="75000"/>
                  </a:schemeClr>
                </a:solidFill>
                <a:latin typeface="+mn-lt"/>
                <a:ea typeface="+mn-ea"/>
                <a:cs typeface="+mn-cs"/>
              </a:defRPr>
            </a:lvl3pPr>
            <a:lvl4pPr marL="1371600" indent="0" algn="ctr" defTabSz="457200" rtl="0" eaLnBrk="1" latinLnBrk="0" hangingPunct="1">
              <a:spcBef>
                <a:spcPct val="20000"/>
              </a:spcBef>
              <a:spcAft>
                <a:spcPts val="600"/>
              </a:spcAft>
              <a:buClrTx/>
              <a:buSzPct val="92000"/>
              <a:buFont typeface="Wingdings 2" panose="05020102010507070707" pitchFamily="18"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ct val="20000"/>
              </a:spcBef>
              <a:spcAft>
                <a:spcPts val="600"/>
              </a:spcAft>
              <a:buClrTx/>
              <a:buSzPct val="92000"/>
              <a:buFont typeface="Wingdings 2" panose="05020102010507070707" pitchFamily="18"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9pPr>
          </a:lstStyle>
          <a:p>
            <a:pPr>
              <a:spcBef>
                <a:spcPts val="0"/>
              </a:spcBef>
            </a:pPr>
            <a:r>
              <a:rPr lang="en-US" sz="1400" b="1" i="1" cap="none" dirty="0">
                <a:solidFill>
                  <a:srgbClr val="4590B8"/>
                </a:solidFill>
                <a:latin typeface="Tahoma" panose="020B0604030504040204" pitchFamily="34" charset="0"/>
                <a:ea typeface="Tahoma" panose="020B0604030504040204" pitchFamily="34" charset="0"/>
                <a:cs typeface="Tahoma" panose="020B0604030504040204" pitchFamily="34" charset="0"/>
              </a:rPr>
              <a:t>aQity Research &amp; Insights</a:t>
            </a:r>
          </a:p>
          <a:p>
            <a:pPr>
              <a:spcBef>
                <a:spcPts val="0"/>
              </a:spcBef>
            </a:pPr>
            <a:r>
              <a:rPr lang="en-US" sz="1400" i="1" cap="none" dirty="0">
                <a:solidFill>
                  <a:srgbClr val="4590B8"/>
                </a:solidFill>
                <a:latin typeface="Tahoma" panose="020B0604030504040204" pitchFamily="34" charset="0"/>
                <a:ea typeface="Tahoma" panose="020B0604030504040204" pitchFamily="34" charset="0"/>
                <a:cs typeface="Tahoma" panose="020B0604030504040204" pitchFamily="34" charset="0"/>
              </a:rPr>
              <a:t>Evanston, IL</a:t>
            </a:r>
          </a:p>
        </p:txBody>
      </p:sp>
    </p:spTree>
    <p:extLst>
      <p:ext uri="{BB962C8B-B14F-4D97-AF65-F5344CB8AC3E}">
        <p14:creationId xmlns:p14="http://schemas.microsoft.com/office/powerpoint/2010/main" val="23279438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E51F41F-C499-8950-51E5-1374BCA18861}"/>
              </a:ext>
            </a:extLst>
          </p:cNvPr>
          <p:cNvSpPr txBox="1"/>
          <p:nvPr/>
        </p:nvSpPr>
        <p:spPr>
          <a:xfrm>
            <a:off x="671119" y="830510"/>
            <a:ext cx="4454554" cy="292388"/>
          </a:xfrm>
          <a:prstGeom prst="rect">
            <a:avLst/>
          </a:prstGeom>
          <a:noFill/>
        </p:spPr>
        <p:txBody>
          <a:bodyPr wrap="square" rtlCol="0">
            <a:spAutoFit/>
          </a:bodyPr>
          <a:lstStyle/>
          <a:p>
            <a:r>
              <a:rPr lang="en-US" sz="1300" b="1" dirty="0">
                <a:latin typeface="Tahoma" panose="020B0604030504040204" pitchFamily="34" charset="0"/>
                <a:ea typeface="Tahoma" panose="020B0604030504040204" pitchFamily="34" charset="0"/>
                <a:cs typeface="Tahoma" panose="020B0604030504040204" pitchFamily="34" charset="0"/>
              </a:rPr>
              <a:t>Table of Contents</a:t>
            </a:r>
          </a:p>
        </p:txBody>
      </p:sp>
      <p:graphicFrame>
        <p:nvGraphicFramePr>
          <p:cNvPr id="3" name="Table 3">
            <a:extLst>
              <a:ext uri="{FF2B5EF4-FFF2-40B4-BE49-F238E27FC236}">
                <a16:creationId xmlns:a16="http://schemas.microsoft.com/office/drawing/2014/main" id="{D8918951-435A-5B5A-0874-03571D574911}"/>
              </a:ext>
            </a:extLst>
          </p:cNvPr>
          <p:cNvGraphicFramePr>
            <a:graphicFrameLocks noGrp="1"/>
          </p:cNvGraphicFramePr>
          <p:nvPr>
            <p:extLst>
              <p:ext uri="{D42A27DB-BD31-4B8C-83A1-F6EECF244321}">
                <p14:modId xmlns:p14="http://schemas.microsoft.com/office/powerpoint/2010/main" val="693715740"/>
              </p:ext>
            </p:extLst>
          </p:nvPr>
        </p:nvGraphicFramePr>
        <p:xfrm>
          <a:off x="529904" y="1424870"/>
          <a:ext cx="8084191" cy="4577080"/>
        </p:xfrm>
        <a:graphic>
          <a:graphicData uri="http://schemas.openxmlformats.org/drawingml/2006/table">
            <a:tbl>
              <a:tblPr firstRow="1" bandRow="1">
                <a:tableStyleId>{BDBED569-4797-4DF1-A0F4-6AAB3CD982D8}</a:tableStyleId>
              </a:tblPr>
              <a:tblGrid>
                <a:gridCol w="7274666">
                  <a:extLst>
                    <a:ext uri="{9D8B030D-6E8A-4147-A177-3AD203B41FA5}">
                      <a16:colId xmlns:a16="http://schemas.microsoft.com/office/drawing/2014/main" val="2257974226"/>
                    </a:ext>
                  </a:extLst>
                </a:gridCol>
                <a:gridCol w="809525">
                  <a:extLst>
                    <a:ext uri="{9D8B030D-6E8A-4147-A177-3AD203B41FA5}">
                      <a16:colId xmlns:a16="http://schemas.microsoft.com/office/drawing/2014/main" val="3623856108"/>
                    </a:ext>
                  </a:extLst>
                </a:gridCol>
              </a:tblGrid>
              <a:tr h="269240">
                <a:tc>
                  <a:txBody>
                    <a:bodyPr/>
                    <a:lstStyle/>
                    <a:p>
                      <a:r>
                        <a:rPr lang="en-US" sz="1100" dirty="0">
                          <a:latin typeface="Tahoma" panose="020B0604030504040204" pitchFamily="34" charset="0"/>
                          <a:ea typeface="Tahoma" panose="020B0604030504040204" pitchFamily="34" charset="0"/>
                          <a:cs typeface="Tahoma" panose="020B0604030504040204" pitchFamily="34" charset="0"/>
                        </a:rPr>
                        <a:t>SECTIONS</a:t>
                      </a:r>
                    </a:p>
                  </a:txBody>
                  <a:tcPr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algn="ctr"/>
                      <a:r>
                        <a:rPr lang="en-US" sz="1100" dirty="0">
                          <a:latin typeface="Tahoma" panose="020B0604030504040204" pitchFamily="34" charset="0"/>
                          <a:ea typeface="Tahoma" panose="020B0604030504040204" pitchFamily="34" charset="0"/>
                          <a:cs typeface="Tahoma" panose="020B0604030504040204" pitchFamily="34" charset="0"/>
                        </a:rPr>
                        <a:t>PAGE</a:t>
                      </a:r>
                    </a:p>
                  </a:txBody>
                  <a:tcPr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3409933745"/>
                  </a:ext>
                </a:extLst>
              </a:tr>
              <a:tr h="269240">
                <a:tc>
                  <a:txBody>
                    <a:bodyPr/>
                    <a:lstStyle/>
                    <a:p>
                      <a:r>
                        <a:rPr lang="en-US" sz="1100" b="1" dirty="0">
                          <a:latin typeface="Tahoma" panose="020B0604030504040204" pitchFamily="34" charset="0"/>
                          <a:ea typeface="Tahoma" panose="020B0604030504040204" pitchFamily="34" charset="0"/>
                          <a:cs typeface="Tahoma" panose="020B0604030504040204" pitchFamily="34" charset="0"/>
                        </a:rPr>
                        <a:t>Research Methods</a:t>
                      </a:r>
                    </a:p>
                  </a:txBody>
                  <a:tcPr anchor="ctr">
                    <a:lnL w="12700" cap="flat" cmpd="sng" algn="ctr">
                      <a:solidFill>
                        <a:schemeClr val="tx1"/>
                      </a:solidFill>
                      <a:prstDash val="solid"/>
                      <a:round/>
                      <a:headEnd type="none" w="med" len="med"/>
                      <a:tailEnd type="none" w="med" len="med"/>
                    </a:lnL>
                  </a:tcPr>
                </a:tc>
                <a:tc>
                  <a:txBody>
                    <a:bodyPr/>
                    <a:lstStyle/>
                    <a:p>
                      <a:pPr algn="ctr"/>
                      <a:r>
                        <a:rPr lang="en-US" sz="1100" dirty="0">
                          <a:latin typeface="Tahoma" panose="020B0604030504040204" pitchFamily="34" charset="0"/>
                          <a:ea typeface="Tahoma" panose="020B0604030504040204" pitchFamily="34" charset="0"/>
                          <a:cs typeface="Tahoma" panose="020B0604030504040204" pitchFamily="34" charset="0"/>
                        </a:rPr>
                        <a:t>3</a:t>
                      </a:r>
                    </a:p>
                  </a:txBody>
                  <a:tcPr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615107767"/>
                  </a:ext>
                </a:extLst>
              </a:tr>
              <a:tr h="269240">
                <a:tc>
                  <a:txBody>
                    <a:bodyPr/>
                    <a:lstStyle/>
                    <a:p>
                      <a:pPr lvl="1"/>
                      <a:r>
                        <a:rPr lang="en-US" sz="1100" dirty="0">
                          <a:latin typeface="Tahoma" panose="020B0604030504040204" pitchFamily="34" charset="0"/>
                          <a:ea typeface="Tahoma" panose="020B0604030504040204" pitchFamily="34" charset="0"/>
                          <a:cs typeface="Tahoma" panose="020B0604030504040204" pitchFamily="34" charset="0"/>
                        </a:rPr>
                        <a:t>Sample Demographics</a:t>
                      </a:r>
                    </a:p>
                  </a:txBody>
                  <a:tcPr anchor="ctr">
                    <a:lnL w="12700" cap="flat" cmpd="sng" algn="ctr">
                      <a:solidFill>
                        <a:schemeClr val="tx1"/>
                      </a:solidFill>
                      <a:prstDash val="solid"/>
                      <a:round/>
                      <a:headEnd type="none" w="med" len="med"/>
                      <a:tailEnd type="none" w="med" len="med"/>
                    </a:lnL>
                  </a:tcPr>
                </a:tc>
                <a:tc>
                  <a:txBody>
                    <a:bodyPr/>
                    <a:lstStyle/>
                    <a:p>
                      <a:pPr algn="ctr"/>
                      <a:r>
                        <a:rPr lang="en-US" sz="1100" dirty="0">
                          <a:latin typeface="Tahoma" panose="020B0604030504040204" pitchFamily="34" charset="0"/>
                          <a:ea typeface="Tahoma" panose="020B0604030504040204" pitchFamily="34" charset="0"/>
                          <a:cs typeface="Tahoma" panose="020B0604030504040204" pitchFamily="34" charset="0"/>
                        </a:rPr>
                        <a:t>4</a:t>
                      </a:r>
                    </a:p>
                  </a:txBody>
                  <a:tcPr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4086013380"/>
                  </a:ext>
                </a:extLst>
              </a:tr>
              <a:tr h="269240">
                <a:tc>
                  <a:txBody>
                    <a:bodyPr/>
                    <a:lstStyle/>
                    <a:p>
                      <a:r>
                        <a:rPr lang="en-US" sz="1100" b="1" dirty="0">
                          <a:latin typeface="Tahoma" panose="020B0604030504040204" pitchFamily="34" charset="0"/>
                          <a:ea typeface="Tahoma" panose="020B0604030504040204" pitchFamily="34" charset="0"/>
                          <a:cs typeface="Tahoma" panose="020B0604030504040204" pitchFamily="34" charset="0"/>
                        </a:rPr>
                        <a:t>Executive Summary</a:t>
                      </a:r>
                    </a:p>
                  </a:txBody>
                  <a:tcPr anchor="ctr">
                    <a:lnL w="12700" cap="flat" cmpd="sng" algn="ctr">
                      <a:solidFill>
                        <a:schemeClr val="tx1"/>
                      </a:solidFill>
                      <a:prstDash val="solid"/>
                      <a:round/>
                      <a:headEnd type="none" w="med" len="med"/>
                      <a:tailEnd type="none" w="med" len="med"/>
                    </a:lnL>
                  </a:tcPr>
                </a:tc>
                <a:tc>
                  <a:txBody>
                    <a:bodyPr/>
                    <a:lstStyle/>
                    <a:p>
                      <a:pPr algn="ctr"/>
                      <a:r>
                        <a:rPr lang="en-US" sz="1100" dirty="0">
                          <a:latin typeface="Tahoma" panose="020B0604030504040204" pitchFamily="34" charset="0"/>
                          <a:ea typeface="Tahoma" panose="020B0604030504040204" pitchFamily="34" charset="0"/>
                          <a:cs typeface="Tahoma" panose="020B0604030504040204" pitchFamily="34" charset="0"/>
                        </a:rPr>
                        <a:t>6</a:t>
                      </a:r>
                    </a:p>
                  </a:txBody>
                  <a:tcPr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720510476"/>
                  </a:ext>
                </a:extLst>
              </a:tr>
              <a:tr h="269240">
                <a:tc>
                  <a:txBody>
                    <a:bodyPr/>
                    <a:lstStyle/>
                    <a:p>
                      <a:r>
                        <a:rPr lang="en-US" sz="1100" b="1" dirty="0">
                          <a:latin typeface="Tahoma" panose="020B0604030504040204" pitchFamily="34" charset="0"/>
                          <a:ea typeface="Tahoma" panose="020B0604030504040204" pitchFamily="34" charset="0"/>
                          <a:cs typeface="Tahoma" panose="020B0604030504040204" pitchFamily="34" charset="0"/>
                        </a:rPr>
                        <a:t>Detailed Findings:</a:t>
                      </a:r>
                    </a:p>
                  </a:txBody>
                  <a:tcPr anchor="ctr">
                    <a:lnL w="12700" cap="flat" cmpd="sng" algn="ctr">
                      <a:solidFill>
                        <a:schemeClr val="tx1"/>
                      </a:solidFill>
                      <a:prstDash val="solid"/>
                      <a:round/>
                      <a:headEnd type="none" w="med" len="med"/>
                      <a:tailEnd type="none" w="med" len="med"/>
                    </a:lnL>
                  </a:tcPr>
                </a:tc>
                <a:tc>
                  <a:txBody>
                    <a:bodyPr/>
                    <a:lstStyle/>
                    <a:p>
                      <a:pPr algn="ctr"/>
                      <a:endParaRPr lang="en-US" sz="1100" dirty="0">
                        <a:latin typeface="Tahoma" panose="020B0604030504040204" pitchFamily="34" charset="0"/>
                        <a:ea typeface="Tahoma" panose="020B0604030504040204" pitchFamily="34" charset="0"/>
                        <a:cs typeface="Tahoma" panose="020B0604030504040204" pitchFamily="34" charset="0"/>
                      </a:endParaRPr>
                    </a:p>
                  </a:txBody>
                  <a:tcPr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513657360"/>
                  </a:ext>
                </a:extLst>
              </a:tr>
              <a:tr h="269240">
                <a:tc>
                  <a:txBody>
                    <a:bodyPr/>
                    <a:lstStyle/>
                    <a:p>
                      <a:pPr lvl="1"/>
                      <a:r>
                        <a:rPr lang="en-US" sz="1100" dirty="0">
                          <a:latin typeface="Tahoma" panose="020B0604030504040204" pitchFamily="34" charset="0"/>
                          <a:ea typeface="Tahoma" panose="020B0604030504040204" pitchFamily="34" charset="0"/>
                          <a:cs typeface="Tahoma" panose="020B0604030504040204" pitchFamily="34" charset="0"/>
                        </a:rPr>
                        <a:t>I. Overall Opinions, Strengths/Improvements Sought, and Perceived Value of PDOP</a:t>
                      </a:r>
                    </a:p>
                  </a:txBody>
                  <a:tcPr anchor="ctr">
                    <a:lnL w="12700" cap="flat" cmpd="sng" algn="ctr">
                      <a:solidFill>
                        <a:schemeClr val="tx1"/>
                      </a:solidFill>
                      <a:prstDash val="solid"/>
                      <a:round/>
                      <a:headEnd type="none" w="med" len="med"/>
                      <a:tailEnd type="none" w="med" len="med"/>
                    </a:lnL>
                  </a:tcPr>
                </a:tc>
                <a:tc>
                  <a:txBody>
                    <a:bodyPr/>
                    <a:lstStyle/>
                    <a:p>
                      <a:pPr algn="ctr"/>
                      <a:r>
                        <a:rPr lang="en-US" sz="1100" dirty="0">
                          <a:latin typeface="Tahoma" panose="020B0604030504040204" pitchFamily="34" charset="0"/>
                          <a:ea typeface="Tahoma" panose="020B0604030504040204" pitchFamily="34" charset="0"/>
                          <a:cs typeface="Tahoma" panose="020B0604030504040204" pitchFamily="34" charset="0"/>
                        </a:rPr>
                        <a:t>17</a:t>
                      </a:r>
                    </a:p>
                  </a:txBody>
                  <a:tcPr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3848431421"/>
                  </a:ext>
                </a:extLst>
              </a:tr>
              <a:tr h="269240">
                <a:tc>
                  <a:txBody>
                    <a:bodyPr/>
                    <a:lstStyle/>
                    <a:p>
                      <a:pPr lvl="1"/>
                      <a:r>
                        <a:rPr lang="en-US" sz="1100" dirty="0">
                          <a:latin typeface="Tahoma" panose="020B0604030504040204" pitchFamily="34" charset="0"/>
                          <a:ea typeface="Tahoma" panose="020B0604030504040204" pitchFamily="34" charset="0"/>
                          <a:cs typeface="Tahoma" panose="020B0604030504040204" pitchFamily="34" charset="0"/>
                        </a:rPr>
                        <a:t>II. Assessment of PDOP’s Six Core Values</a:t>
                      </a:r>
                    </a:p>
                  </a:txBody>
                  <a:tcPr anchor="ctr">
                    <a:lnL w="12700" cap="flat" cmpd="sng" algn="ctr">
                      <a:solidFill>
                        <a:schemeClr val="tx1"/>
                      </a:solidFill>
                      <a:prstDash val="solid"/>
                      <a:round/>
                      <a:headEnd type="none" w="med" len="med"/>
                      <a:tailEnd type="none" w="med" len="med"/>
                    </a:lnL>
                  </a:tcPr>
                </a:tc>
                <a:tc>
                  <a:txBody>
                    <a:bodyPr/>
                    <a:lstStyle/>
                    <a:p>
                      <a:pPr algn="ctr"/>
                      <a:r>
                        <a:rPr lang="en-US" sz="1100" dirty="0">
                          <a:latin typeface="Tahoma" panose="020B0604030504040204" pitchFamily="34" charset="0"/>
                          <a:ea typeface="Tahoma" panose="020B0604030504040204" pitchFamily="34" charset="0"/>
                          <a:cs typeface="Tahoma" panose="020B0604030504040204" pitchFamily="34" charset="0"/>
                        </a:rPr>
                        <a:t>31</a:t>
                      </a:r>
                    </a:p>
                  </a:txBody>
                  <a:tcPr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4153694437"/>
                  </a:ext>
                </a:extLst>
              </a:tr>
              <a:tr h="269240">
                <a:tc>
                  <a:txBody>
                    <a:bodyPr/>
                    <a:lstStyle/>
                    <a:p>
                      <a:pPr lvl="1"/>
                      <a:r>
                        <a:rPr lang="en-US" sz="1100" dirty="0">
                          <a:latin typeface="Tahoma" panose="020B0604030504040204" pitchFamily="34" charset="0"/>
                          <a:ea typeface="Tahoma" panose="020B0604030504040204" pitchFamily="34" charset="0"/>
                          <a:cs typeface="Tahoma" panose="020B0604030504040204" pitchFamily="34" charset="0"/>
                        </a:rPr>
                        <a:t>III. PDOP Park/Facility Usage and Satisfaction </a:t>
                      </a:r>
                    </a:p>
                  </a:txBody>
                  <a:tcPr anchor="ctr">
                    <a:lnL w="12700" cap="flat" cmpd="sng" algn="ctr">
                      <a:solidFill>
                        <a:schemeClr val="tx1"/>
                      </a:solidFill>
                      <a:prstDash val="solid"/>
                      <a:round/>
                      <a:headEnd type="none" w="med" len="med"/>
                      <a:tailEnd type="none" w="med" len="med"/>
                    </a:lnL>
                  </a:tcPr>
                </a:tc>
                <a:tc>
                  <a:txBody>
                    <a:bodyPr/>
                    <a:lstStyle/>
                    <a:p>
                      <a:pPr algn="ctr"/>
                      <a:r>
                        <a:rPr lang="en-US" sz="1100" dirty="0">
                          <a:latin typeface="Tahoma" panose="020B0604030504040204" pitchFamily="34" charset="0"/>
                          <a:ea typeface="Tahoma" panose="020B0604030504040204" pitchFamily="34" charset="0"/>
                          <a:cs typeface="Tahoma" panose="020B0604030504040204" pitchFamily="34" charset="0"/>
                        </a:rPr>
                        <a:t>37</a:t>
                      </a:r>
                    </a:p>
                  </a:txBody>
                  <a:tcPr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4183275287"/>
                  </a:ext>
                </a:extLst>
              </a:tr>
              <a:tr h="269240">
                <a:tc>
                  <a:txBody>
                    <a:bodyPr/>
                    <a:lstStyle/>
                    <a:p>
                      <a:pPr lvl="1"/>
                      <a:r>
                        <a:rPr lang="en-US" sz="1100" dirty="0">
                          <a:latin typeface="Tahoma" panose="020B0604030504040204" pitchFamily="34" charset="0"/>
                          <a:ea typeface="Tahoma" panose="020B0604030504040204" pitchFamily="34" charset="0"/>
                          <a:cs typeface="Tahoma" panose="020B0604030504040204" pitchFamily="34" charset="0"/>
                        </a:rPr>
                        <a:t>IV. Usage and Satisfaction with new Community Rec Center (CRC)</a:t>
                      </a:r>
                    </a:p>
                  </a:txBody>
                  <a:tcPr anchor="ctr">
                    <a:lnL w="12700" cap="flat" cmpd="sng" algn="ctr">
                      <a:solidFill>
                        <a:schemeClr val="tx1"/>
                      </a:solidFill>
                      <a:prstDash val="solid"/>
                      <a:round/>
                      <a:headEnd type="none" w="med" len="med"/>
                      <a:tailEnd type="none" w="med" len="med"/>
                    </a:lnL>
                  </a:tcPr>
                </a:tc>
                <a:tc>
                  <a:txBody>
                    <a:bodyPr/>
                    <a:lstStyle/>
                    <a:p>
                      <a:pPr algn="ctr"/>
                      <a:r>
                        <a:rPr lang="en-US" sz="1100" dirty="0">
                          <a:latin typeface="Tahoma" panose="020B0604030504040204" pitchFamily="34" charset="0"/>
                          <a:ea typeface="Tahoma" panose="020B0604030504040204" pitchFamily="34" charset="0"/>
                          <a:cs typeface="Tahoma" panose="020B0604030504040204" pitchFamily="34" charset="0"/>
                        </a:rPr>
                        <a:t>50</a:t>
                      </a:r>
                    </a:p>
                  </a:txBody>
                  <a:tcPr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525038709"/>
                  </a:ext>
                </a:extLst>
              </a:tr>
              <a:tr h="269240">
                <a:tc>
                  <a:txBody>
                    <a:bodyPr/>
                    <a:lstStyle/>
                    <a:p>
                      <a:pPr lvl="1"/>
                      <a:r>
                        <a:rPr lang="en-US" sz="1100" dirty="0">
                          <a:latin typeface="Tahoma" panose="020B0604030504040204" pitchFamily="34" charset="0"/>
                          <a:ea typeface="Tahoma" panose="020B0604030504040204" pitchFamily="34" charset="0"/>
                          <a:cs typeface="Tahoma" panose="020B0604030504040204" pitchFamily="34" charset="0"/>
                        </a:rPr>
                        <a:t>V. Willingness-to-Pay:  Indoor Pool </a:t>
                      </a:r>
                    </a:p>
                  </a:txBody>
                  <a:tcPr anchor="ctr">
                    <a:lnL w="12700" cap="flat" cmpd="sng" algn="ctr">
                      <a:solidFill>
                        <a:schemeClr val="tx1"/>
                      </a:solidFill>
                      <a:prstDash val="solid"/>
                      <a:round/>
                      <a:headEnd type="none" w="med" len="med"/>
                      <a:tailEnd type="none" w="med" len="med"/>
                    </a:lnL>
                  </a:tcPr>
                </a:tc>
                <a:tc>
                  <a:txBody>
                    <a:bodyPr/>
                    <a:lstStyle/>
                    <a:p>
                      <a:pPr algn="ctr"/>
                      <a:r>
                        <a:rPr lang="en-US" sz="1100" dirty="0">
                          <a:latin typeface="Tahoma" panose="020B0604030504040204" pitchFamily="34" charset="0"/>
                          <a:ea typeface="Tahoma" panose="020B0604030504040204" pitchFamily="34" charset="0"/>
                          <a:cs typeface="Tahoma" panose="020B0604030504040204" pitchFamily="34" charset="0"/>
                        </a:rPr>
                        <a:t>57</a:t>
                      </a:r>
                    </a:p>
                  </a:txBody>
                  <a:tcPr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2152840640"/>
                  </a:ext>
                </a:extLst>
              </a:tr>
              <a:tr h="269240">
                <a:tc>
                  <a:txBody>
                    <a:bodyPr/>
                    <a:lstStyle/>
                    <a:p>
                      <a:pPr lvl="1"/>
                      <a:r>
                        <a:rPr lang="en-US" sz="1100" dirty="0">
                          <a:latin typeface="Tahoma" panose="020B0604030504040204" pitchFamily="34" charset="0"/>
                          <a:ea typeface="Tahoma" panose="020B0604030504040204" pitchFamily="34" charset="0"/>
                          <a:cs typeface="Tahoma" panose="020B0604030504040204" pitchFamily="34" charset="0"/>
                        </a:rPr>
                        <a:t>VI. Awareness of PDOP’s Financial Assistance Programs </a:t>
                      </a:r>
                    </a:p>
                  </a:txBody>
                  <a:tcPr anchor="ctr">
                    <a:lnL w="12700" cap="flat" cmpd="sng" algn="ctr">
                      <a:solidFill>
                        <a:schemeClr val="tx1"/>
                      </a:solidFill>
                      <a:prstDash val="solid"/>
                      <a:round/>
                      <a:headEnd type="none" w="med" len="med"/>
                      <a:tailEnd type="none" w="med" len="med"/>
                    </a:lnL>
                  </a:tcPr>
                </a:tc>
                <a:tc>
                  <a:txBody>
                    <a:bodyPr/>
                    <a:lstStyle/>
                    <a:p>
                      <a:pPr algn="ctr"/>
                      <a:r>
                        <a:rPr lang="en-US" sz="1100" dirty="0">
                          <a:latin typeface="Tahoma" panose="020B0604030504040204" pitchFamily="34" charset="0"/>
                          <a:ea typeface="Tahoma" panose="020B0604030504040204" pitchFamily="34" charset="0"/>
                          <a:cs typeface="Tahoma" panose="020B0604030504040204" pitchFamily="34" charset="0"/>
                        </a:rPr>
                        <a:t>66</a:t>
                      </a:r>
                    </a:p>
                  </a:txBody>
                  <a:tcPr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4185617826"/>
                  </a:ext>
                </a:extLst>
              </a:tr>
              <a:tr h="269240">
                <a:tc>
                  <a:txBody>
                    <a:bodyPr/>
                    <a:lstStyle/>
                    <a:p>
                      <a:pPr lvl="1"/>
                      <a:r>
                        <a:rPr lang="en-US" sz="1100" dirty="0">
                          <a:latin typeface="Tahoma" panose="020B0604030504040204" pitchFamily="34" charset="0"/>
                          <a:ea typeface="Tahoma" panose="020B0604030504040204" pitchFamily="34" charset="0"/>
                          <a:cs typeface="Tahoma" panose="020B0604030504040204" pitchFamily="34" charset="0"/>
                        </a:rPr>
                        <a:t>VII. PDOP Program Participation and Satisfaction </a:t>
                      </a:r>
                    </a:p>
                  </a:txBody>
                  <a:tcPr anchor="ctr">
                    <a:lnL w="12700" cap="flat" cmpd="sng" algn="ctr">
                      <a:solidFill>
                        <a:schemeClr val="tx1"/>
                      </a:solidFill>
                      <a:prstDash val="solid"/>
                      <a:round/>
                      <a:headEnd type="none" w="med" len="med"/>
                      <a:tailEnd type="none" w="med" len="med"/>
                    </a:lnL>
                  </a:tcPr>
                </a:tc>
                <a:tc>
                  <a:txBody>
                    <a:bodyPr/>
                    <a:lstStyle/>
                    <a:p>
                      <a:pPr algn="ctr"/>
                      <a:r>
                        <a:rPr lang="en-US" sz="1100" dirty="0">
                          <a:latin typeface="Tahoma" panose="020B0604030504040204" pitchFamily="34" charset="0"/>
                          <a:ea typeface="Tahoma" panose="020B0604030504040204" pitchFamily="34" charset="0"/>
                          <a:cs typeface="Tahoma" panose="020B0604030504040204" pitchFamily="34" charset="0"/>
                        </a:rPr>
                        <a:t>70</a:t>
                      </a:r>
                    </a:p>
                  </a:txBody>
                  <a:tcPr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3680429051"/>
                  </a:ext>
                </a:extLst>
              </a:tr>
              <a:tr h="269240">
                <a:tc>
                  <a:txBody>
                    <a:bodyPr/>
                    <a:lstStyle/>
                    <a:p>
                      <a:pPr lvl="1"/>
                      <a:r>
                        <a:rPr lang="en-US" sz="1100" dirty="0">
                          <a:latin typeface="Tahoma" panose="020B0604030504040204" pitchFamily="34" charset="0"/>
                          <a:ea typeface="Tahoma" panose="020B0604030504040204" pitchFamily="34" charset="0"/>
                          <a:cs typeface="Tahoma" panose="020B0604030504040204" pitchFamily="34" charset="0"/>
                        </a:rPr>
                        <a:t>VIII. Sources of PDOP Information</a:t>
                      </a:r>
                    </a:p>
                  </a:txBody>
                  <a:tcPr anchor="ctr">
                    <a:lnL w="12700" cap="flat" cmpd="sng" algn="ctr">
                      <a:solidFill>
                        <a:schemeClr val="tx1"/>
                      </a:solidFill>
                      <a:prstDash val="solid"/>
                      <a:round/>
                      <a:headEnd type="none" w="med" len="med"/>
                      <a:tailEnd type="none" w="med" len="med"/>
                    </a:lnL>
                  </a:tcPr>
                </a:tc>
                <a:tc>
                  <a:txBody>
                    <a:bodyPr/>
                    <a:lstStyle/>
                    <a:p>
                      <a:pPr algn="ctr"/>
                      <a:r>
                        <a:rPr lang="en-US" sz="1100" dirty="0">
                          <a:latin typeface="Tahoma" panose="020B0604030504040204" pitchFamily="34" charset="0"/>
                          <a:ea typeface="Tahoma" panose="020B0604030504040204" pitchFamily="34" charset="0"/>
                          <a:cs typeface="Tahoma" panose="020B0604030504040204" pitchFamily="34" charset="0"/>
                        </a:rPr>
                        <a:t>77</a:t>
                      </a:r>
                    </a:p>
                  </a:txBody>
                  <a:tcPr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808195514"/>
                  </a:ext>
                </a:extLst>
              </a:tr>
              <a:tr h="269240">
                <a:tc>
                  <a:txBody>
                    <a:bodyPr/>
                    <a:lstStyle/>
                    <a:p>
                      <a:pPr lvl="1"/>
                      <a:r>
                        <a:rPr lang="en-US" sz="1100" dirty="0">
                          <a:latin typeface="Tahoma" panose="020B0604030504040204" pitchFamily="34" charset="0"/>
                          <a:ea typeface="Tahoma" panose="020B0604030504040204" pitchFamily="34" charset="0"/>
                          <a:cs typeface="Tahoma" panose="020B0604030504040204" pitchFamily="34" charset="0"/>
                        </a:rPr>
                        <a:t>IX. Final Comments/Suggestions</a:t>
                      </a:r>
                    </a:p>
                  </a:txBody>
                  <a:tcPr anchor="ctr">
                    <a:lnL w="12700" cap="flat" cmpd="sng" algn="ctr">
                      <a:solidFill>
                        <a:schemeClr val="tx1"/>
                      </a:solidFill>
                      <a:prstDash val="solid"/>
                      <a:round/>
                      <a:headEnd type="none" w="med" len="med"/>
                      <a:tailEnd type="none" w="med" len="med"/>
                    </a:lnL>
                  </a:tcPr>
                </a:tc>
                <a:tc>
                  <a:txBody>
                    <a:bodyPr/>
                    <a:lstStyle/>
                    <a:p>
                      <a:pPr algn="ctr"/>
                      <a:r>
                        <a:rPr lang="en-US" sz="1100" dirty="0">
                          <a:latin typeface="Tahoma" panose="020B0604030504040204" pitchFamily="34" charset="0"/>
                          <a:ea typeface="Tahoma" panose="020B0604030504040204" pitchFamily="34" charset="0"/>
                          <a:cs typeface="Tahoma" panose="020B0604030504040204" pitchFamily="34" charset="0"/>
                        </a:rPr>
                        <a:t>86</a:t>
                      </a:r>
                    </a:p>
                  </a:txBody>
                  <a:tcPr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2347812298"/>
                  </a:ext>
                </a:extLst>
              </a:tr>
              <a:tr h="269240">
                <a:tc>
                  <a:txBody>
                    <a:bodyPr/>
                    <a:lstStyle/>
                    <a:p>
                      <a:r>
                        <a:rPr lang="en-US" sz="1100" b="1" dirty="0">
                          <a:latin typeface="Tahoma" panose="020B0604030504040204" pitchFamily="34" charset="0"/>
                          <a:ea typeface="Tahoma" panose="020B0604030504040204" pitchFamily="34" charset="0"/>
                          <a:cs typeface="Tahoma" panose="020B0604030504040204" pitchFamily="34" charset="0"/>
                        </a:rPr>
                        <a:t>Appendix</a:t>
                      </a:r>
                    </a:p>
                  </a:txBody>
                  <a:tcPr anchor="ctr">
                    <a:lnL w="12700" cap="flat" cmpd="sng" algn="ctr">
                      <a:solidFill>
                        <a:schemeClr val="tx1"/>
                      </a:solidFill>
                      <a:prstDash val="solid"/>
                      <a:round/>
                      <a:headEnd type="none" w="med" len="med"/>
                      <a:tailEnd type="none" w="med" len="med"/>
                    </a:lnL>
                  </a:tcPr>
                </a:tc>
                <a:tc>
                  <a:txBody>
                    <a:bodyPr/>
                    <a:lstStyle/>
                    <a:p>
                      <a:pPr algn="ctr"/>
                      <a:r>
                        <a:rPr lang="en-US" sz="1100" dirty="0">
                          <a:latin typeface="Tahoma" panose="020B0604030504040204" pitchFamily="34" charset="0"/>
                          <a:ea typeface="Tahoma" panose="020B0604030504040204" pitchFamily="34" charset="0"/>
                          <a:cs typeface="Tahoma" panose="020B0604030504040204" pitchFamily="34" charset="0"/>
                        </a:rPr>
                        <a:t>90</a:t>
                      </a:r>
                    </a:p>
                  </a:txBody>
                  <a:tcPr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3465663818"/>
                  </a:ext>
                </a:extLst>
              </a:tr>
              <a:tr h="269240">
                <a:tc>
                  <a:txBody>
                    <a:bodyPr/>
                    <a:lstStyle/>
                    <a:p>
                      <a:pPr marL="457200" marR="0" lvl="1" indent="0" algn="l" defTabSz="457200" rtl="0" eaLnBrk="1" fontAlgn="auto" latinLnBrk="0" hangingPunct="1">
                        <a:lnSpc>
                          <a:spcPct val="100000"/>
                        </a:lnSpc>
                        <a:spcBef>
                          <a:spcPts val="0"/>
                        </a:spcBef>
                        <a:spcAft>
                          <a:spcPts val="0"/>
                        </a:spcAft>
                        <a:buClrTx/>
                        <a:buSzTx/>
                        <a:buFontTx/>
                        <a:buNone/>
                        <a:tabLst/>
                        <a:defRPr/>
                      </a:pPr>
                      <a:r>
                        <a:rPr lang="en-US" sz="1100" kern="1200" dirty="0">
                          <a:solidFill>
                            <a:schemeClr val="tx1"/>
                          </a:solidFill>
                          <a:latin typeface="Tahoma" panose="020B0604030504040204" pitchFamily="34" charset="0"/>
                          <a:ea typeface="Tahoma" panose="020B0604030504040204" pitchFamily="34" charset="0"/>
                          <a:cs typeface="Tahoma" panose="020B0604030504040204" pitchFamily="34" charset="0"/>
                        </a:rPr>
                        <a:t>Sample postcard invitation for survey recruitment </a:t>
                      </a:r>
                    </a:p>
                  </a:txBody>
                  <a:tcPr anchor="ctr">
                    <a:lnL w="12700" cap="flat" cmpd="sng" algn="ctr">
                      <a:solidFill>
                        <a:schemeClr val="tx1"/>
                      </a:solidFill>
                      <a:prstDash val="solid"/>
                      <a:round/>
                      <a:headEnd type="none" w="med" len="med"/>
                      <a:tailEnd type="none" w="med" len="med"/>
                    </a:lnL>
                  </a:tcPr>
                </a:tc>
                <a:tc>
                  <a:txBody>
                    <a:bodyPr/>
                    <a:lstStyle/>
                    <a:p>
                      <a:pPr algn="ctr"/>
                      <a:r>
                        <a:rPr lang="en-US" sz="1100" dirty="0">
                          <a:solidFill>
                            <a:schemeClr val="tx1"/>
                          </a:solidFill>
                          <a:latin typeface="Tahoma" panose="020B0604030504040204" pitchFamily="34" charset="0"/>
                          <a:ea typeface="Tahoma" panose="020B0604030504040204" pitchFamily="34" charset="0"/>
                          <a:cs typeface="Tahoma" panose="020B0604030504040204" pitchFamily="34" charset="0"/>
                        </a:rPr>
                        <a:t>91</a:t>
                      </a:r>
                    </a:p>
                  </a:txBody>
                  <a:tcPr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232249183"/>
                  </a:ext>
                </a:extLst>
              </a:tr>
              <a:tr h="26924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100" dirty="0">
                          <a:solidFill>
                            <a:schemeClr val="tx1"/>
                          </a:solidFill>
                          <a:latin typeface="Tahoma" panose="020B0604030504040204" pitchFamily="34" charset="0"/>
                          <a:ea typeface="Tahoma" panose="020B0604030504040204" pitchFamily="34" charset="0"/>
                          <a:cs typeface="Tahoma" panose="020B0604030504040204" pitchFamily="34" charset="0"/>
                        </a:rPr>
                        <a:t>	Survey Topline Results (questionnaire with overall frequency of responses)</a:t>
                      </a:r>
                    </a:p>
                  </a:txBody>
                  <a:tcPr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pPr algn="ctr"/>
                      <a:r>
                        <a:rPr lang="en-US" sz="1100" dirty="0">
                          <a:solidFill>
                            <a:schemeClr val="tx1"/>
                          </a:solidFill>
                          <a:latin typeface="Tahoma" panose="020B0604030504040204" pitchFamily="34" charset="0"/>
                          <a:ea typeface="Tahoma" panose="020B0604030504040204" pitchFamily="34" charset="0"/>
                          <a:cs typeface="Tahoma" panose="020B0604030504040204" pitchFamily="34" charset="0"/>
                        </a:rPr>
                        <a:t>92</a:t>
                      </a:r>
                    </a:p>
                  </a:txBody>
                  <a:tcPr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81363379"/>
                  </a:ext>
                </a:extLst>
              </a:tr>
            </a:tbl>
          </a:graphicData>
        </a:graphic>
      </p:graphicFrame>
    </p:spTree>
    <p:extLst>
      <p:ext uri="{BB962C8B-B14F-4D97-AF65-F5344CB8AC3E}">
        <p14:creationId xmlns:p14="http://schemas.microsoft.com/office/powerpoint/2010/main" val="38211948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3">
            <a:extLst>
              <a:ext uri="{FF2B5EF4-FFF2-40B4-BE49-F238E27FC236}">
                <a16:creationId xmlns:a16="http://schemas.microsoft.com/office/drawing/2014/main" id="{1EFBF109-A6F2-7512-A700-3A67B395CA03}"/>
              </a:ext>
            </a:extLst>
          </p:cNvPr>
          <p:cNvSpPr txBox="1">
            <a:spLocks/>
          </p:cNvSpPr>
          <p:nvPr/>
        </p:nvSpPr>
        <p:spPr>
          <a:xfrm>
            <a:off x="531625" y="587848"/>
            <a:ext cx="7989752" cy="671210"/>
          </a:xfrm>
          <a:prstGeom prst="rect">
            <a:avLst/>
          </a:prstGeom>
        </p:spPr>
        <p:txBody>
          <a:bodyPr vert="horz" lIns="91440" tIns="45720" rIns="91440" bIns="45720" rtlCol="0" anchor="ctr">
            <a:normAutofit/>
          </a:bodyPr>
          <a:lstStyle>
            <a:lvl1pPr algn="l" defTabSz="457189" rtl="0" eaLnBrk="1" latinLnBrk="0" hangingPunct="1">
              <a:spcBef>
                <a:spcPct val="0"/>
              </a:spcBef>
              <a:buNone/>
              <a:defRPr sz="2000" b="1" kern="1200" cap="none" baseline="0">
                <a:solidFill>
                  <a:sysClr val="windowText" lastClr="000000"/>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1300" dirty="0">
                <a:solidFill>
                  <a:schemeClr val="tx1"/>
                </a:solidFill>
                <a:latin typeface="Tahoma" panose="020B0604030504040204" pitchFamily="34" charset="0"/>
                <a:ea typeface="Tahoma" panose="020B0604030504040204" pitchFamily="34" charset="0"/>
                <a:cs typeface="Tahoma" panose="020B0604030504040204" pitchFamily="34" charset="0"/>
              </a:rPr>
              <a:t>Research Methods</a:t>
            </a:r>
          </a:p>
        </p:txBody>
      </p:sp>
      <p:sp>
        <p:nvSpPr>
          <p:cNvPr id="8" name="Content Placeholder 4">
            <a:extLst>
              <a:ext uri="{FF2B5EF4-FFF2-40B4-BE49-F238E27FC236}">
                <a16:creationId xmlns:a16="http://schemas.microsoft.com/office/drawing/2014/main" id="{815586B2-23BA-76A8-E51F-A9FC81943578}"/>
              </a:ext>
            </a:extLst>
          </p:cNvPr>
          <p:cNvSpPr txBox="1">
            <a:spLocks/>
          </p:cNvSpPr>
          <p:nvPr/>
        </p:nvSpPr>
        <p:spPr>
          <a:xfrm>
            <a:off x="581192" y="1407885"/>
            <a:ext cx="7989752" cy="5327451"/>
          </a:xfrm>
          <a:prstGeom prst="rect">
            <a:avLst/>
          </a:prstGeom>
        </p:spPr>
        <p:txBody>
          <a:bodyPr vert="horz" lIns="91440" tIns="45720" rIns="91440" bIns="45720" rtlCol="0" anchor="t">
            <a:noAutofit/>
          </a:bodyPr>
          <a:lstStyle>
            <a:lvl1pPr marL="305992" indent="-305992" algn="l" defTabSz="457189" rtl="0" eaLnBrk="1" latinLnBrk="0" hangingPunct="1">
              <a:spcBef>
                <a:spcPct val="20000"/>
              </a:spcBef>
              <a:spcAft>
                <a:spcPts val="600"/>
              </a:spcAft>
              <a:buClrTx/>
              <a:buSzPct val="92000"/>
              <a:buFont typeface="Wingdings" panose="05000000000000000000" pitchFamily="2" charset="2"/>
              <a:buChar char="Ø"/>
              <a:defRPr sz="1200" kern="1200">
                <a:solidFill>
                  <a:schemeClr val="tx2"/>
                </a:solidFill>
                <a:latin typeface="+mn-lt"/>
                <a:ea typeface="+mn-ea"/>
                <a:cs typeface="+mn-cs"/>
              </a:defRPr>
            </a:lvl1pPr>
            <a:lvl2pPr marL="629984" indent="-305992" algn="l" defTabSz="457189" rtl="0" eaLnBrk="1" latinLnBrk="0" hangingPunct="1">
              <a:spcBef>
                <a:spcPct val="20000"/>
              </a:spcBef>
              <a:spcAft>
                <a:spcPts val="600"/>
              </a:spcAft>
              <a:buClrTx/>
              <a:buSzPct val="92000"/>
              <a:buFont typeface="Wingdings 2" panose="05020102010507070707" pitchFamily="18" charset="2"/>
              <a:buChar char=""/>
              <a:defRPr sz="1200" kern="1200">
                <a:solidFill>
                  <a:schemeClr val="tx2"/>
                </a:solidFill>
                <a:latin typeface="+mn-lt"/>
                <a:ea typeface="+mn-ea"/>
                <a:cs typeface="+mn-cs"/>
              </a:defRPr>
            </a:lvl2pPr>
            <a:lvl3pPr marL="899978" indent="-269993" algn="l" defTabSz="457189" rtl="0" eaLnBrk="1" latinLnBrk="0" hangingPunct="1">
              <a:spcBef>
                <a:spcPct val="20000"/>
              </a:spcBef>
              <a:spcAft>
                <a:spcPts val="600"/>
              </a:spcAft>
              <a:buClrTx/>
              <a:buSzPct val="92000"/>
              <a:buFont typeface="Wingdings 2" panose="05020102010507070707" pitchFamily="18" charset="2"/>
              <a:buChar char=""/>
              <a:defRPr sz="1200" kern="1200">
                <a:solidFill>
                  <a:schemeClr val="tx2"/>
                </a:solidFill>
                <a:latin typeface="+mn-lt"/>
                <a:ea typeface="+mn-ea"/>
                <a:cs typeface="+mn-cs"/>
              </a:defRPr>
            </a:lvl3pPr>
            <a:lvl4pPr marL="1241969" indent="-233994" algn="l" defTabSz="457189" rtl="0" eaLnBrk="1" latinLnBrk="0" hangingPunct="1">
              <a:spcBef>
                <a:spcPct val="20000"/>
              </a:spcBef>
              <a:spcAft>
                <a:spcPts val="600"/>
              </a:spcAft>
              <a:buClrTx/>
              <a:buSzPct val="92000"/>
              <a:buFont typeface="Wingdings 2" panose="05020102010507070707" pitchFamily="18" charset="2"/>
              <a:buChar char=""/>
              <a:defRPr sz="1200" kern="1200">
                <a:solidFill>
                  <a:schemeClr val="tx2"/>
                </a:solidFill>
                <a:latin typeface="+mn-lt"/>
                <a:ea typeface="+mn-ea"/>
                <a:cs typeface="+mn-cs"/>
              </a:defRPr>
            </a:lvl4pPr>
            <a:lvl5pPr marL="1601960" indent="-233994" algn="l" defTabSz="457189" rtl="0" eaLnBrk="1" latinLnBrk="0" hangingPunct="1">
              <a:spcBef>
                <a:spcPct val="20000"/>
              </a:spcBef>
              <a:spcAft>
                <a:spcPts val="600"/>
              </a:spcAft>
              <a:buClrTx/>
              <a:buSzPct val="92000"/>
              <a:buFont typeface="Wingdings 2" panose="05020102010507070707" pitchFamily="18" charset="2"/>
              <a:buChar char=""/>
              <a:defRPr sz="1200" kern="1200">
                <a:solidFill>
                  <a:schemeClr val="tx2"/>
                </a:solidFill>
                <a:latin typeface="+mn-lt"/>
                <a:ea typeface="+mn-ea"/>
                <a:cs typeface="+mn-cs"/>
              </a:defRPr>
            </a:lvl5pPr>
            <a:lvl6pPr marL="1899953" indent="-228594" algn="l" defTabSz="457189"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199945" indent="-228594" algn="l" defTabSz="457189"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499938" indent="-228594" algn="l" defTabSz="457189"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799930" indent="-228594" algn="l" defTabSz="457189"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305992" marR="0" lvl="0" indent="-305992" algn="l" defTabSz="457189" rtl="0" eaLnBrk="1" fontAlgn="auto" latinLnBrk="0" hangingPunct="1">
              <a:lnSpc>
                <a:spcPct val="100000"/>
              </a:lnSpc>
              <a:spcBef>
                <a:spcPts val="600"/>
              </a:spcBef>
              <a:spcAft>
                <a:spcPts val="600"/>
              </a:spcAft>
              <a:buClrTx/>
              <a:buSzPct val="92000"/>
              <a:buFont typeface="Wingdings" panose="05000000000000000000" pitchFamily="2" charset="2"/>
              <a:buChar char="Ø"/>
              <a:tabLst/>
              <a:defRPr/>
            </a:pPr>
            <a:r>
              <a:rPr kumimoji="0" lang="en-US" sz="1100" b="0" i="0" u="none" strike="noStrike" kern="1200" cap="none" spc="0" normalizeH="0" baseline="0" noProof="0" dirty="0">
                <a:ln>
                  <a:noFill/>
                </a:ln>
                <a:solidFill>
                  <a:schemeClr val="tx1"/>
                </a:solidFill>
                <a:effectLst/>
                <a:uLnTx/>
                <a:uFillTx/>
                <a:latin typeface="Tahoma" panose="020B0604030504040204" pitchFamily="34" charset="0"/>
                <a:ea typeface="Tahoma" panose="020B0604030504040204" pitchFamily="34" charset="0"/>
                <a:cs typeface="Tahoma" panose="020B0604030504040204" pitchFamily="34" charset="0"/>
              </a:rPr>
              <a:t>These findings are based on responses from n=558 residents within the Park District of Oak Park (PDOP), exceeding the target sample of n=500 respondents.</a:t>
            </a:r>
          </a:p>
          <a:p>
            <a:pPr marL="305992" marR="0" lvl="0" indent="-305992" algn="l" defTabSz="457189" rtl="0" eaLnBrk="1" fontAlgn="auto" latinLnBrk="0" hangingPunct="1">
              <a:lnSpc>
                <a:spcPct val="100000"/>
              </a:lnSpc>
              <a:spcBef>
                <a:spcPts val="600"/>
              </a:spcBef>
              <a:spcAft>
                <a:spcPts val="600"/>
              </a:spcAft>
              <a:buClrTx/>
              <a:buSzPct val="92000"/>
              <a:buFont typeface="Wingdings" panose="05000000000000000000" pitchFamily="2" charset="2"/>
              <a:buChar char="Ø"/>
              <a:tabLst/>
              <a:defRPr/>
            </a:pPr>
            <a:r>
              <a:rPr kumimoji="0" lang="en-US" sz="1100" b="0" i="0" u="none" strike="noStrike" kern="1200" cap="none" spc="0" normalizeH="0" baseline="0" noProof="0" dirty="0">
                <a:ln>
                  <a:noFill/>
                </a:ln>
                <a:solidFill>
                  <a:schemeClr val="tx1"/>
                </a:solidFill>
                <a:effectLst/>
                <a:uLnTx/>
                <a:uFillTx/>
                <a:latin typeface="Tahoma" panose="020B0604030504040204" pitchFamily="34" charset="0"/>
                <a:ea typeface="Tahoma" panose="020B0604030504040204" pitchFamily="34" charset="0"/>
                <a:cs typeface="Tahoma" panose="020B0604030504040204" pitchFamily="34" charset="0"/>
              </a:rPr>
              <a:t>Data collection took place between September 23</a:t>
            </a:r>
            <a:r>
              <a:rPr kumimoji="0" lang="en-US" sz="1100" b="0" i="0" u="none" strike="noStrike" kern="1200" cap="none" spc="0" normalizeH="0" baseline="30000" noProof="0" dirty="0">
                <a:ln>
                  <a:noFill/>
                </a:ln>
                <a:solidFill>
                  <a:schemeClr val="tx1"/>
                </a:solidFill>
                <a:effectLst/>
                <a:uLnTx/>
                <a:uFillTx/>
                <a:latin typeface="Tahoma" panose="020B0604030504040204" pitchFamily="34" charset="0"/>
                <a:ea typeface="Tahoma" panose="020B0604030504040204" pitchFamily="34" charset="0"/>
                <a:cs typeface="Tahoma" panose="020B0604030504040204" pitchFamily="34" charset="0"/>
              </a:rPr>
              <a:t>rd</a:t>
            </a:r>
            <a:r>
              <a:rPr kumimoji="0" lang="en-US" sz="1100" b="0" i="0" u="none" strike="noStrike" kern="1200" cap="none" spc="0" normalizeH="0" baseline="0" noProof="0" dirty="0">
                <a:ln>
                  <a:noFill/>
                </a:ln>
                <a:solidFill>
                  <a:schemeClr val="tx1"/>
                </a:solidFill>
                <a:effectLst/>
                <a:uLnTx/>
                <a:uFillTx/>
                <a:latin typeface="Tahoma" panose="020B0604030504040204" pitchFamily="34" charset="0"/>
                <a:ea typeface="Tahoma" panose="020B0604030504040204" pitchFamily="34" charset="0"/>
                <a:cs typeface="Tahoma" panose="020B0604030504040204" pitchFamily="34" charset="0"/>
              </a:rPr>
              <a:t> and November 13</a:t>
            </a:r>
            <a:r>
              <a:rPr kumimoji="0" lang="en-US" sz="1100" b="0" i="0" u="none" strike="noStrike" kern="1200" cap="none" spc="0" normalizeH="0" baseline="30000" noProof="0" dirty="0">
                <a:ln>
                  <a:noFill/>
                </a:ln>
                <a:solidFill>
                  <a:schemeClr val="tx1"/>
                </a:solidFill>
                <a:effectLst/>
                <a:uLnTx/>
                <a:uFillTx/>
                <a:latin typeface="Tahoma" panose="020B0604030504040204" pitchFamily="34" charset="0"/>
                <a:ea typeface="Tahoma" panose="020B0604030504040204" pitchFamily="34" charset="0"/>
                <a:cs typeface="Tahoma" panose="020B0604030504040204" pitchFamily="34" charset="0"/>
              </a:rPr>
              <a:t>th</a:t>
            </a:r>
            <a:r>
              <a:rPr kumimoji="0" lang="en-US" sz="1100" b="0" i="0" u="none" strike="noStrike" kern="1200" cap="none" spc="0" normalizeH="0" baseline="0" noProof="0" dirty="0">
                <a:ln>
                  <a:noFill/>
                </a:ln>
                <a:solidFill>
                  <a:schemeClr val="tx1"/>
                </a:solidFill>
                <a:effectLst/>
                <a:uLnTx/>
                <a:uFillTx/>
                <a:latin typeface="Tahoma" panose="020B0604030504040204" pitchFamily="34" charset="0"/>
                <a:ea typeface="Tahoma" panose="020B0604030504040204" pitchFamily="34" charset="0"/>
                <a:cs typeface="Tahoma" panose="020B0604030504040204" pitchFamily="34" charset="0"/>
              </a:rPr>
              <a:t>, 2023.   </a:t>
            </a:r>
          </a:p>
          <a:p>
            <a:pPr marL="305992" marR="0" lvl="0" indent="-305992" algn="l" defTabSz="457189" rtl="0" eaLnBrk="1" fontAlgn="auto" latinLnBrk="0" hangingPunct="1">
              <a:lnSpc>
                <a:spcPct val="100000"/>
              </a:lnSpc>
              <a:spcBef>
                <a:spcPts val="600"/>
              </a:spcBef>
              <a:spcAft>
                <a:spcPts val="600"/>
              </a:spcAft>
              <a:buClrTx/>
              <a:buSzPct val="92000"/>
              <a:buFont typeface="Wingdings" panose="05000000000000000000" pitchFamily="2" charset="2"/>
              <a:buChar char="Ø"/>
              <a:tabLst/>
              <a:defRPr/>
            </a:pPr>
            <a:r>
              <a:rPr lang="en-US" sz="1100" dirty="0">
                <a:solidFill>
                  <a:schemeClr val="tx1"/>
                </a:solidFill>
                <a:latin typeface="Tahoma" panose="020B0604030504040204" pitchFamily="34" charset="0"/>
                <a:ea typeface="Tahoma" panose="020B0604030504040204" pitchFamily="34" charset="0"/>
                <a:cs typeface="Tahoma" panose="020B0604030504040204" pitchFamily="34" charset="0"/>
              </a:rPr>
              <a:t>Invitation postcards for the online survey or printed mail questionnaires (with prepaid return envelope) were sent to a random sample of PDOP residents.  Both mailings offered three options (with instructions) for their response.  Follow-up email remainders (supplied by the District) were also sent to non-respondents.  Across the three response options:</a:t>
            </a:r>
            <a:endParaRPr kumimoji="0" lang="en-US" sz="1100" b="0" i="0" u="none" strike="noStrike" kern="1200" cap="none" spc="0" normalizeH="0" baseline="0" noProof="0" dirty="0">
              <a:ln>
                <a:noFill/>
              </a:ln>
              <a:solidFill>
                <a:schemeClr val="tx1"/>
              </a:solidFill>
              <a:effectLst/>
              <a:uLnTx/>
              <a:uFillTx/>
              <a:latin typeface="Tahoma" panose="020B0604030504040204" pitchFamily="34" charset="0"/>
              <a:ea typeface="Tahoma" panose="020B0604030504040204" pitchFamily="34" charset="0"/>
              <a:cs typeface="Tahoma" panose="020B0604030504040204" pitchFamily="34" charset="0"/>
            </a:endParaRPr>
          </a:p>
          <a:p>
            <a:pPr marL="460375" marR="0" lvl="0" indent="-171450" algn="l" defTabSz="457189" rtl="0" eaLnBrk="1" fontAlgn="auto" latinLnBrk="0" hangingPunct="1">
              <a:lnSpc>
                <a:spcPct val="100000"/>
              </a:lnSpc>
              <a:spcBef>
                <a:spcPts val="600"/>
              </a:spcBef>
              <a:spcAft>
                <a:spcPts val="600"/>
              </a:spcAft>
              <a:buClrTx/>
              <a:buSzPct val="92000"/>
              <a:buFont typeface="Wingdings" panose="05000000000000000000" pitchFamily="2" charset="2"/>
              <a:buChar char="§"/>
              <a:tabLst/>
              <a:defRPr/>
            </a:pPr>
            <a:r>
              <a:rPr kumimoji="0" lang="en-US" sz="1100" b="0" i="0" u="none" strike="noStrike" kern="1200" cap="none" spc="0" normalizeH="0" baseline="0" noProof="0" dirty="0">
                <a:ln>
                  <a:noFill/>
                </a:ln>
                <a:solidFill>
                  <a:schemeClr val="tx1"/>
                </a:solidFill>
                <a:effectLst/>
                <a:uLnTx/>
                <a:uFillTx/>
                <a:latin typeface="Tahoma" panose="020B0604030504040204" pitchFamily="34" charset="0"/>
                <a:ea typeface="Tahoma" panose="020B0604030504040204" pitchFamily="34" charset="0"/>
                <a:cs typeface="Tahoma" panose="020B0604030504040204" pitchFamily="34" charset="0"/>
              </a:rPr>
              <a:t>n=</a:t>
            </a:r>
            <a:r>
              <a:rPr lang="en-US" sz="1100" dirty="0">
                <a:solidFill>
                  <a:schemeClr val="tx1"/>
                </a:solidFill>
                <a:latin typeface="Tahoma" panose="020B0604030504040204" pitchFamily="34" charset="0"/>
                <a:ea typeface="Tahoma" panose="020B0604030504040204" pitchFamily="34" charset="0"/>
                <a:cs typeface="Tahoma" panose="020B0604030504040204" pitchFamily="34" charset="0"/>
              </a:rPr>
              <a:t>436</a:t>
            </a:r>
            <a:r>
              <a:rPr kumimoji="0" lang="en-US" sz="1100" b="0" i="0" u="none" strike="noStrike" kern="1200" cap="none" spc="0" normalizeH="0" baseline="0" noProof="0" dirty="0">
                <a:ln>
                  <a:noFill/>
                </a:ln>
                <a:solidFill>
                  <a:schemeClr val="tx1"/>
                </a:solidFill>
                <a:effectLst/>
                <a:uLnTx/>
                <a:uFillTx/>
                <a:latin typeface="Tahoma" panose="020B0604030504040204" pitchFamily="34" charset="0"/>
                <a:ea typeface="Tahoma" panose="020B0604030504040204" pitchFamily="34" charset="0"/>
                <a:cs typeface="Tahoma" panose="020B0604030504040204" pitchFamily="34" charset="0"/>
              </a:rPr>
              <a:t> completed the survey online</a:t>
            </a:r>
          </a:p>
          <a:p>
            <a:pPr marL="460375" marR="0" lvl="0" indent="-171450" algn="l" defTabSz="457189" rtl="0" eaLnBrk="1" fontAlgn="auto" latinLnBrk="0" hangingPunct="1">
              <a:lnSpc>
                <a:spcPct val="100000"/>
              </a:lnSpc>
              <a:spcBef>
                <a:spcPts val="600"/>
              </a:spcBef>
              <a:spcAft>
                <a:spcPts val="600"/>
              </a:spcAft>
              <a:buClrTx/>
              <a:buSzPct val="92000"/>
              <a:buFont typeface="Wingdings" panose="05000000000000000000" pitchFamily="2" charset="2"/>
              <a:buChar char="§"/>
              <a:tabLst/>
              <a:defRPr/>
            </a:pPr>
            <a:r>
              <a:rPr kumimoji="0" lang="en-US" sz="1100" b="0" i="0" u="none" strike="noStrike" kern="1200" cap="none" spc="0" normalizeH="0" baseline="0" noProof="0" dirty="0">
                <a:ln>
                  <a:noFill/>
                </a:ln>
                <a:solidFill>
                  <a:schemeClr val="tx1"/>
                </a:solidFill>
                <a:effectLst/>
                <a:uLnTx/>
                <a:uFillTx/>
                <a:latin typeface="Tahoma" panose="020B0604030504040204" pitchFamily="34" charset="0"/>
                <a:ea typeface="Tahoma" panose="020B0604030504040204" pitchFamily="34" charset="0"/>
                <a:cs typeface="Tahoma" panose="020B0604030504040204" pitchFamily="34" charset="0"/>
              </a:rPr>
              <a:t>n=122 completed a printed survey (sent and returned by USPS)</a:t>
            </a:r>
          </a:p>
          <a:p>
            <a:pPr marL="460375" marR="0" lvl="0" indent="-171450" algn="l" defTabSz="457189" rtl="0" eaLnBrk="1" fontAlgn="auto" latinLnBrk="0" hangingPunct="1">
              <a:lnSpc>
                <a:spcPct val="100000"/>
              </a:lnSpc>
              <a:spcBef>
                <a:spcPts val="600"/>
              </a:spcBef>
              <a:spcAft>
                <a:spcPts val="600"/>
              </a:spcAft>
              <a:buClrTx/>
              <a:buSzPct val="92000"/>
              <a:buFont typeface="Wingdings" panose="05000000000000000000" pitchFamily="2" charset="2"/>
              <a:buChar char="§"/>
              <a:tabLst/>
              <a:defRPr/>
            </a:pPr>
            <a:r>
              <a:rPr lang="en-US" sz="1100" dirty="0">
                <a:solidFill>
                  <a:schemeClr val="tx1"/>
                </a:solidFill>
                <a:latin typeface="Tahoma" panose="020B0604030504040204" pitchFamily="34" charset="0"/>
                <a:ea typeface="Tahoma" panose="020B0604030504040204" pitchFamily="34" charset="0"/>
                <a:cs typeface="Tahoma" panose="020B0604030504040204" pitchFamily="34" charset="0"/>
              </a:rPr>
              <a:t>n</a:t>
            </a:r>
            <a:r>
              <a:rPr kumimoji="0" lang="en-US" sz="1100" b="0" i="0" u="none" strike="noStrike" kern="1200" cap="none" spc="0" normalizeH="0" baseline="0" noProof="0" dirty="0">
                <a:ln>
                  <a:noFill/>
                </a:ln>
                <a:solidFill>
                  <a:schemeClr val="tx1"/>
                </a:solidFill>
                <a:effectLst/>
                <a:uLnTx/>
                <a:uFillTx/>
                <a:latin typeface="Tahoma" panose="020B0604030504040204" pitchFamily="34" charset="0"/>
                <a:ea typeface="Tahoma" panose="020B0604030504040204" pitchFamily="34" charset="0"/>
                <a:cs typeface="Tahoma" panose="020B0604030504040204" pitchFamily="34" charset="0"/>
              </a:rPr>
              <a:t>=0 opted for a phone survey/interview.  </a:t>
            </a:r>
          </a:p>
          <a:p>
            <a:pPr marL="305992" marR="0" lvl="0" indent="-305992" algn="l" defTabSz="457189" rtl="0" eaLnBrk="1" fontAlgn="auto" latinLnBrk="0" hangingPunct="1">
              <a:lnSpc>
                <a:spcPct val="100000"/>
              </a:lnSpc>
              <a:spcBef>
                <a:spcPts val="1200"/>
              </a:spcBef>
              <a:spcAft>
                <a:spcPts val="600"/>
              </a:spcAft>
              <a:buClrTx/>
              <a:buSzPct val="92000"/>
              <a:buFont typeface="Wingdings" panose="05000000000000000000" pitchFamily="2" charset="2"/>
              <a:buChar char="Ø"/>
              <a:tabLst/>
              <a:defRPr/>
            </a:pPr>
            <a:r>
              <a:rPr kumimoji="0" lang="en-US" sz="1100" b="0" i="0" u="none" strike="noStrike" kern="1200" cap="none" spc="0" normalizeH="0" baseline="0" noProof="0" dirty="0">
                <a:ln>
                  <a:noFill/>
                </a:ln>
                <a:solidFill>
                  <a:schemeClr val="tx1"/>
                </a:solidFill>
                <a:effectLst/>
                <a:uLnTx/>
                <a:uFillTx/>
                <a:latin typeface="Tahoma" panose="020B0604030504040204" pitchFamily="34" charset="0"/>
                <a:ea typeface="Tahoma" panose="020B0604030504040204" pitchFamily="34" charset="0"/>
                <a:cs typeface="Tahoma" panose="020B0604030504040204" pitchFamily="34" charset="0"/>
              </a:rPr>
              <a:t>The random sample of n=558 residents was weighted to match US Census data for Oak Park by region, age, gender, race and ethnicity, homeowner vs. renter status, and percentage of households with children. Assuming no sample bias, the margin of error is +/- 4.1% (at the 95% confidence level)*.  </a:t>
            </a:r>
          </a:p>
          <a:p>
            <a:pPr marL="305992" marR="0" lvl="0" indent="-305992" algn="l" defTabSz="457189" rtl="0" eaLnBrk="1" fontAlgn="auto" latinLnBrk="0" hangingPunct="1">
              <a:lnSpc>
                <a:spcPct val="100000"/>
              </a:lnSpc>
              <a:spcBef>
                <a:spcPts val="600"/>
              </a:spcBef>
              <a:spcAft>
                <a:spcPts val="600"/>
              </a:spcAft>
              <a:buClrTx/>
              <a:buSzPct val="92000"/>
              <a:buFont typeface="Wingdings" panose="05000000000000000000" pitchFamily="2" charset="2"/>
              <a:buChar char="Ø"/>
              <a:tabLst/>
              <a:defRPr/>
            </a:pPr>
            <a:r>
              <a:rPr kumimoji="0" lang="en-US" sz="1100" b="0" i="0" u="none" strike="noStrike" kern="1200" cap="none" spc="0" normalizeH="0" baseline="0" noProof="0" dirty="0">
                <a:ln>
                  <a:noFill/>
                </a:ln>
                <a:solidFill>
                  <a:schemeClr val="tx1"/>
                </a:solidFill>
                <a:effectLst/>
                <a:uLnTx/>
                <a:uFillTx/>
                <a:latin typeface="Tahoma" panose="020B0604030504040204" pitchFamily="34" charset="0"/>
                <a:ea typeface="Tahoma" panose="020B0604030504040204" pitchFamily="34" charset="0"/>
                <a:cs typeface="Tahoma" panose="020B0604030504040204" pitchFamily="34" charset="0"/>
              </a:rPr>
              <a:t>Throughout the report, statistically meaningful differences (at the 95% confidence level) are identified. If responses from a demographic group are not reported, this means that the response from that segment was generally in line with the overall result.  </a:t>
            </a:r>
          </a:p>
          <a:p>
            <a:pPr marL="305992" marR="0" lvl="0" indent="-305992" algn="l" defTabSz="457189" rtl="0" eaLnBrk="1" fontAlgn="auto" latinLnBrk="0" hangingPunct="1">
              <a:lnSpc>
                <a:spcPct val="100000"/>
              </a:lnSpc>
              <a:spcBef>
                <a:spcPts val="600"/>
              </a:spcBef>
              <a:spcAft>
                <a:spcPts val="600"/>
              </a:spcAft>
              <a:buClrTx/>
              <a:buSzPct val="92000"/>
              <a:buFont typeface="Wingdings" panose="05000000000000000000" pitchFamily="2" charset="2"/>
              <a:buChar char="Ø"/>
              <a:tabLst/>
              <a:defRPr/>
            </a:pPr>
            <a:r>
              <a:rPr lang="en-US" sz="1100" dirty="0">
                <a:solidFill>
                  <a:schemeClr val="tx1"/>
                </a:solidFill>
                <a:latin typeface="Tahoma" panose="020B0604030504040204" pitchFamily="34" charset="0"/>
                <a:ea typeface="Tahoma" panose="020B0604030504040204" pitchFamily="34" charset="0"/>
                <a:cs typeface="Tahoma" panose="020B0604030504040204" pitchFamily="34" charset="0"/>
              </a:rPr>
              <a:t>When available, results from the 2019 PDOP community survey are included for trending comparisons.</a:t>
            </a:r>
          </a:p>
          <a:p>
            <a:pPr marL="305992" marR="0" lvl="0" indent="-305992" algn="l" defTabSz="457189" rtl="0" eaLnBrk="1" fontAlgn="auto" latinLnBrk="0" hangingPunct="1">
              <a:lnSpc>
                <a:spcPct val="100000"/>
              </a:lnSpc>
              <a:spcBef>
                <a:spcPts val="600"/>
              </a:spcBef>
              <a:spcAft>
                <a:spcPts val="600"/>
              </a:spcAft>
              <a:buClrTx/>
              <a:buSzPct val="92000"/>
              <a:buFont typeface="Wingdings" panose="05000000000000000000" pitchFamily="2" charset="2"/>
              <a:buChar char="Ø"/>
              <a:tabLst/>
              <a:defRPr/>
            </a:pPr>
            <a:endParaRPr kumimoji="0" lang="en-US" sz="1100" b="0" i="0" u="none" strike="noStrike" kern="1200" cap="none" spc="0" normalizeH="0" baseline="0" noProof="0" dirty="0">
              <a:ln>
                <a:noFill/>
              </a:ln>
              <a:solidFill>
                <a:schemeClr val="tx1"/>
              </a:solidFill>
              <a:effectLst/>
              <a:uLnTx/>
              <a:uFillTx/>
              <a:latin typeface="Tahoma" panose="020B0604030504040204" pitchFamily="34" charset="0"/>
              <a:ea typeface="Tahoma" panose="020B0604030504040204" pitchFamily="34" charset="0"/>
              <a:cs typeface="Tahoma" panose="020B0604030504040204" pitchFamily="34" charset="0"/>
            </a:endParaRPr>
          </a:p>
          <a:p>
            <a:pPr marL="0" marR="0" lvl="0" indent="0" algn="l" defTabSz="457189" rtl="0" eaLnBrk="1" fontAlgn="auto" latinLnBrk="0" hangingPunct="1">
              <a:lnSpc>
                <a:spcPct val="100000"/>
              </a:lnSpc>
              <a:spcBef>
                <a:spcPts val="600"/>
              </a:spcBef>
              <a:spcAft>
                <a:spcPts val="600"/>
              </a:spcAft>
              <a:buClrTx/>
              <a:buSzPct val="92000"/>
              <a:buNone/>
              <a:tabLst/>
              <a:defRPr/>
            </a:pPr>
            <a:endParaRPr kumimoji="0" lang="en-US" sz="1200" b="0" i="0" u="none" strike="noStrike" kern="1200" cap="none" spc="0" normalizeH="0" baseline="0" noProof="0" dirty="0">
              <a:ln>
                <a:noFill/>
              </a:ln>
              <a:solidFill>
                <a:schemeClr val="tx1"/>
              </a:solidFill>
              <a:effectLst/>
              <a:uLnTx/>
              <a:uFillTx/>
              <a:latin typeface="Tahoma" panose="020B0604030504040204" pitchFamily="34" charset="0"/>
              <a:ea typeface="Tahoma" panose="020B0604030504040204" pitchFamily="34" charset="0"/>
              <a:cs typeface="Tahoma" panose="020B0604030504040204" pitchFamily="34" charset="0"/>
            </a:endParaRPr>
          </a:p>
          <a:p>
            <a:pPr marL="323992" marR="0" lvl="1" indent="0" algn="l" defTabSz="457189" rtl="0" eaLnBrk="1" fontAlgn="auto" latinLnBrk="0" hangingPunct="1">
              <a:lnSpc>
                <a:spcPct val="100000"/>
              </a:lnSpc>
              <a:spcBef>
                <a:spcPts val="0"/>
              </a:spcBef>
              <a:spcAft>
                <a:spcPts val="0"/>
              </a:spcAft>
              <a:buClrTx/>
              <a:buSzPct val="92000"/>
              <a:buFont typeface="Wingdings 2" panose="05020102010507070707" pitchFamily="18" charset="2"/>
              <a:buNone/>
              <a:tabLst/>
              <a:defRPr/>
            </a:pPr>
            <a:endParaRPr kumimoji="0" lang="en-US" sz="1200" b="0" i="0" u="none" strike="noStrike" kern="1200" cap="none" spc="0" normalizeH="0" baseline="0" noProof="0" dirty="0">
              <a:ln>
                <a:noFill/>
              </a:ln>
              <a:solidFill>
                <a:schemeClr val="tx1"/>
              </a:solidFill>
              <a:effectLst/>
              <a:uLnTx/>
              <a:uFillTx/>
              <a:latin typeface="Tahoma" panose="020B0604030504040204" pitchFamily="34" charset="0"/>
              <a:ea typeface="Tahoma" panose="020B0604030504040204" pitchFamily="34" charset="0"/>
              <a:cs typeface="Tahoma" panose="020B0604030504040204" pitchFamily="34" charset="0"/>
            </a:endParaRP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kumimoji="0" lang="en-US" sz="800" b="0" i="0" u="none" strike="noStrike" kern="1200" cap="none" spc="0" normalizeH="0" baseline="0" noProof="0" dirty="0">
                <a:ln>
                  <a:noFill/>
                </a:ln>
                <a:solidFill>
                  <a:schemeClr val="tx1"/>
                </a:solidFill>
                <a:effectLst/>
                <a:uLnTx/>
                <a:uFillTx/>
                <a:latin typeface="Tahoma" panose="020B0604030504040204" pitchFamily="34" charset="0"/>
                <a:ea typeface="Tahoma" panose="020B0604030504040204" pitchFamily="34" charset="0"/>
                <a:cs typeface="Tahoma" panose="020B0604030504040204" pitchFamily="34" charset="0"/>
              </a:rPr>
              <a:t>	* In addition to sampling error, question wording, respondent error, and practical difficulties in conducting surveys may introduce error or bias in any opinion poll.  </a:t>
            </a:r>
          </a:p>
        </p:txBody>
      </p:sp>
      <p:sp>
        <p:nvSpPr>
          <p:cNvPr id="10" name="TextBox 9">
            <a:extLst>
              <a:ext uri="{FF2B5EF4-FFF2-40B4-BE49-F238E27FC236}">
                <a16:creationId xmlns:a16="http://schemas.microsoft.com/office/drawing/2014/main" id="{8B8C14CA-A56B-21AE-4526-94D21E624180}"/>
              </a:ext>
            </a:extLst>
          </p:cNvPr>
          <p:cNvSpPr txBox="1"/>
          <p:nvPr/>
        </p:nvSpPr>
        <p:spPr>
          <a:xfrm>
            <a:off x="5003800" y="163701"/>
            <a:ext cx="3540271" cy="261610"/>
          </a:xfrm>
          <a:prstGeom prst="rect">
            <a:avLst/>
          </a:prstGeom>
          <a:noFill/>
        </p:spPr>
        <p:txBody>
          <a:bodyPr wrap="square" rtlCol="0">
            <a:spAutoFit/>
          </a:bodyPr>
          <a:lstStyle/>
          <a:p>
            <a:pPr algn="r"/>
            <a:r>
              <a:rPr lang="en-US" sz="1100" b="1" dirty="0">
                <a:solidFill>
                  <a:schemeClr val="bg1"/>
                </a:solidFill>
                <a:latin typeface="Tahoma" panose="020B0604030504040204" pitchFamily="34" charset="0"/>
                <a:ea typeface="Tahoma" panose="020B0604030504040204" pitchFamily="34" charset="0"/>
                <a:cs typeface="Tahoma" panose="020B0604030504040204" pitchFamily="34" charset="0"/>
              </a:rPr>
              <a:t>Introduction</a:t>
            </a:r>
          </a:p>
        </p:txBody>
      </p:sp>
    </p:spTree>
    <p:extLst>
      <p:ext uri="{BB962C8B-B14F-4D97-AF65-F5344CB8AC3E}">
        <p14:creationId xmlns:p14="http://schemas.microsoft.com/office/powerpoint/2010/main" val="966185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ontent Placeholder 3">
            <a:extLst>
              <a:ext uri="{FF2B5EF4-FFF2-40B4-BE49-F238E27FC236}">
                <a16:creationId xmlns:a16="http://schemas.microsoft.com/office/drawing/2014/main" id="{A79DE19C-00C7-E69D-396A-AF9E2BDC11F1}"/>
              </a:ext>
            </a:extLst>
          </p:cNvPr>
          <p:cNvGraphicFramePr>
            <a:graphicFrameLocks/>
          </p:cNvGraphicFramePr>
          <p:nvPr>
            <p:extLst>
              <p:ext uri="{D42A27DB-BD31-4B8C-83A1-F6EECF244321}">
                <p14:modId xmlns:p14="http://schemas.microsoft.com/office/powerpoint/2010/main" val="986896620"/>
              </p:ext>
            </p:extLst>
          </p:nvPr>
        </p:nvGraphicFramePr>
        <p:xfrm>
          <a:off x="1542600" y="1493838"/>
          <a:ext cx="2547786" cy="1010000"/>
        </p:xfrm>
        <a:graphic>
          <a:graphicData uri="http://schemas.openxmlformats.org/drawingml/2006/table">
            <a:tbl>
              <a:tblPr firstRow="1" bandRow="1"/>
              <a:tblGrid>
                <a:gridCol w="1744711">
                  <a:extLst>
                    <a:ext uri="{9D8B030D-6E8A-4147-A177-3AD203B41FA5}">
                      <a16:colId xmlns:a16="http://schemas.microsoft.com/office/drawing/2014/main" val="20000"/>
                    </a:ext>
                  </a:extLst>
                </a:gridCol>
                <a:gridCol w="803075">
                  <a:extLst>
                    <a:ext uri="{9D8B030D-6E8A-4147-A177-3AD203B41FA5}">
                      <a16:colId xmlns:a16="http://schemas.microsoft.com/office/drawing/2014/main" val="20001"/>
                    </a:ext>
                  </a:extLst>
                </a:gridCol>
              </a:tblGrid>
              <a:tr h="232760">
                <a:tc gridSpan="2">
                  <a:txBody>
                    <a:bodyPr/>
                    <a:lstStyle>
                      <a:lvl1pPr marL="0" algn="l" defTabSz="914400" rtl="0" eaLnBrk="1" latinLnBrk="0" hangingPunct="1">
                        <a:defRPr sz="1800" b="1" kern="1200">
                          <a:solidFill>
                            <a:schemeClr val="tx1"/>
                          </a:solidFill>
                          <a:latin typeface="Gill Sans MT" panose="020B0502020104020203"/>
                        </a:defRPr>
                      </a:lvl1pPr>
                      <a:lvl2pPr marL="457200" algn="l" defTabSz="914400" rtl="0" eaLnBrk="1" latinLnBrk="0" hangingPunct="1">
                        <a:defRPr sz="1800" b="1" kern="1200">
                          <a:solidFill>
                            <a:schemeClr val="tx1"/>
                          </a:solidFill>
                          <a:latin typeface="Gill Sans MT" panose="020B0502020104020203"/>
                        </a:defRPr>
                      </a:lvl2pPr>
                      <a:lvl3pPr marL="914400" algn="l" defTabSz="914400" rtl="0" eaLnBrk="1" latinLnBrk="0" hangingPunct="1">
                        <a:defRPr sz="1800" b="1" kern="1200">
                          <a:solidFill>
                            <a:schemeClr val="tx1"/>
                          </a:solidFill>
                          <a:latin typeface="Gill Sans MT" panose="020B0502020104020203"/>
                        </a:defRPr>
                      </a:lvl3pPr>
                      <a:lvl4pPr marL="1371600" algn="l" defTabSz="914400" rtl="0" eaLnBrk="1" latinLnBrk="0" hangingPunct="1">
                        <a:defRPr sz="1800" b="1" kern="1200">
                          <a:solidFill>
                            <a:schemeClr val="tx1"/>
                          </a:solidFill>
                          <a:latin typeface="Gill Sans MT" panose="020B0502020104020203"/>
                        </a:defRPr>
                      </a:lvl4pPr>
                      <a:lvl5pPr marL="1828800" algn="l" defTabSz="914400" rtl="0" eaLnBrk="1" latinLnBrk="0" hangingPunct="1">
                        <a:defRPr sz="1800" b="1" kern="1200">
                          <a:solidFill>
                            <a:schemeClr val="tx1"/>
                          </a:solidFill>
                          <a:latin typeface="Gill Sans MT" panose="020B0502020104020203"/>
                        </a:defRPr>
                      </a:lvl5pPr>
                      <a:lvl6pPr marL="2286000" algn="l" defTabSz="914400" rtl="0" eaLnBrk="1" latinLnBrk="0" hangingPunct="1">
                        <a:defRPr sz="1800" b="1" kern="1200">
                          <a:solidFill>
                            <a:schemeClr val="tx1"/>
                          </a:solidFill>
                          <a:latin typeface="Gill Sans MT" panose="020B0502020104020203"/>
                        </a:defRPr>
                      </a:lvl6pPr>
                      <a:lvl7pPr marL="2743200" algn="l" defTabSz="914400" rtl="0" eaLnBrk="1" latinLnBrk="0" hangingPunct="1">
                        <a:defRPr sz="1800" b="1" kern="1200">
                          <a:solidFill>
                            <a:schemeClr val="tx1"/>
                          </a:solidFill>
                          <a:latin typeface="Gill Sans MT" panose="020B0502020104020203"/>
                        </a:defRPr>
                      </a:lvl7pPr>
                      <a:lvl8pPr marL="3200400" algn="l" defTabSz="914400" rtl="0" eaLnBrk="1" latinLnBrk="0" hangingPunct="1">
                        <a:defRPr sz="1800" b="1" kern="1200">
                          <a:solidFill>
                            <a:schemeClr val="tx1"/>
                          </a:solidFill>
                          <a:latin typeface="Gill Sans MT" panose="020B0502020104020203"/>
                        </a:defRPr>
                      </a:lvl8pPr>
                      <a:lvl9pPr marL="3657600" algn="l" defTabSz="914400" rtl="0" eaLnBrk="1" latinLnBrk="0" hangingPunct="1">
                        <a:defRPr sz="1800" b="1" kern="1200">
                          <a:solidFill>
                            <a:schemeClr val="tx1"/>
                          </a:solidFill>
                          <a:latin typeface="Gill Sans MT" panose="020B0502020104020203"/>
                        </a:defRPr>
                      </a:lvl9pPr>
                    </a:lstStyle>
                    <a:p>
                      <a:pPr algn="ctr"/>
                      <a:r>
                        <a:rPr lang="en-US" sz="1100" dirty="0">
                          <a:solidFill>
                            <a:schemeClr val="tx1"/>
                          </a:solidFill>
                          <a:latin typeface="Tahoma" panose="020B0604030504040204" pitchFamily="34" charset="0"/>
                          <a:ea typeface="Tahoma" panose="020B0604030504040204" pitchFamily="34" charset="0"/>
                          <a:cs typeface="Tahoma" panose="020B0604030504040204" pitchFamily="34" charset="0"/>
                        </a:rPr>
                        <a:t>Gender* </a:t>
                      </a:r>
                    </a:p>
                  </a:txBody>
                  <a:tcPr marT="18288" marB="18288" anchor="ctr">
                    <a:lnL>
                      <a:noFill/>
                    </a:lnL>
                    <a:lnR>
                      <a:noFill/>
                    </a:lnR>
                    <a:lnT w="12700" cap="flat" cmpd="sng" algn="ctr">
                      <a:solidFill>
                        <a:srgbClr val="4590B8">
                          <a:lumMod val="50000"/>
                        </a:srgbClr>
                      </a:solidFill>
                      <a:prstDash val="solid"/>
                      <a:round/>
                      <a:headEnd type="none" w="med" len="med"/>
                      <a:tailEnd type="none" w="med" len="med"/>
                    </a:lnT>
                    <a:lnB w="12700" cmpd="sng">
                      <a:solidFill>
                        <a:srgbClr val="4590B8"/>
                      </a:solidFill>
                    </a:lnB>
                    <a:lnTlToBr w="12700" cmpd="sng">
                      <a:noFill/>
                      <a:prstDash val="solid"/>
                    </a:lnTlToBr>
                    <a:lnBlToTr w="12700" cmpd="sng">
                      <a:noFill/>
                      <a:prstDash val="solid"/>
                    </a:lnBlToTr>
                    <a:noFill/>
                  </a:tcPr>
                </a:tc>
                <a:tc hMerge="1">
                  <a:txBody>
                    <a:bodyPr/>
                    <a:lstStyle/>
                    <a:p>
                      <a:endParaRPr lang="en-US" sz="1100" dirty="0"/>
                    </a:p>
                  </a:txBody>
                  <a:tcPr/>
                </a:tc>
                <a:extLst>
                  <a:ext uri="{0D108BD9-81ED-4DB2-BD59-A6C34878D82A}">
                    <a16:rowId xmlns:a16="http://schemas.microsoft.com/office/drawing/2014/main" val="10000"/>
                  </a:ext>
                </a:extLst>
              </a:tr>
              <a:tr h="236290">
                <a:tc>
                  <a:txBody>
                    <a:bodyPr/>
                    <a:lstStyle>
                      <a:lvl1pPr marL="0" algn="l" defTabSz="914400" rtl="0" eaLnBrk="1" latinLnBrk="0" hangingPunct="1">
                        <a:defRPr sz="1800" kern="1200">
                          <a:solidFill>
                            <a:schemeClr val="tx1"/>
                          </a:solidFill>
                          <a:latin typeface="Gill Sans MT" panose="020B0502020104020203"/>
                        </a:defRPr>
                      </a:lvl1pPr>
                      <a:lvl2pPr marL="457200" algn="l" defTabSz="914400" rtl="0" eaLnBrk="1" latinLnBrk="0" hangingPunct="1">
                        <a:defRPr sz="1800" kern="1200">
                          <a:solidFill>
                            <a:schemeClr val="tx1"/>
                          </a:solidFill>
                          <a:latin typeface="Gill Sans MT" panose="020B0502020104020203"/>
                        </a:defRPr>
                      </a:lvl2pPr>
                      <a:lvl3pPr marL="914400" algn="l" defTabSz="914400" rtl="0" eaLnBrk="1" latinLnBrk="0" hangingPunct="1">
                        <a:defRPr sz="1800" kern="1200">
                          <a:solidFill>
                            <a:schemeClr val="tx1"/>
                          </a:solidFill>
                          <a:latin typeface="Gill Sans MT" panose="020B0502020104020203"/>
                        </a:defRPr>
                      </a:lvl3pPr>
                      <a:lvl4pPr marL="1371600" algn="l" defTabSz="914400" rtl="0" eaLnBrk="1" latinLnBrk="0" hangingPunct="1">
                        <a:defRPr sz="1800" kern="1200">
                          <a:solidFill>
                            <a:schemeClr val="tx1"/>
                          </a:solidFill>
                          <a:latin typeface="Gill Sans MT" panose="020B0502020104020203"/>
                        </a:defRPr>
                      </a:lvl4pPr>
                      <a:lvl5pPr marL="1828800" algn="l" defTabSz="914400" rtl="0" eaLnBrk="1" latinLnBrk="0" hangingPunct="1">
                        <a:defRPr sz="1800" kern="1200">
                          <a:solidFill>
                            <a:schemeClr val="tx1"/>
                          </a:solidFill>
                          <a:latin typeface="Gill Sans MT" panose="020B0502020104020203"/>
                        </a:defRPr>
                      </a:lvl5pPr>
                      <a:lvl6pPr marL="2286000" algn="l" defTabSz="914400" rtl="0" eaLnBrk="1" latinLnBrk="0" hangingPunct="1">
                        <a:defRPr sz="1800" kern="1200">
                          <a:solidFill>
                            <a:schemeClr val="tx1"/>
                          </a:solidFill>
                          <a:latin typeface="Gill Sans MT" panose="020B0502020104020203"/>
                        </a:defRPr>
                      </a:lvl6pPr>
                      <a:lvl7pPr marL="2743200" algn="l" defTabSz="914400" rtl="0" eaLnBrk="1" latinLnBrk="0" hangingPunct="1">
                        <a:defRPr sz="1800" kern="1200">
                          <a:solidFill>
                            <a:schemeClr val="tx1"/>
                          </a:solidFill>
                          <a:latin typeface="Gill Sans MT" panose="020B0502020104020203"/>
                        </a:defRPr>
                      </a:lvl7pPr>
                      <a:lvl8pPr marL="3200400" algn="l" defTabSz="914400" rtl="0" eaLnBrk="1" latinLnBrk="0" hangingPunct="1">
                        <a:defRPr sz="1800" kern="1200">
                          <a:solidFill>
                            <a:schemeClr val="tx1"/>
                          </a:solidFill>
                          <a:latin typeface="Gill Sans MT" panose="020B0502020104020203"/>
                        </a:defRPr>
                      </a:lvl8pPr>
                      <a:lvl9pPr marL="3657600" algn="l" defTabSz="914400" rtl="0" eaLnBrk="1" latinLnBrk="0" hangingPunct="1">
                        <a:defRPr sz="1800" kern="1200">
                          <a:solidFill>
                            <a:schemeClr val="tx1"/>
                          </a:solidFill>
                          <a:latin typeface="Gill Sans MT" panose="020B0502020104020203"/>
                        </a:defRPr>
                      </a:lvl9pPr>
                    </a:lstStyle>
                    <a:p>
                      <a:pPr algn="r"/>
                      <a:r>
                        <a:rPr lang="en-US" sz="1100" dirty="0">
                          <a:solidFill>
                            <a:schemeClr val="tx1"/>
                          </a:solidFill>
                          <a:latin typeface="Tahoma" panose="020B0604030504040204" pitchFamily="34" charset="0"/>
                          <a:ea typeface="Tahoma" panose="020B0604030504040204" pitchFamily="34" charset="0"/>
                          <a:cs typeface="Tahoma" panose="020B0604030504040204" pitchFamily="34" charset="0"/>
                        </a:rPr>
                        <a:t>Male</a:t>
                      </a:r>
                    </a:p>
                  </a:txBody>
                  <a:tcPr anchor="ctr">
                    <a:lnL>
                      <a:noFill/>
                    </a:lnL>
                    <a:lnR w="12700" cap="flat" cmpd="sng" algn="ctr">
                      <a:solidFill>
                        <a:srgbClr val="4590B8">
                          <a:lumMod val="40000"/>
                          <a:lumOff val="60000"/>
                        </a:srgbClr>
                      </a:solidFill>
                      <a:prstDash val="dash"/>
                      <a:round/>
                      <a:headEnd type="none" w="med" len="med"/>
                      <a:tailEnd type="none" w="med" len="med"/>
                    </a:lnR>
                    <a:lnT w="12700" cmpd="sng">
                      <a:solidFill>
                        <a:srgbClr val="4590B8"/>
                      </a:solidFill>
                    </a:lnT>
                    <a:lnB>
                      <a:noFill/>
                    </a:lnB>
                    <a:lnTlToBr w="12700" cmpd="sng">
                      <a:noFill/>
                      <a:prstDash val="solid"/>
                    </a:lnTlToBr>
                    <a:lnBlToTr w="12700" cmpd="sng">
                      <a:noFill/>
                      <a:prstDash val="solid"/>
                    </a:lnBlToTr>
                    <a:solidFill>
                      <a:srgbClr val="4590B8">
                        <a:alpha val="20000"/>
                      </a:srgbClr>
                    </a:solidFill>
                  </a:tcPr>
                </a:tc>
                <a:tc>
                  <a:txBody>
                    <a:bodyPr/>
                    <a:lstStyle>
                      <a:lvl1pPr marL="0" algn="l" defTabSz="914400" rtl="0" eaLnBrk="1" latinLnBrk="0" hangingPunct="1">
                        <a:defRPr sz="1800" kern="1200">
                          <a:solidFill>
                            <a:schemeClr val="tx1"/>
                          </a:solidFill>
                          <a:latin typeface="Gill Sans MT" panose="020B0502020104020203"/>
                        </a:defRPr>
                      </a:lvl1pPr>
                      <a:lvl2pPr marL="457200" algn="l" defTabSz="914400" rtl="0" eaLnBrk="1" latinLnBrk="0" hangingPunct="1">
                        <a:defRPr sz="1800" kern="1200">
                          <a:solidFill>
                            <a:schemeClr val="tx1"/>
                          </a:solidFill>
                          <a:latin typeface="Gill Sans MT" panose="020B0502020104020203"/>
                        </a:defRPr>
                      </a:lvl2pPr>
                      <a:lvl3pPr marL="914400" algn="l" defTabSz="914400" rtl="0" eaLnBrk="1" latinLnBrk="0" hangingPunct="1">
                        <a:defRPr sz="1800" kern="1200">
                          <a:solidFill>
                            <a:schemeClr val="tx1"/>
                          </a:solidFill>
                          <a:latin typeface="Gill Sans MT" panose="020B0502020104020203"/>
                        </a:defRPr>
                      </a:lvl3pPr>
                      <a:lvl4pPr marL="1371600" algn="l" defTabSz="914400" rtl="0" eaLnBrk="1" latinLnBrk="0" hangingPunct="1">
                        <a:defRPr sz="1800" kern="1200">
                          <a:solidFill>
                            <a:schemeClr val="tx1"/>
                          </a:solidFill>
                          <a:latin typeface="Gill Sans MT" panose="020B0502020104020203"/>
                        </a:defRPr>
                      </a:lvl4pPr>
                      <a:lvl5pPr marL="1828800" algn="l" defTabSz="914400" rtl="0" eaLnBrk="1" latinLnBrk="0" hangingPunct="1">
                        <a:defRPr sz="1800" kern="1200">
                          <a:solidFill>
                            <a:schemeClr val="tx1"/>
                          </a:solidFill>
                          <a:latin typeface="Gill Sans MT" panose="020B0502020104020203"/>
                        </a:defRPr>
                      </a:lvl5pPr>
                      <a:lvl6pPr marL="2286000" algn="l" defTabSz="914400" rtl="0" eaLnBrk="1" latinLnBrk="0" hangingPunct="1">
                        <a:defRPr sz="1800" kern="1200">
                          <a:solidFill>
                            <a:schemeClr val="tx1"/>
                          </a:solidFill>
                          <a:latin typeface="Gill Sans MT" panose="020B0502020104020203"/>
                        </a:defRPr>
                      </a:lvl6pPr>
                      <a:lvl7pPr marL="2743200" algn="l" defTabSz="914400" rtl="0" eaLnBrk="1" latinLnBrk="0" hangingPunct="1">
                        <a:defRPr sz="1800" kern="1200">
                          <a:solidFill>
                            <a:schemeClr val="tx1"/>
                          </a:solidFill>
                          <a:latin typeface="Gill Sans MT" panose="020B0502020104020203"/>
                        </a:defRPr>
                      </a:lvl7pPr>
                      <a:lvl8pPr marL="3200400" algn="l" defTabSz="914400" rtl="0" eaLnBrk="1" latinLnBrk="0" hangingPunct="1">
                        <a:defRPr sz="1800" kern="1200">
                          <a:solidFill>
                            <a:schemeClr val="tx1"/>
                          </a:solidFill>
                          <a:latin typeface="Gill Sans MT" panose="020B0502020104020203"/>
                        </a:defRPr>
                      </a:lvl8pPr>
                      <a:lvl9pPr marL="3657600" algn="l" defTabSz="914400" rtl="0" eaLnBrk="1" latinLnBrk="0" hangingPunct="1">
                        <a:defRPr sz="1800" kern="1200">
                          <a:solidFill>
                            <a:schemeClr val="tx1"/>
                          </a:solidFill>
                          <a:latin typeface="Gill Sans MT" panose="020B0502020104020203"/>
                        </a:defRPr>
                      </a:lvl9pPr>
                    </a:lstStyle>
                    <a:p>
                      <a:pPr algn="ctr"/>
                      <a:r>
                        <a:rPr lang="en-US" sz="1100" dirty="0">
                          <a:solidFill>
                            <a:schemeClr val="tx1"/>
                          </a:solidFill>
                          <a:latin typeface="Tahoma" panose="020B0604030504040204" pitchFamily="34" charset="0"/>
                          <a:ea typeface="Tahoma" panose="020B0604030504040204" pitchFamily="34" charset="0"/>
                          <a:cs typeface="Tahoma" panose="020B0604030504040204" pitchFamily="34" charset="0"/>
                        </a:rPr>
                        <a:t>44%</a:t>
                      </a:r>
                    </a:p>
                  </a:txBody>
                  <a:tcPr anchor="ctr">
                    <a:lnL w="12700" cap="flat" cmpd="sng" algn="ctr">
                      <a:solidFill>
                        <a:srgbClr val="4590B8">
                          <a:lumMod val="40000"/>
                          <a:lumOff val="60000"/>
                        </a:srgbClr>
                      </a:solidFill>
                      <a:prstDash val="dash"/>
                      <a:round/>
                      <a:headEnd type="none" w="med" len="med"/>
                      <a:tailEnd type="none" w="med" len="med"/>
                    </a:lnL>
                    <a:lnR>
                      <a:noFill/>
                    </a:lnR>
                    <a:lnT w="12700" cmpd="sng">
                      <a:solidFill>
                        <a:srgbClr val="4590B8"/>
                      </a:solidFill>
                    </a:lnT>
                    <a:lnB>
                      <a:noFill/>
                    </a:lnB>
                    <a:lnTlToBr w="12700" cmpd="sng">
                      <a:noFill/>
                      <a:prstDash val="solid"/>
                    </a:lnTlToBr>
                    <a:lnBlToTr w="12700" cmpd="sng">
                      <a:noFill/>
                      <a:prstDash val="solid"/>
                    </a:lnBlToTr>
                    <a:solidFill>
                      <a:srgbClr val="4590B8">
                        <a:alpha val="20000"/>
                      </a:srgbClr>
                    </a:solidFill>
                  </a:tcPr>
                </a:tc>
                <a:extLst>
                  <a:ext uri="{0D108BD9-81ED-4DB2-BD59-A6C34878D82A}">
                    <a16:rowId xmlns:a16="http://schemas.microsoft.com/office/drawing/2014/main" val="10001"/>
                  </a:ext>
                </a:extLst>
              </a:tr>
              <a:tr h="236290">
                <a:tc>
                  <a:txBody>
                    <a:bodyPr/>
                    <a:lstStyle>
                      <a:lvl1pPr marL="0" algn="l" defTabSz="914400" rtl="0" eaLnBrk="1" latinLnBrk="0" hangingPunct="1">
                        <a:defRPr sz="1800" kern="1200">
                          <a:solidFill>
                            <a:schemeClr val="tx1"/>
                          </a:solidFill>
                          <a:latin typeface="Gill Sans MT" panose="020B0502020104020203"/>
                        </a:defRPr>
                      </a:lvl1pPr>
                      <a:lvl2pPr marL="457200" algn="l" defTabSz="914400" rtl="0" eaLnBrk="1" latinLnBrk="0" hangingPunct="1">
                        <a:defRPr sz="1800" kern="1200">
                          <a:solidFill>
                            <a:schemeClr val="tx1"/>
                          </a:solidFill>
                          <a:latin typeface="Gill Sans MT" panose="020B0502020104020203"/>
                        </a:defRPr>
                      </a:lvl2pPr>
                      <a:lvl3pPr marL="914400" algn="l" defTabSz="914400" rtl="0" eaLnBrk="1" latinLnBrk="0" hangingPunct="1">
                        <a:defRPr sz="1800" kern="1200">
                          <a:solidFill>
                            <a:schemeClr val="tx1"/>
                          </a:solidFill>
                          <a:latin typeface="Gill Sans MT" panose="020B0502020104020203"/>
                        </a:defRPr>
                      </a:lvl3pPr>
                      <a:lvl4pPr marL="1371600" algn="l" defTabSz="914400" rtl="0" eaLnBrk="1" latinLnBrk="0" hangingPunct="1">
                        <a:defRPr sz="1800" kern="1200">
                          <a:solidFill>
                            <a:schemeClr val="tx1"/>
                          </a:solidFill>
                          <a:latin typeface="Gill Sans MT" panose="020B0502020104020203"/>
                        </a:defRPr>
                      </a:lvl4pPr>
                      <a:lvl5pPr marL="1828800" algn="l" defTabSz="914400" rtl="0" eaLnBrk="1" latinLnBrk="0" hangingPunct="1">
                        <a:defRPr sz="1800" kern="1200">
                          <a:solidFill>
                            <a:schemeClr val="tx1"/>
                          </a:solidFill>
                          <a:latin typeface="Gill Sans MT" panose="020B0502020104020203"/>
                        </a:defRPr>
                      </a:lvl5pPr>
                      <a:lvl6pPr marL="2286000" algn="l" defTabSz="914400" rtl="0" eaLnBrk="1" latinLnBrk="0" hangingPunct="1">
                        <a:defRPr sz="1800" kern="1200">
                          <a:solidFill>
                            <a:schemeClr val="tx1"/>
                          </a:solidFill>
                          <a:latin typeface="Gill Sans MT" panose="020B0502020104020203"/>
                        </a:defRPr>
                      </a:lvl6pPr>
                      <a:lvl7pPr marL="2743200" algn="l" defTabSz="914400" rtl="0" eaLnBrk="1" latinLnBrk="0" hangingPunct="1">
                        <a:defRPr sz="1800" kern="1200">
                          <a:solidFill>
                            <a:schemeClr val="tx1"/>
                          </a:solidFill>
                          <a:latin typeface="Gill Sans MT" panose="020B0502020104020203"/>
                        </a:defRPr>
                      </a:lvl7pPr>
                      <a:lvl8pPr marL="3200400" algn="l" defTabSz="914400" rtl="0" eaLnBrk="1" latinLnBrk="0" hangingPunct="1">
                        <a:defRPr sz="1800" kern="1200">
                          <a:solidFill>
                            <a:schemeClr val="tx1"/>
                          </a:solidFill>
                          <a:latin typeface="Gill Sans MT" panose="020B0502020104020203"/>
                        </a:defRPr>
                      </a:lvl8pPr>
                      <a:lvl9pPr marL="3657600" algn="l" defTabSz="914400" rtl="0" eaLnBrk="1" latinLnBrk="0" hangingPunct="1">
                        <a:defRPr sz="1800" kern="1200">
                          <a:solidFill>
                            <a:schemeClr val="tx1"/>
                          </a:solidFill>
                          <a:latin typeface="Gill Sans MT" panose="020B0502020104020203"/>
                        </a:defRPr>
                      </a:lvl9pPr>
                    </a:lstStyle>
                    <a:p>
                      <a:pPr algn="r"/>
                      <a:r>
                        <a:rPr lang="en-US" sz="1100" dirty="0">
                          <a:solidFill>
                            <a:schemeClr val="tx1"/>
                          </a:solidFill>
                          <a:latin typeface="Tahoma" panose="020B0604030504040204" pitchFamily="34" charset="0"/>
                          <a:ea typeface="Tahoma" panose="020B0604030504040204" pitchFamily="34" charset="0"/>
                          <a:cs typeface="Tahoma" panose="020B0604030504040204" pitchFamily="34" charset="0"/>
                        </a:rPr>
                        <a:t>Female</a:t>
                      </a:r>
                    </a:p>
                  </a:txBody>
                  <a:tcPr anchor="ctr">
                    <a:lnL>
                      <a:noFill/>
                    </a:lnL>
                    <a:lnR w="12700" cap="flat" cmpd="sng" algn="ctr">
                      <a:solidFill>
                        <a:srgbClr val="4590B8">
                          <a:lumMod val="40000"/>
                          <a:lumOff val="60000"/>
                        </a:srgbClr>
                      </a:solidFill>
                      <a:prstDash val="dash"/>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Gill Sans MT" panose="020B0502020104020203"/>
                        </a:defRPr>
                      </a:lvl1pPr>
                      <a:lvl2pPr marL="457200" algn="l" defTabSz="914400" rtl="0" eaLnBrk="1" latinLnBrk="0" hangingPunct="1">
                        <a:defRPr sz="1800" kern="1200">
                          <a:solidFill>
                            <a:schemeClr val="tx1"/>
                          </a:solidFill>
                          <a:latin typeface="Gill Sans MT" panose="020B0502020104020203"/>
                        </a:defRPr>
                      </a:lvl2pPr>
                      <a:lvl3pPr marL="914400" algn="l" defTabSz="914400" rtl="0" eaLnBrk="1" latinLnBrk="0" hangingPunct="1">
                        <a:defRPr sz="1800" kern="1200">
                          <a:solidFill>
                            <a:schemeClr val="tx1"/>
                          </a:solidFill>
                          <a:latin typeface="Gill Sans MT" panose="020B0502020104020203"/>
                        </a:defRPr>
                      </a:lvl3pPr>
                      <a:lvl4pPr marL="1371600" algn="l" defTabSz="914400" rtl="0" eaLnBrk="1" latinLnBrk="0" hangingPunct="1">
                        <a:defRPr sz="1800" kern="1200">
                          <a:solidFill>
                            <a:schemeClr val="tx1"/>
                          </a:solidFill>
                          <a:latin typeface="Gill Sans MT" panose="020B0502020104020203"/>
                        </a:defRPr>
                      </a:lvl4pPr>
                      <a:lvl5pPr marL="1828800" algn="l" defTabSz="914400" rtl="0" eaLnBrk="1" latinLnBrk="0" hangingPunct="1">
                        <a:defRPr sz="1800" kern="1200">
                          <a:solidFill>
                            <a:schemeClr val="tx1"/>
                          </a:solidFill>
                          <a:latin typeface="Gill Sans MT" panose="020B0502020104020203"/>
                        </a:defRPr>
                      </a:lvl5pPr>
                      <a:lvl6pPr marL="2286000" algn="l" defTabSz="914400" rtl="0" eaLnBrk="1" latinLnBrk="0" hangingPunct="1">
                        <a:defRPr sz="1800" kern="1200">
                          <a:solidFill>
                            <a:schemeClr val="tx1"/>
                          </a:solidFill>
                          <a:latin typeface="Gill Sans MT" panose="020B0502020104020203"/>
                        </a:defRPr>
                      </a:lvl6pPr>
                      <a:lvl7pPr marL="2743200" algn="l" defTabSz="914400" rtl="0" eaLnBrk="1" latinLnBrk="0" hangingPunct="1">
                        <a:defRPr sz="1800" kern="1200">
                          <a:solidFill>
                            <a:schemeClr val="tx1"/>
                          </a:solidFill>
                          <a:latin typeface="Gill Sans MT" panose="020B0502020104020203"/>
                        </a:defRPr>
                      </a:lvl7pPr>
                      <a:lvl8pPr marL="3200400" algn="l" defTabSz="914400" rtl="0" eaLnBrk="1" latinLnBrk="0" hangingPunct="1">
                        <a:defRPr sz="1800" kern="1200">
                          <a:solidFill>
                            <a:schemeClr val="tx1"/>
                          </a:solidFill>
                          <a:latin typeface="Gill Sans MT" panose="020B0502020104020203"/>
                        </a:defRPr>
                      </a:lvl8pPr>
                      <a:lvl9pPr marL="3657600" algn="l" defTabSz="914400" rtl="0" eaLnBrk="1" latinLnBrk="0" hangingPunct="1">
                        <a:defRPr sz="1800" kern="1200">
                          <a:solidFill>
                            <a:schemeClr val="tx1"/>
                          </a:solidFill>
                          <a:latin typeface="Gill Sans MT" panose="020B0502020104020203"/>
                        </a:defRPr>
                      </a:lvl9pPr>
                    </a:lstStyle>
                    <a:p>
                      <a:pPr algn="ctr"/>
                      <a:r>
                        <a:rPr lang="en-US" sz="1100" dirty="0">
                          <a:solidFill>
                            <a:schemeClr val="tx1"/>
                          </a:solidFill>
                          <a:latin typeface="Tahoma" panose="020B0604030504040204" pitchFamily="34" charset="0"/>
                          <a:ea typeface="Tahoma" panose="020B0604030504040204" pitchFamily="34" charset="0"/>
                          <a:cs typeface="Tahoma" panose="020B0604030504040204" pitchFamily="34" charset="0"/>
                        </a:rPr>
                        <a:t>53%</a:t>
                      </a:r>
                    </a:p>
                  </a:txBody>
                  <a:tcPr anchor="ctr">
                    <a:lnL w="12700" cap="flat" cmpd="sng" algn="ctr">
                      <a:solidFill>
                        <a:srgbClr val="4590B8">
                          <a:lumMod val="40000"/>
                          <a:lumOff val="60000"/>
                        </a:srgbClr>
                      </a:solidFill>
                      <a:prstDash val="dash"/>
                      <a:round/>
                      <a:headEnd type="none" w="med" len="med"/>
                      <a:tailEnd type="none" w="med" len="med"/>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236290">
                <a:tc>
                  <a:txBody>
                    <a:bodyPr/>
                    <a:lstStyle>
                      <a:lvl1pPr marL="0" algn="l" defTabSz="914400" rtl="0" eaLnBrk="1" latinLnBrk="0" hangingPunct="1">
                        <a:defRPr sz="1800" kern="1200">
                          <a:solidFill>
                            <a:schemeClr val="tx1"/>
                          </a:solidFill>
                          <a:latin typeface="Gill Sans MT" panose="020B0502020104020203"/>
                        </a:defRPr>
                      </a:lvl1pPr>
                      <a:lvl2pPr marL="457200" algn="l" defTabSz="914400" rtl="0" eaLnBrk="1" latinLnBrk="0" hangingPunct="1">
                        <a:defRPr sz="1800" kern="1200">
                          <a:solidFill>
                            <a:schemeClr val="tx1"/>
                          </a:solidFill>
                          <a:latin typeface="Gill Sans MT" panose="020B0502020104020203"/>
                        </a:defRPr>
                      </a:lvl2pPr>
                      <a:lvl3pPr marL="914400" algn="l" defTabSz="914400" rtl="0" eaLnBrk="1" latinLnBrk="0" hangingPunct="1">
                        <a:defRPr sz="1800" kern="1200">
                          <a:solidFill>
                            <a:schemeClr val="tx1"/>
                          </a:solidFill>
                          <a:latin typeface="Gill Sans MT" panose="020B0502020104020203"/>
                        </a:defRPr>
                      </a:lvl3pPr>
                      <a:lvl4pPr marL="1371600" algn="l" defTabSz="914400" rtl="0" eaLnBrk="1" latinLnBrk="0" hangingPunct="1">
                        <a:defRPr sz="1800" kern="1200">
                          <a:solidFill>
                            <a:schemeClr val="tx1"/>
                          </a:solidFill>
                          <a:latin typeface="Gill Sans MT" panose="020B0502020104020203"/>
                        </a:defRPr>
                      </a:lvl4pPr>
                      <a:lvl5pPr marL="1828800" algn="l" defTabSz="914400" rtl="0" eaLnBrk="1" latinLnBrk="0" hangingPunct="1">
                        <a:defRPr sz="1800" kern="1200">
                          <a:solidFill>
                            <a:schemeClr val="tx1"/>
                          </a:solidFill>
                          <a:latin typeface="Gill Sans MT" panose="020B0502020104020203"/>
                        </a:defRPr>
                      </a:lvl5pPr>
                      <a:lvl6pPr marL="2286000" algn="l" defTabSz="914400" rtl="0" eaLnBrk="1" latinLnBrk="0" hangingPunct="1">
                        <a:defRPr sz="1800" kern="1200">
                          <a:solidFill>
                            <a:schemeClr val="tx1"/>
                          </a:solidFill>
                          <a:latin typeface="Gill Sans MT" panose="020B0502020104020203"/>
                        </a:defRPr>
                      </a:lvl6pPr>
                      <a:lvl7pPr marL="2743200" algn="l" defTabSz="914400" rtl="0" eaLnBrk="1" latinLnBrk="0" hangingPunct="1">
                        <a:defRPr sz="1800" kern="1200">
                          <a:solidFill>
                            <a:schemeClr val="tx1"/>
                          </a:solidFill>
                          <a:latin typeface="Gill Sans MT" panose="020B0502020104020203"/>
                        </a:defRPr>
                      </a:lvl7pPr>
                      <a:lvl8pPr marL="3200400" algn="l" defTabSz="914400" rtl="0" eaLnBrk="1" latinLnBrk="0" hangingPunct="1">
                        <a:defRPr sz="1800" kern="1200">
                          <a:solidFill>
                            <a:schemeClr val="tx1"/>
                          </a:solidFill>
                          <a:latin typeface="Gill Sans MT" panose="020B0502020104020203"/>
                        </a:defRPr>
                      </a:lvl8pPr>
                      <a:lvl9pPr marL="3657600" algn="l" defTabSz="914400" rtl="0" eaLnBrk="1" latinLnBrk="0" hangingPunct="1">
                        <a:defRPr sz="1800" kern="1200">
                          <a:solidFill>
                            <a:schemeClr val="tx1"/>
                          </a:solidFill>
                          <a:latin typeface="Gill Sans MT" panose="020B0502020104020203"/>
                        </a:defRPr>
                      </a:lvl9pPr>
                    </a:lstStyle>
                    <a:p>
                      <a:pPr algn="r"/>
                      <a:r>
                        <a:rPr lang="en-US" sz="1100" dirty="0">
                          <a:solidFill>
                            <a:schemeClr val="tx1"/>
                          </a:solidFill>
                          <a:latin typeface="Tahoma" panose="020B0604030504040204" pitchFamily="34" charset="0"/>
                          <a:ea typeface="Tahoma" panose="020B0604030504040204" pitchFamily="34" charset="0"/>
                          <a:cs typeface="Tahoma" panose="020B0604030504040204" pitchFamily="34" charset="0"/>
                        </a:rPr>
                        <a:t>Prefer to self-describe</a:t>
                      </a:r>
                    </a:p>
                  </a:txBody>
                  <a:tcPr anchor="ctr">
                    <a:lnL>
                      <a:noFill/>
                    </a:lnL>
                    <a:lnR w="12700" cap="flat" cmpd="sng" algn="ctr">
                      <a:solidFill>
                        <a:srgbClr val="4590B8">
                          <a:lumMod val="40000"/>
                          <a:lumOff val="60000"/>
                        </a:srgbClr>
                      </a:solidFill>
                      <a:prstDash val="dash"/>
                      <a:round/>
                      <a:headEnd type="none" w="med" len="med"/>
                      <a:tailEnd type="none" w="med" len="med"/>
                    </a:lnR>
                    <a:lnT>
                      <a:noFill/>
                    </a:lnT>
                    <a:lnB w="12700" cap="flat" cmpd="sng" algn="ctr">
                      <a:solidFill>
                        <a:srgbClr val="4590B8">
                          <a:lumMod val="50000"/>
                        </a:srgbClr>
                      </a:solidFill>
                      <a:prstDash val="solid"/>
                      <a:round/>
                      <a:headEnd type="none" w="med" len="med"/>
                      <a:tailEnd type="none" w="med" len="med"/>
                    </a:lnB>
                    <a:lnTlToBr w="12700" cmpd="sng">
                      <a:noFill/>
                      <a:prstDash val="solid"/>
                    </a:lnTlToBr>
                    <a:lnBlToTr w="12700" cmpd="sng">
                      <a:noFill/>
                      <a:prstDash val="solid"/>
                    </a:lnBlToTr>
                    <a:solidFill>
                      <a:srgbClr val="4590B8">
                        <a:alpha val="20000"/>
                      </a:srgbClr>
                    </a:solidFill>
                  </a:tcPr>
                </a:tc>
                <a:tc>
                  <a:txBody>
                    <a:bodyPr/>
                    <a:lstStyle>
                      <a:lvl1pPr marL="0" algn="l" defTabSz="914400" rtl="0" eaLnBrk="1" latinLnBrk="0" hangingPunct="1">
                        <a:defRPr sz="1800" kern="1200">
                          <a:solidFill>
                            <a:schemeClr val="tx1"/>
                          </a:solidFill>
                          <a:latin typeface="Gill Sans MT" panose="020B0502020104020203"/>
                        </a:defRPr>
                      </a:lvl1pPr>
                      <a:lvl2pPr marL="457200" algn="l" defTabSz="914400" rtl="0" eaLnBrk="1" latinLnBrk="0" hangingPunct="1">
                        <a:defRPr sz="1800" kern="1200">
                          <a:solidFill>
                            <a:schemeClr val="tx1"/>
                          </a:solidFill>
                          <a:latin typeface="Gill Sans MT" panose="020B0502020104020203"/>
                        </a:defRPr>
                      </a:lvl2pPr>
                      <a:lvl3pPr marL="914400" algn="l" defTabSz="914400" rtl="0" eaLnBrk="1" latinLnBrk="0" hangingPunct="1">
                        <a:defRPr sz="1800" kern="1200">
                          <a:solidFill>
                            <a:schemeClr val="tx1"/>
                          </a:solidFill>
                          <a:latin typeface="Gill Sans MT" panose="020B0502020104020203"/>
                        </a:defRPr>
                      </a:lvl3pPr>
                      <a:lvl4pPr marL="1371600" algn="l" defTabSz="914400" rtl="0" eaLnBrk="1" latinLnBrk="0" hangingPunct="1">
                        <a:defRPr sz="1800" kern="1200">
                          <a:solidFill>
                            <a:schemeClr val="tx1"/>
                          </a:solidFill>
                          <a:latin typeface="Gill Sans MT" panose="020B0502020104020203"/>
                        </a:defRPr>
                      </a:lvl4pPr>
                      <a:lvl5pPr marL="1828800" algn="l" defTabSz="914400" rtl="0" eaLnBrk="1" latinLnBrk="0" hangingPunct="1">
                        <a:defRPr sz="1800" kern="1200">
                          <a:solidFill>
                            <a:schemeClr val="tx1"/>
                          </a:solidFill>
                          <a:latin typeface="Gill Sans MT" panose="020B0502020104020203"/>
                        </a:defRPr>
                      </a:lvl5pPr>
                      <a:lvl6pPr marL="2286000" algn="l" defTabSz="914400" rtl="0" eaLnBrk="1" latinLnBrk="0" hangingPunct="1">
                        <a:defRPr sz="1800" kern="1200">
                          <a:solidFill>
                            <a:schemeClr val="tx1"/>
                          </a:solidFill>
                          <a:latin typeface="Gill Sans MT" panose="020B0502020104020203"/>
                        </a:defRPr>
                      </a:lvl6pPr>
                      <a:lvl7pPr marL="2743200" algn="l" defTabSz="914400" rtl="0" eaLnBrk="1" latinLnBrk="0" hangingPunct="1">
                        <a:defRPr sz="1800" kern="1200">
                          <a:solidFill>
                            <a:schemeClr val="tx1"/>
                          </a:solidFill>
                          <a:latin typeface="Gill Sans MT" panose="020B0502020104020203"/>
                        </a:defRPr>
                      </a:lvl7pPr>
                      <a:lvl8pPr marL="3200400" algn="l" defTabSz="914400" rtl="0" eaLnBrk="1" latinLnBrk="0" hangingPunct="1">
                        <a:defRPr sz="1800" kern="1200">
                          <a:solidFill>
                            <a:schemeClr val="tx1"/>
                          </a:solidFill>
                          <a:latin typeface="Gill Sans MT" panose="020B0502020104020203"/>
                        </a:defRPr>
                      </a:lvl8pPr>
                      <a:lvl9pPr marL="3657600" algn="l" defTabSz="914400" rtl="0" eaLnBrk="1" latinLnBrk="0" hangingPunct="1">
                        <a:defRPr sz="1800" kern="1200">
                          <a:solidFill>
                            <a:schemeClr val="tx1"/>
                          </a:solidFill>
                          <a:latin typeface="Gill Sans MT" panose="020B0502020104020203"/>
                        </a:defRPr>
                      </a:lvl9pPr>
                    </a:lstStyle>
                    <a:p>
                      <a:pPr algn="ctr"/>
                      <a:r>
                        <a:rPr lang="en-US" sz="1100" dirty="0">
                          <a:solidFill>
                            <a:schemeClr val="tx1"/>
                          </a:solidFill>
                          <a:latin typeface="Tahoma" panose="020B0604030504040204" pitchFamily="34" charset="0"/>
                          <a:ea typeface="Tahoma" panose="020B0604030504040204" pitchFamily="34" charset="0"/>
                          <a:cs typeface="Tahoma" panose="020B0604030504040204" pitchFamily="34" charset="0"/>
                        </a:rPr>
                        <a:t>3%</a:t>
                      </a:r>
                    </a:p>
                  </a:txBody>
                  <a:tcPr anchor="ctr">
                    <a:lnL w="12700" cap="flat" cmpd="sng" algn="ctr">
                      <a:solidFill>
                        <a:srgbClr val="4590B8">
                          <a:lumMod val="40000"/>
                          <a:lumOff val="60000"/>
                        </a:srgbClr>
                      </a:solidFill>
                      <a:prstDash val="dash"/>
                      <a:round/>
                      <a:headEnd type="none" w="med" len="med"/>
                      <a:tailEnd type="none" w="med" len="med"/>
                    </a:lnL>
                    <a:lnR>
                      <a:noFill/>
                    </a:lnR>
                    <a:lnT>
                      <a:noFill/>
                    </a:lnT>
                    <a:lnB w="12700" cap="flat" cmpd="sng" algn="ctr">
                      <a:solidFill>
                        <a:srgbClr val="4590B8">
                          <a:lumMod val="50000"/>
                        </a:srgbClr>
                      </a:solidFill>
                      <a:prstDash val="solid"/>
                      <a:round/>
                      <a:headEnd type="none" w="med" len="med"/>
                      <a:tailEnd type="none" w="med" len="med"/>
                    </a:lnB>
                    <a:lnTlToBr w="12700" cmpd="sng">
                      <a:noFill/>
                      <a:prstDash val="solid"/>
                    </a:lnTlToBr>
                    <a:lnBlToTr w="12700" cmpd="sng">
                      <a:noFill/>
                      <a:prstDash val="solid"/>
                    </a:lnBlToTr>
                    <a:solidFill>
                      <a:srgbClr val="4590B8">
                        <a:alpha val="20000"/>
                      </a:srgbClr>
                    </a:solidFill>
                  </a:tcPr>
                </a:tc>
                <a:extLst>
                  <a:ext uri="{0D108BD9-81ED-4DB2-BD59-A6C34878D82A}">
                    <a16:rowId xmlns:a16="http://schemas.microsoft.com/office/drawing/2014/main" val="144554474"/>
                  </a:ext>
                </a:extLst>
              </a:tr>
            </a:tbl>
          </a:graphicData>
        </a:graphic>
      </p:graphicFrame>
      <p:graphicFrame>
        <p:nvGraphicFramePr>
          <p:cNvPr id="3" name="Content Placeholder 3">
            <a:extLst>
              <a:ext uri="{FF2B5EF4-FFF2-40B4-BE49-F238E27FC236}">
                <a16:creationId xmlns:a16="http://schemas.microsoft.com/office/drawing/2014/main" id="{C17D43B6-A6D0-476D-6E8C-945A71462BCC}"/>
              </a:ext>
            </a:extLst>
          </p:cNvPr>
          <p:cNvGraphicFramePr>
            <a:graphicFrameLocks/>
          </p:cNvGraphicFramePr>
          <p:nvPr>
            <p:extLst>
              <p:ext uri="{D42A27DB-BD31-4B8C-83A1-F6EECF244321}">
                <p14:modId xmlns:p14="http://schemas.microsoft.com/office/powerpoint/2010/main" val="3104958421"/>
              </p:ext>
            </p:extLst>
          </p:nvPr>
        </p:nvGraphicFramePr>
        <p:xfrm>
          <a:off x="1539954" y="2877315"/>
          <a:ext cx="2547785" cy="1813560"/>
        </p:xfrm>
        <a:graphic>
          <a:graphicData uri="http://schemas.openxmlformats.org/drawingml/2006/table">
            <a:tbl>
              <a:tblPr firstRow="1" bandRow="1"/>
              <a:tblGrid>
                <a:gridCol w="1723946">
                  <a:extLst>
                    <a:ext uri="{9D8B030D-6E8A-4147-A177-3AD203B41FA5}">
                      <a16:colId xmlns:a16="http://schemas.microsoft.com/office/drawing/2014/main" val="20000"/>
                    </a:ext>
                  </a:extLst>
                </a:gridCol>
                <a:gridCol w="823839">
                  <a:extLst>
                    <a:ext uri="{9D8B030D-6E8A-4147-A177-3AD203B41FA5}">
                      <a16:colId xmlns:a16="http://schemas.microsoft.com/office/drawing/2014/main" val="20001"/>
                    </a:ext>
                  </a:extLst>
                </a:gridCol>
              </a:tblGrid>
              <a:tr h="224366">
                <a:tc gridSpan="2">
                  <a:txBody>
                    <a:bodyPr/>
                    <a:lstStyle>
                      <a:lvl1pPr marL="0" algn="l" defTabSz="914400" rtl="0" eaLnBrk="1" latinLnBrk="0" hangingPunct="1">
                        <a:defRPr sz="1800" b="1" kern="1200">
                          <a:solidFill>
                            <a:schemeClr val="tx1"/>
                          </a:solidFill>
                          <a:latin typeface="Gill Sans MT" panose="020B0502020104020203"/>
                        </a:defRPr>
                      </a:lvl1pPr>
                      <a:lvl2pPr marL="457200" algn="l" defTabSz="914400" rtl="0" eaLnBrk="1" latinLnBrk="0" hangingPunct="1">
                        <a:defRPr sz="1800" b="1" kern="1200">
                          <a:solidFill>
                            <a:schemeClr val="tx1"/>
                          </a:solidFill>
                          <a:latin typeface="Gill Sans MT" panose="020B0502020104020203"/>
                        </a:defRPr>
                      </a:lvl2pPr>
                      <a:lvl3pPr marL="914400" algn="l" defTabSz="914400" rtl="0" eaLnBrk="1" latinLnBrk="0" hangingPunct="1">
                        <a:defRPr sz="1800" b="1" kern="1200">
                          <a:solidFill>
                            <a:schemeClr val="tx1"/>
                          </a:solidFill>
                          <a:latin typeface="Gill Sans MT" panose="020B0502020104020203"/>
                        </a:defRPr>
                      </a:lvl3pPr>
                      <a:lvl4pPr marL="1371600" algn="l" defTabSz="914400" rtl="0" eaLnBrk="1" latinLnBrk="0" hangingPunct="1">
                        <a:defRPr sz="1800" b="1" kern="1200">
                          <a:solidFill>
                            <a:schemeClr val="tx1"/>
                          </a:solidFill>
                          <a:latin typeface="Gill Sans MT" panose="020B0502020104020203"/>
                        </a:defRPr>
                      </a:lvl4pPr>
                      <a:lvl5pPr marL="1828800" algn="l" defTabSz="914400" rtl="0" eaLnBrk="1" latinLnBrk="0" hangingPunct="1">
                        <a:defRPr sz="1800" b="1" kern="1200">
                          <a:solidFill>
                            <a:schemeClr val="tx1"/>
                          </a:solidFill>
                          <a:latin typeface="Gill Sans MT" panose="020B0502020104020203"/>
                        </a:defRPr>
                      </a:lvl5pPr>
                      <a:lvl6pPr marL="2286000" algn="l" defTabSz="914400" rtl="0" eaLnBrk="1" latinLnBrk="0" hangingPunct="1">
                        <a:defRPr sz="1800" b="1" kern="1200">
                          <a:solidFill>
                            <a:schemeClr val="tx1"/>
                          </a:solidFill>
                          <a:latin typeface="Gill Sans MT" panose="020B0502020104020203"/>
                        </a:defRPr>
                      </a:lvl6pPr>
                      <a:lvl7pPr marL="2743200" algn="l" defTabSz="914400" rtl="0" eaLnBrk="1" latinLnBrk="0" hangingPunct="1">
                        <a:defRPr sz="1800" b="1" kern="1200">
                          <a:solidFill>
                            <a:schemeClr val="tx1"/>
                          </a:solidFill>
                          <a:latin typeface="Gill Sans MT" panose="020B0502020104020203"/>
                        </a:defRPr>
                      </a:lvl7pPr>
                      <a:lvl8pPr marL="3200400" algn="l" defTabSz="914400" rtl="0" eaLnBrk="1" latinLnBrk="0" hangingPunct="1">
                        <a:defRPr sz="1800" b="1" kern="1200">
                          <a:solidFill>
                            <a:schemeClr val="tx1"/>
                          </a:solidFill>
                          <a:latin typeface="Gill Sans MT" panose="020B0502020104020203"/>
                        </a:defRPr>
                      </a:lvl8pPr>
                      <a:lvl9pPr marL="3657600" algn="l" defTabSz="914400" rtl="0" eaLnBrk="1" latinLnBrk="0" hangingPunct="1">
                        <a:defRPr sz="1800" b="1" kern="1200">
                          <a:solidFill>
                            <a:schemeClr val="tx1"/>
                          </a:solidFill>
                          <a:latin typeface="Gill Sans MT" panose="020B0502020104020203"/>
                        </a:defRPr>
                      </a:lvl9pPr>
                    </a:lstStyle>
                    <a:p>
                      <a:pPr algn="ctr"/>
                      <a:r>
                        <a:rPr lang="en-US" sz="1100" dirty="0">
                          <a:solidFill>
                            <a:schemeClr val="tx1"/>
                          </a:solidFill>
                          <a:latin typeface="Tahoma" panose="020B0604030504040204" pitchFamily="34" charset="0"/>
                          <a:ea typeface="Tahoma" panose="020B0604030504040204" pitchFamily="34" charset="0"/>
                          <a:cs typeface="Tahoma" panose="020B0604030504040204" pitchFamily="34" charset="0"/>
                        </a:rPr>
                        <a:t>Age*</a:t>
                      </a:r>
                    </a:p>
                  </a:txBody>
                  <a:tcPr>
                    <a:lnL>
                      <a:noFill/>
                    </a:lnL>
                    <a:lnR>
                      <a:noFill/>
                    </a:lnR>
                    <a:lnT w="12700" cap="flat" cmpd="sng" algn="ctr">
                      <a:solidFill>
                        <a:srgbClr val="4590B8">
                          <a:lumMod val="50000"/>
                        </a:srgbClr>
                      </a:solidFill>
                      <a:prstDash val="solid"/>
                      <a:round/>
                      <a:headEnd type="none" w="med" len="med"/>
                      <a:tailEnd type="none" w="med" len="med"/>
                    </a:lnT>
                    <a:lnB w="12700" cmpd="sng">
                      <a:solidFill>
                        <a:srgbClr val="4590B8"/>
                      </a:solidFill>
                    </a:lnB>
                    <a:lnTlToBr w="12700" cmpd="sng">
                      <a:noFill/>
                      <a:prstDash val="solid"/>
                    </a:lnTlToBr>
                    <a:lnBlToTr w="12700" cmpd="sng">
                      <a:noFill/>
                      <a:prstDash val="solid"/>
                    </a:lnBlToTr>
                    <a:noFill/>
                  </a:tcPr>
                </a:tc>
                <a:tc hMerge="1">
                  <a:txBody>
                    <a:bodyPr/>
                    <a:lstStyle/>
                    <a:p>
                      <a:endParaRPr lang="en-US" sz="1100" dirty="0"/>
                    </a:p>
                  </a:txBody>
                  <a:tcPr/>
                </a:tc>
                <a:extLst>
                  <a:ext uri="{0D108BD9-81ED-4DB2-BD59-A6C34878D82A}">
                    <a16:rowId xmlns:a16="http://schemas.microsoft.com/office/drawing/2014/main" val="10000"/>
                  </a:ext>
                </a:extLst>
              </a:tr>
              <a:tr h="255209">
                <a:tc>
                  <a:txBody>
                    <a:bodyPr/>
                    <a:lstStyle>
                      <a:lvl1pPr marL="0" algn="l" defTabSz="914400" rtl="0" eaLnBrk="1" latinLnBrk="0" hangingPunct="1">
                        <a:defRPr sz="1800" kern="1200">
                          <a:solidFill>
                            <a:schemeClr val="tx1"/>
                          </a:solidFill>
                          <a:latin typeface="Gill Sans MT" panose="020B0502020104020203"/>
                        </a:defRPr>
                      </a:lvl1pPr>
                      <a:lvl2pPr marL="457200" algn="l" defTabSz="914400" rtl="0" eaLnBrk="1" latinLnBrk="0" hangingPunct="1">
                        <a:defRPr sz="1800" kern="1200">
                          <a:solidFill>
                            <a:schemeClr val="tx1"/>
                          </a:solidFill>
                          <a:latin typeface="Gill Sans MT" panose="020B0502020104020203"/>
                        </a:defRPr>
                      </a:lvl2pPr>
                      <a:lvl3pPr marL="914400" algn="l" defTabSz="914400" rtl="0" eaLnBrk="1" latinLnBrk="0" hangingPunct="1">
                        <a:defRPr sz="1800" kern="1200">
                          <a:solidFill>
                            <a:schemeClr val="tx1"/>
                          </a:solidFill>
                          <a:latin typeface="Gill Sans MT" panose="020B0502020104020203"/>
                        </a:defRPr>
                      </a:lvl3pPr>
                      <a:lvl4pPr marL="1371600" algn="l" defTabSz="914400" rtl="0" eaLnBrk="1" latinLnBrk="0" hangingPunct="1">
                        <a:defRPr sz="1800" kern="1200">
                          <a:solidFill>
                            <a:schemeClr val="tx1"/>
                          </a:solidFill>
                          <a:latin typeface="Gill Sans MT" panose="020B0502020104020203"/>
                        </a:defRPr>
                      </a:lvl4pPr>
                      <a:lvl5pPr marL="1828800" algn="l" defTabSz="914400" rtl="0" eaLnBrk="1" latinLnBrk="0" hangingPunct="1">
                        <a:defRPr sz="1800" kern="1200">
                          <a:solidFill>
                            <a:schemeClr val="tx1"/>
                          </a:solidFill>
                          <a:latin typeface="Gill Sans MT" panose="020B0502020104020203"/>
                        </a:defRPr>
                      </a:lvl5pPr>
                      <a:lvl6pPr marL="2286000" algn="l" defTabSz="914400" rtl="0" eaLnBrk="1" latinLnBrk="0" hangingPunct="1">
                        <a:defRPr sz="1800" kern="1200">
                          <a:solidFill>
                            <a:schemeClr val="tx1"/>
                          </a:solidFill>
                          <a:latin typeface="Gill Sans MT" panose="020B0502020104020203"/>
                        </a:defRPr>
                      </a:lvl6pPr>
                      <a:lvl7pPr marL="2743200" algn="l" defTabSz="914400" rtl="0" eaLnBrk="1" latinLnBrk="0" hangingPunct="1">
                        <a:defRPr sz="1800" kern="1200">
                          <a:solidFill>
                            <a:schemeClr val="tx1"/>
                          </a:solidFill>
                          <a:latin typeface="Gill Sans MT" panose="020B0502020104020203"/>
                        </a:defRPr>
                      </a:lvl7pPr>
                      <a:lvl8pPr marL="3200400" algn="l" defTabSz="914400" rtl="0" eaLnBrk="1" latinLnBrk="0" hangingPunct="1">
                        <a:defRPr sz="1800" kern="1200">
                          <a:solidFill>
                            <a:schemeClr val="tx1"/>
                          </a:solidFill>
                          <a:latin typeface="Gill Sans MT" panose="020B0502020104020203"/>
                        </a:defRPr>
                      </a:lvl8pPr>
                      <a:lvl9pPr marL="3657600" algn="l" defTabSz="914400" rtl="0" eaLnBrk="1" latinLnBrk="0" hangingPunct="1">
                        <a:defRPr sz="1800" kern="1200">
                          <a:solidFill>
                            <a:schemeClr val="tx1"/>
                          </a:solidFill>
                          <a:latin typeface="Gill Sans MT" panose="020B0502020104020203"/>
                        </a:defRPr>
                      </a:lvl9pPr>
                    </a:lstStyle>
                    <a:p>
                      <a:pPr algn="r"/>
                      <a:r>
                        <a:rPr lang="en-US" sz="1100" dirty="0">
                          <a:solidFill>
                            <a:schemeClr val="tx1"/>
                          </a:solidFill>
                          <a:latin typeface="Tahoma" panose="020B0604030504040204" pitchFamily="34" charset="0"/>
                          <a:ea typeface="Tahoma" panose="020B0604030504040204" pitchFamily="34" charset="0"/>
                          <a:cs typeface="Tahoma" panose="020B0604030504040204" pitchFamily="34" charset="0"/>
                        </a:rPr>
                        <a:t>Under 35</a:t>
                      </a:r>
                    </a:p>
                  </a:txBody>
                  <a:tcPr>
                    <a:lnL>
                      <a:noFill/>
                    </a:lnL>
                    <a:lnR w="12700" cap="flat" cmpd="sng" algn="ctr">
                      <a:solidFill>
                        <a:srgbClr val="4590B8">
                          <a:lumMod val="40000"/>
                          <a:lumOff val="60000"/>
                        </a:srgbClr>
                      </a:solidFill>
                      <a:prstDash val="dash"/>
                      <a:round/>
                      <a:headEnd type="none" w="med" len="med"/>
                      <a:tailEnd type="none" w="med" len="med"/>
                    </a:lnR>
                    <a:lnT w="12700" cmpd="sng">
                      <a:solidFill>
                        <a:srgbClr val="4590B8"/>
                      </a:solidFill>
                    </a:lnT>
                    <a:lnB>
                      <a:noFill/>
                    </a:lnB>
                    <a:lnTlToBr w="12700" cmpd="sng">
                      <a:noFill/>
                      <a:prstDash val="solid"/>
                    </a:lnTlToBr>
                    <a:lnBlToTr w="12700" cmpd="sng">
                      <a:noFill/>
                      <a:prstDash val="solid"/>
                    </a:lnBlToTr>
                    <a:solidFill>
                      <a:srgbClr val="4590B8">
                        <a:alpha val="20000"/>
                      </a:srgbClr>
                    </a:solidFill>
                  </a:tcPr>
                </a:tc>
                <a:tc>
                  <a:txBody>
                    <a:bodyPr/>
                    <a:lstStyle>
                      <a:lvl1pPr marL="0" algn="l" defTabSz="914400" rtl="0" eaLnBrk="1" latinLnBrk="0" hangingPunct="1">
                        <a:defRPr sz="1800" kern="1200">
                          <a:solidFill>
                            <a:schemeClr val="tx1"/>
                          </a:solidFill>
                          <a:latin typeface="Gill Sans MT" panose="020B0502020104020203"/>
                        </a:defRPr>
                      </a:lvl1pPr>
                      <a:lvl2pPr marL="457200" algn="l" defTabSz="914400" rtl="0" eaLnBrk="1" latinLnBrk="0" hangingPunct="1">
                        <a:defRPr sz="1800" kern="1200">
                          <a:solidFill>
                            <a:schemeClr val="tx1"/>
                          </a:solidFill>
                          <a:latin typeface="Gill Sans MT" panose="020B0502020104020203"/>
                        </a:defRPr>
                      </a:lvl2pPr>
                      <a:lvl3pPr marL="914400" algn="l" defTabSz="914400" rtl="0" eaLnBrk="1" latinLnBrk="0" hangingPunct="1">
                        <a:defRPr sz="1800" kern="1200">
                          <a:solidFill>
                            <a:schemeClr val="tx1"/>
                          </a:solidFill>
                          <a:latin typeface="Gill Sans MT" panose="020B0502020104020203"/>
                        </a:defRPr>
                      </a:lvl3pPr>
                      <a:lvl4pPr marL="1371600" algn="l" defTabSz="914400" rtl="0" eaLnBrk="1" latinLnBrk="0" hangingPunct="1">
                        <a:defRPr sz="1800" kern="1200">
                          <a:solidFill>
                            <a:schemeClr val="tx1"/>
                          </a:solidFill>
                          <a:latin typeface="Gill Sans MT" panose="020B0502020104020203"/>
                        </a:defRPr>
                      </a:lvl4pPr>
                      <a:lvl5pPr marL="1828800" algn="l" defTabSz="914400" rtl="0" eaLnBrk="1" latinLnBrk="0" hangingPunct="1">
                        <a:defRPr sz="1800" kern="1200">
                          <a:solidFill>
                            <a:schemeClr val="tx1"/>
                          </a:solidFill>
                          <a:latin typeface="Gill Sans MT" panose="020B0502020104020203"/>
                        </a:defRPr>
                      </a:lvl5pPr>
                      <a:lvl6pPr marL="2286000" algn="l" defTabSz="914400" rtl="0" eaLnBrk="1" latinLnBrk="0" hangingPunct="1">
                        <a:defRPr sz="1800" kern="1200">
                          <a:solidFill>
                            <a:schemeClr val="tx1"/>
                          </a:solidFill>
                          <a:latin typeface="Gill Sans MT" panose="020B0502020104020203"/>
                        </a:defRPr>
                      </a:lvl6pPr>
                      <a:lvl7pPr marL="2743200" algn="l" defTabSz="914400" rtl="0" eaLnBrk="1" latinLnBrk="0" hangingPunct="1">
                        <a:defRPr sz="1800" kern="1200">
                          <a:solidFill>
                            <a:schemeClr val="tx1"/>
                          </a:solidFill>
                          <a:latin typeface="Gill Sans MT" panose="020B0502020104020203"/>
                        </a:defRPr>
                      </a:lvl7pPr>
                      <a:lvl8pPr marL="3200400" algn="l" defTabSz="914400" rtl="0" eaLnBrk="1" latinLnBrk="0" hangingPunct="1">
                        <a:defRPr sz="1800" kern="1200">
                          <a:solidFill>
                            <a:schemeClr val="tx1"/>
                          </a:solidFill>
                          <a:latin typeface="Gill Sans MT" panose="020B0502020104020203"/>
                        </a:defRPr>
                      </a:lvl8pPr>
                      <a:lvl9pPr marL="3657600" algn="l" defTabSz="914400" rtl="0" eaLnBrk="1" latinLnBrk="0" hangingPunct="1">
                        <a:defRPr sz="1800" kern="1200">
                          <a:solidFill>
                            <a:schemeClr val="tx1"/>
                          </a:solidFill>
                          <a:latin typeface="Gill Sans MT" panose="020B0502020104020203"/>
                        </a:defRPr>
                      </a:lvl9pPr>
                    </a:lstStyle>
                    <a:p>
                      <a:pPr algn="ctr"/>
                      <a:r>
                        <a:rPr lang="en-US" sz="1100" dirty="0">
                          <a:solidFill>
                            <a:schemeClr val="tx1"/>
                          </a:solidFill>
                          <a:latin typeface="Tahoma" panose="020B0604030504040204" pitchFamily="34" charset="0"/>
                          <a:ea typeface="Tahoma" panose="020B0604030504040204" pitchFamily="34" charset="0"/>
                          <a:cs typeface="Tahoma" panose="020B0604030504040204" pitchFamily="34" charset="0"/>
                        </a:rPr>
                        <a:t>21%</a:t>
                      </a:r>
                    </a:p>
                  </a:txBody>
                  <a:tcPr anchor="ctr">
                    <a:lnL w="12700" cap="flat" cmpd="sng" algn="ctr">
                      <a:solidFill>
                        <a:srgbClr val="4590B8">
                          <a:lumMod val="40000"/>
                          <a:lumOff val="60000"/>
                        </a:srgbClr>
                      </a:solidFill>
                      <a:prstDash val="dash"/>
                      <a:round/>
                      <a:headEnd type="none" w="med" len="med"/>
                      <a:tailEnd type="none" w="med" len="med"/>
                    </a:lnL>
                    <a:lnR>
                      <a:noFill/>
                    </a:lnR>
                    <a:lnT w="12700" cmpd="sng">
                      <a:solidFill>
                        <a:srgbClr val="4590B8"/>
                      </a:solidFill>
                    </a:lnT>
                    <a:lnB>
                      <a:noFill/>
                    </a:lnB>
                    <a:lnTlToBr w="12700" cmpd="sng">
                      <a:noFill/>
                      <a:prstDash val="solid"/>
                    </a:lnTlToBr>
                    <a:lnBlToTr w="12700" cmpd="sng">
                      <a:noFill/>
                      <a:prstDash val="solid"/>
                    </a:lnBlToTr>
                    <a:solidFill>
                      <a:srgbClr val="4590B8">
                        <a:alpha val="20000"/>
                      </a:srgbClr>
                    </a:solidFill>
                  </a:tcPr>
                </a:tc>
                <a:extLst>
                  <a:ext uri="{0D108BD9-81ED-4DB2-BD59-A6C34878D82A}">
                    <a16:rowId xmlns:a16="http://schemas.microsoft.com/office/drawing/2014/main" val="10001"/>
                  </a:ext>
                </a:extLst>
              </a:tr>
              <a:tr h="255209">
                <a:tc>
                  <a:txBody>
                    <a:bodyPr/>
                    <a:lstStyle>
                      <a:lvl1pPr marL="0" algn="l" defTabSz="914400" rtl="0" eaLnBrk="1" latinLnBrk="0" hangingPunct="1">
                        <a:defRPr sz="1800" kern="1200">
                          <a:solidFill>
                            <a:schemeClr val="tx1"/>
                          </a:solidFill>
                          <a:latin typeface="Gill Sans MT" panose="020B0502020104020203"/>
                        </a:defRPr>
                      </a:lvl1pPr>
                      <a:lvl2pPr marL="457200" algn="l" defTabSz="914400" rtl="0" eaLnBrk="1" latinLnBrk="0" hangingPunct="1">
                        <a:defRPr sz="1800" kern="1200">
                          <a:solidFill>
                            <a:schemeClr val="tx1"/>
                          </a:solidFill>
                          <a:latin typeface="Gill Sans MT" panose="020B0502020104020203"/>
                        </a:defRPr>
                      </a:lvl2pPr>
                      <a:lvl3pPr marL="914400" algn="l" defTabSz="914400" rtl="0" eaLnBrk="1" latinLnBrk="0" hangingPunct="1">
                        <a:defRPr sz="1800" kern="1200">
                          <a:solidFill>
                            <a:schemeClr val="tx1"/>
                          </a:solidFill>
                          <a:latin typeface="Gill Sans MT" panose="020B0502020104020203"/>
                        </a:defRPr>
                      </a:lvl3pPr>
                      <a:lvl4pPr marL="1371600" algn="l" defTabSz="914400" rtl="0" eaLnBrk="1" latinLnBrk="0" hangingPunct="1">
                        <a:defRPr sz="1800" kern="1200">
                          <a:solidFill>
                            <a:schemeClr val="tx1"/>
                          </a:solidFill>
                          <a:latin typeface="Gill Sans MT" panose="020B0502020104020203"/>
                        </a:defRPr>
                      </a:lvl4pPr>
                      <a:lvl5pPr marL="1828800" algn="l" defTabSz="914400" rtl="0" eaLnBrk="1" latinLnBrk="0" hangingPunct="1">
                        <a:defRPr sz="1800" kern="1200">
                          <a:solidFill>
                            <a:schemeClr val="tx1"/>
                          </a:solidFill>
                          <a:latin typeface="Gill Sans MT" panose="020B0502020104020203"/>
                        </a:defRPr>
                      </a:lvl5pPr>
                      <a:lvl6pPr marL="2286000" algn="l" defTabSz="914400" rtl="0" eaLnBrk="1" latinLnBrk="0" hangingPunct="1">
                        <a:defRPr sz="1800" kern="1200">
                          <a:solidFill>
                            <a:schemeClr val="tx1"/>
                          </a:solidFill>
                          <a:latin typeface="Gill Sans MT" panose="020B0502020104020203"/>
                        </a:defRPr>
                      </a:lvl6pPr>
                      <a:lvl7pPr marL="2743200" algn="l" defTabSz="914400" rtl="0" eaLnBrk="1" latinLnBrk="0" hangingPunct="1">
                        <a:defRPr sz="1800" kern="1200">
                          <a:solidFill>
                            <a:schemeClr val="tx1"/>
                          </a:solidFill>
                          <a:latin typeface="Gill Sans MT" panose="020B0502020104020203"/>
                        </a:defRPr>
                      </a:lvl7pPr>
                      <a:lvl8pPr marL="3200400" algn="l" defTabSz="914400" rtl="0" eaLnBrk="1" latinLnBrk="0" hangingPunct="1">
                        <a:defRPr sz="1800" kern="1200">
                          <a:solidFill>
                            <a:schemeClr val="tx1"/>
                          </a:solidFill>
                          <a:latin typeface="Gill Sans MT" panose="020B0502020104020203"/>
                        </a:defRPr>
                      </a:lvl8pPr>
                      <a:lvl9pPr marL="3657600" algn="l" defTabSz="914400" rtl="0" eaLnBrk="1" latinLnBrk="0" hangingPunct="1">
                        <a:defRPr sz="1800" kern="1200">
                          <a:solidFill>
                            <a:schemeClr val="tx1"/>
                          </a:solidFill>
                          <a:latin typeface="Gill Sans MT" panose="020B0502020104020203"/>
                        </a:defRPr>
                      </a:lvl9pPr>
                    </a:lstStyle>
                    <a:p>
                      <a:pPr algn="r"/>
                      <a:r>
                        <a:rPr lang="en-US" sz="1100" dirty="0">
                          <a:solidFill>
                            <a:schemeClr val="tx1"/>
                          </a:solidFill>
                          <a:latin typeface="Tahoma" panose="020B0604030504040204" pitchFamily="34" charset="0"/>
                          <a:ea typeface="Tahoma" panose="020B0604030504040204" pitchFamily="34" charset="0"/>
                          <a:cs typeface="Tahoma" panose="020B0604030504040204" pitchFamily="34" charset="0"/>
                        </a:rPr>
                        <a:t>35-44</a:t>
                      </a:r>
                    </a:p>
                  </a:txBody>
                  <a:tcPr>
                    <a:lnL>
                      <a:noFill/>
                    </a:lnL>
                    <a:lnR w="12700" cap="flat" cmpd="sng" algn="ctr">
                      <a:solidFill>
                        <a:srgbClr val="4590B8">
                          <a:lumMod val="40000"/>
                          <a:lumOff val="60000"/>
                        </a:srgbClr>
                      </a:solidFill>
                      <a:prstDash val="dash"/>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Gill Sans MT" panose="020B0502020104020203"/>
                        </a:defRPr>
                      </a:lvl1pPr>
                      <a:lvl2pPr marL="457200" algn="l" defTabSz="914400" rtl="0" eaLnBrk="1" latinLnBrk="0" hangingPunct="1">
                        <a:defRPr sz="1800" kern="1200">
                          <a:solidFill>
                            <a:schemeClr val="tx1"/>
                          </a:solidFill>
                          <a:latin typeface="Gill Sans MT" panose="020B0502020104020203"/>
                        </a:defRPr>
                      </a:lvl2pPr>
                      <a:lvl3pPr marL="914400" algn="l" defTabSz="914400" rtl="0" eaLnBrk="1" latinLnBrk="0" hangingPunct="1">
                        <a:defRPr sz="1800" kern="1200">
                          <a:solidFill>
                            <a:schemeClr val="tx1"/>
                          </a:solidFill>
                          <a:latin typeface="Gill Sans MT" panose="020B0502020104020203"/>
                        </a:defRPr>
                      </a:lvl3pPr>
                      <a:lvl4pPr marL="1371600" algn="l" defTabSz="914400" rtl="0" eaLnBrk="1" latinLnBrk="0" hangingPunct="1">
                        <a:defRPr sz="1800" kern="1200">
                          <a:solidFill>
                            <a:schemeClr val="tx1"/>
                          </a:solidFill>
                          <a:latin typeface="Gill Sans MT" panose="020B0502020104020203"/>
                        </a:defRPr>
                      </a:lvl4pPr>
                      <a:lvl5pPr marL="1828800" algn="l" defTabSz="914400" rtl="0" eaLnBrk="1" latinLnBrk="0" hangingPunct="1">
                        <a:defRPr sz="1800" kern="1200">
                          <a:solidFill>
                            <a:schemeClr val="tx1"/>
                          </a:solidFill>
                          <a:latin typeface="Gill Sans MT" panose="020B0502020104020203"/>
                        </a:defRPr>
                      </a:lvl5pPr>
                      <a:lvl6pPr marL="2286000" algn="l" defTabSz="914400" rtl="0" eaLnBrk="1" latinLnBrk="0" hangingPunct="1">
                        <a:defRPr sz="1800" kern="1200">
                          <a:solidFill>
                            <a:schemeClr val="tx1"/>
                          </a:solidFill>
                          <a:latin typeface="Gill Sans MT" panose="020B0502020104020203"/>
                        </a:defRPr>
                      </a:lvl6pPr>
                      <a:lvl7pPr marL="2743200" algn="l" defTabSz="914400" rtl="0" eaLnBrk="1" latinLnBrk="0" hangingPunct="1">
                        <a:defRPr sz="1800" kern="1200">
                          <a:solidFill>
                            <a:schemeClr val="tx1"/>
                          </a:solidFill>
                          <a:latin typeface="Gill Sans MT" panose="020B0502020104020203"/>
                        </a:defRPr>
                      </a:lvl7pPr>
                      <a:lvl8pPr marL="3200400" algn="l" defTabSz="914400" rtl="0" eaLnBrk="1" latinLnBrk="0" hangingPunct="1">
                        <a:defRPr sz="1800" kern="1200">
                          <a:solidFill>
                            <a:schemeClr val="tx1"/>
                          </a:solidFill>
                          <a:latin typeface="Gill Sans MT" panose="020B0502020104020203"/>
                        </a:defRPr>
                      </a:lvl8pPr>
                      <a:lvl9pPr marL="3657600" algn="l" defTabSz="914400" rtl="0" eaLnBrk="1" latinLnBrk="0" hangingPunct="1">
                        <a:defRPr sz="1800" kern="1200">
                          <a:solidFill>
                            <a:schemeClr val="tx1"/>
                          </a:solidFill>
                          <a:latin typeface="Gill Sans MT" panose="020B0502020104020203"/>
                        </a:defRPr>
                      </a:lvl9pPr>
                    </a:lstStyle>
                    <a:p>
                      <a:pPr algn="ctr"/>
                      <a:r>
                        <a:rPr lang="en-US" sz="1100" dirty="0">
                          <a:solidFill>
                            <a:schemeClr val="tx1"/>
                          </a:solidFill>
                          <a:latin typeface="Tahoma" panose="020B0604030504040204" pitchFamily="34" charset="0"/>
                          <a:ea typeface="Tahoma" panose="020B0604030504040204" pitchFamily="34" charset="0"/>
                          <a:cs typeface="Tahoma" panose="020B0604030504040204" pitchFamily="34" charset="0"/>
                        </a:rPr>
                        <a:t>21%</a:t>
                      </a:r>
                    </a:p>
                  </a:txBody>
                  <a:tcPr anchor="ctr">
                    <a:lnL w="12700" cap="flat" cmpd="sng" algn="ctr">
                      <a:solidFill>
                        <a:srgbClr val="4590B8">
                          <a:lumMod val="40000"/>
                          <a:lumOff val="60000"/>
                        </a:srgbClr>
                      </a:solidFill>
                      <a:prstDash val="dash"/>
                      <a:round/>
                      <a:headEnd type="none" w="med" len="med"/>
                      <a:tailEnd type="none" w="med" len="med"/>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255209">
                <a:tc>
                  <a:txBody>
                    <a:bodyPr/>
                    <a:lstStyle>
                      <a:lvl1pPr marL="0" algn="l" defTabSz="914400" rtl="0" eaLnBrk="1" latinLnBrk="0" hangingPunct="1">
                        <a:defRPr sz="1800" kern="1200">
                          <a:solidFill>
                            <a:schemeClr val="tx1"/>
                          </a:solidFill>
                          <a:latin typeface="Gill Sans MT" panose="020B0502020104020203"/>
                        </a:defRPr>
                      </a:lvl1pPr>
                      <a:lvl2pPr marL="457200" algn="l" defTabSz="914400" rtl="0" eaLnBrk="1" latinLnBrk="0" hangingPunct="1">
                        <a:defRPr sz="1800" kern="1200">
                          <a:solidFill>
                            <a:schemeClr val="tx1"/>
                          </a:solidFill>
                          <a:latin typeface="Gill Sans MT" panose="020B0502020104020203"/>
                        </a:defRPr>
                      </a:lvl2pPr>
                      <a:lvl3pPr marL="914400" algn="l" defTabSz="914400" rtl="0" eaLnBrk="1" latinLnBrk="0" hangingPunct="1">
                        <a:defRPr sz="1800" kern="1200">
                          <a:solidFill>
                            <a:schemeClr val="tx1"/>
                          </a:solidFill>
                          <a:latin typeface="Gill Sans MT" panose="020B0502020104020203"/>
                        </a:defRPr>
                      </a:lvl3pPr>
                      <a:lvl4pPr marL="1371600" algn="l" defTabSz="914400" rtl="0" eaLnBrk="1" latinLnBrk="0" hangingPunct="1">
                        <a:defRPr sz="1800" kern="1200">
                          <a:solidFill>
                            <a:schemeClr val="tx1"/>
                          </a:solidFill>
                          <a:latin typeface="Gill Sans MT" panose="020B0502020104020203"/>
                        </a:defRPr>
                      </a:lvl4pPr>
                      <a:lvl5pPr marL="1828800" algn="l" defTabSz="914400" rtl="0" eaLnBrk="1" latinLnBrk="0" hangingPunct="1">
                        <a:defRPr sz="1800" kern="1200">
                          <a:solidFill>
                            <a:schemeClr val="tx1"/>
                          </a:solidFill>
                          <a:latin typeface="Gill Sans MT" panose="020B0502020104020203"/>
                        </a:defRPr>
                      </a:lvl5pPr>
                      <a:lvl6pPr marL="2286000" algn="l" defTabSz="914400" rtl="0" eaLnBrk="1" latinLnBrk="0" hangingPunct="1">
                        <a:defRPr sz="1800" kern="1200">
                          <a:solidFill>
                            <a:schemeClr val="tx1"/>
                          </a:solidFill>
                          <a:latin typeface="Gill Sans MT" panose="020B0502020104020203"/>
                        </a:defRPr>
                      </a:lvl6pPr>
                      <a:lvl7pPr marL="2743200" algn="l" defTabSz="914400" rtl="0" eaLnBrk="1" latinLnBrk="0" hangingPunct="1">
                        <a:defRPr sz="1800" kern="1200">
                          <a:solidFill>
                            <a:schemeClr val="tx1"/>
                          </a:solidFill>
                          <a:latin typeface="Gill Sans MT" panose="020B0502020104020203"/>
                        </a:defRPr>
                      </a:lvl7pPr>
                      <a:lvl8pPr marL="3200400" algn="l" defTabSz="914400" rtl="0" eaLnBrk="1" latinLnBrk="0" hangingPunct="1">
                        <a:defRPr sz="1800" kern="1200">
                          <a:solidFill>
                            <a:schemeClr val="tx1"/>
                          </a:solidFill>
                          <a:latin typeface="Gill Sans MT" panose="020B0502020104020203"/>
                        </a:defRPr>
                      </a:lvl8pPr>
                      <a:lvl9pPr marL="3657600" algn="l" defTabSz="914400" rtl="0" eaLnBrk="1" latinLnBrk="0" hangingPunct="1">
                        <a:defRPr sz="1800" kern="1200">
                          <a:solidFill>
                            <a:schemeClr val="tx1"/>
                          </a:solidFill>
                          <a:latin typeface="Gill Sans MT" panose="020B0502020104020203"/>
                        </a:defRPr>
                      </a:lvl9pPr>
                    </a:lstStyle>
                    <a:p>
                      <a:pPr algn="r"/>
                      <a:r>
                        <a:rPr lang="en-US" sz="1100" dirty="0">
                          <a:solidFill>
                            <a:schemeClr val="tx1"/>
                          </a:solidFill>
                          <a:latin typeface="Tahoma" panose="020B0604030504040204" pitchFamily="34" charset="0"/>
                          <a:ea typeface="Tahoma" panose="020B0604030504040204" pitchFamily="34" charset="0"/>
                          <a:cs typeface="Tahoma" panose="020B0604030504040204" pitchFamily="34" charset="0"/>
                        </a:rPr>
                        <a:t>45-54</a:t>
                      </a:r>
                    </a:p>
                  </a:txBody>
                  <a:tcPr>
                    <a:lnL>
                      <a:noFill/>
                    </a:lnL>
                    <a:lnR w="12700" cap="flat" cmpd="sng" algn="ctr">
                      <a:solidFill>
                        <a:srgbClr val="4590B8">
                          <a:lumMod val="40000"/>
                          <a:lumOff val="60000"/>
                        </a:srgbClr>
                      </a:solidFill>
                      <a:prstDash val="dash"/>
                      <a:round/>
                      <a:headEnd type="none" w="med" len="med"/>
                      <a:tailEnd type="none" w="med" len="med"/>
                    </a:lnR>
                    <a:lnT>
                      <a:noFill/>
                    </a:lnT>
                    <a:lnB>
                      <a:noFill/>
                    </a:lnB>
                    <a:lnTlToBr w="12700" cmpd="sng">
                      <a:noFill/>
                      <a:prstDash val="solid"/>
                    </a:lnTlToBr>
                    <a:lnBlToTr w="12700" cmpd="sng">
                      <a:noFill/>
                      <a:prstDash val="solid"/>
                    </a:lnBlToTr>
                    <a:solidFill>
                      <a:srgbClr val="4590B8">
                        <a:alpha val="20000"/>
                      </a:srgbClr>
                    </a:solidFill>
                  </a:tcPr>
                </a:tc>
                <a:tc>
                  <a:txBody>
                    <a:bodyPr/>
                    <a:lstStyle>
                      <a:lvl1pPr marL="0" algn="l" defTabSz="914400" rtl="0" eaLnBrk="1" latinLnBrk="0" hangingPunct="1">
                        <a:defRPr sz="1800" kern="1200">
                          <a:solidFill>
                            <a:schemeClr val="tx1"/>
                          </a:solidFill>
                          <a:latin typeface="Gill Sans MT" panose="020B0502020104020203"/>
                        </a:defRPr>
                      </a:lvl1pPr>
                      <a:lvl2pPr marL="457200" algn="l" defTabSz="914400" rtl="0" eaLnBrk="1" latinLnBrk="0" hangingPunct="1">
                        <a:defRPr sz="1800" kern="1200">
                          <a:solidFill>
                            <a:schemeClr val="tx1"/>
                          </a:solidFill>
                          <a:latin typeface="Gill Sans MT" panose="020B0502020104020203"/>
                        </a:defRPr>
                      </a:lvl2pPr>
                      <a:lvl3pPr marL="914400" algn="l" defTabSz="914400" rtl="0" eaLnBrk="1" latinLnBrk="0" hangingPunct="1">
                        <a:defRPr sz="1800" kern="1200">
                          <a:solidFill>
                            <a:schemeClr val="tx1"/>
                          </a:solidFill>
                          <a:latin typeface="Gill Sans MT" panose="020B0502020104020203"/>
                        </a:defRPr>
                      </a:lvl3pPr>
                      <a:lvl4pPr marL="1371600" algn="l" defTabSz="914400" rtl="0" eaLnBrk="1" latinLnBrk="0" hangingPunct="1">
                        <a:defRPr sz="1800" kern="1200">
                          <a:solidFill>
                            <a:schemeClr val="tx1"/>
                          </a:solidFill>
                          <a:latin typeface="Gill Sans MT" panose="020B0502020104020203"/>
                        </a:defRPr>
                      </a:lvl4pPr>
                      <a:lvl5pPr marL="1828800" algn="l" defTabSz="914400" rtl="0" eaLnBrk="1" latinLnBrk="0" hangingPunct="1">
                        <a:defRPr sz="1800" kern="1200">
                          <a:solidFill>
                            <a:schemeClr val="tx1"/>
                          </a:solidFill>
                          <a:latin typeface="Gill Sans MT" panose="020B0502020104020203"/>
                        </a:defRPr>
                      </a:lvl5pPr>
                      <a:lvl6pPr marL="2286000" algn="l" defTabSz="914400" rtl="0" eaLnBrk="1" latinLnBrk="0" hangingPunct="1">
                        <a:defRPr sz="1800" kern="1200">
                          <a:solidFill>
                            <a:schemeClr val="tx1"/>
                          </a:solidFill>
                          <a:latin typeface="Gill Sans MT" panose="020B0502020104020203"/>
                        </a:defRPr>
                      </a:lvl6pPr>
                      <a:lvl7pPr marL="2743200" algn="l" defTabSz="914400" rtl="0" eaLnBrk="1" latinLnBrk="0" hangingPunct="1">
                        <a:defRPr sz="1800" kern="1200">
                          <a:solidFill>
                            <a:schemeClr val="tx1"/>
                          </a:solidFill>
                          <a:latin typeface="Gill Sans MT" panose="020B0502020104020203"/>
                        </a:defRPr>
                      </a:lvl7pPr>
                      <a:lvl8pPr marL="3200400" algn="l" defTabSz="914400" rtl="0" eaLnBrk="1" latinLnBrk="0" hangingPunct="1">
                        <a:defRPr sz="1800" kern="1200">
                          <a:solidFill>
                            <a:schemeClr val="tx1"/>
                          </a:solidFill>
                          <a:latin typeface="Gill Sans MT" panose="020B0502020104020203"/>
                        </a:defRPr>
                      </a:lvl8pPr>
                      <a:lvl9pPr marL="3657600" algn="l" defTabSz="914400" rtl="0" eaLnBrk="1" latinLnBrk="0" hangingPunct="1">
                        <a:defRPr sz="1800" kern="1200">
                          <a:solidFill>
                            <a:schemeClr val="tx1"/>
                          </a:solidFill>
                          <a:latin typeface="Gill Sans MT" panose="020B0502020104020203"/>
                        </a:defRPr>
                      </a:lvl9pPr>
                    </a:lstStyle>
                    <a:p>
                      <a:pPr algn="ctr"/>
                      <a:r>
                        <a:rPr lang="en-US" sz="1100" dirty="0">
                          <a:solidFill>
                            <a:schemeClr val="tx1"/>
                          </a:solidFill>
                          <a:latin typeface="Tahoma" panose="020B0604030504040204" pitchFamily="34" charset="0"/>
                          <a:ea typeface="Tahoma" panose="020B0604030504040204" pitchFamily="34" charset="0"/>
                          <a:cs typeface="Tahoma" panose="020B0604030504040204" pitchFamily="34" charset="0"/>
                        </a:rPr>
                        <a:t>20%</a:t>
                      </a:r>
                    </a:p>
                  </a:txBody>
                  <a:tcPr anchor="ctr">
                    <a:lnL w="12700" cap="flat" cmpd="sng" algn="ctr">
                      <a:solidFill>
                        <a:srgbClr val="4590B8">
                          <a:lumMod val="40000"/>
                          <a:lumOff val="60000"/>
                        </a:srgbClr>
                      </a:solidFill>
                      <a:prstDash val="dash"/>
                      <a:round/>
                      <a:headEnd type="none" w="med" len="med"/>
                      <a:tailEnd type="none" w="med" len="med"/>
                    </a:lnL>
                    <a:lnR>
                      <a:noFill/>
                    </a:lnR>
                    <a:lnT>
                      <a:noFill/>
                    </a:lnT>
                    <a:lnB>
                      <a:noFill/>
                    </a:lnB>
                    <a:lnTlToBr w="12700" cmpd="sng">
                      <a:noFill/>
                      <a:prstDash val="solid"/>
                    </a:lnTlToBr>
                    <a:lnBlToTr w="12700" cmpd="sng">
                      <a:noFill/>
                      <a:prstDash val="solid"/>
                    </a:lnBlToTr>
                    <a:solidFill>
                      <a:srgbClr val="4590B8">
                        <a:alpha val="20000"/>
                      </a:srgbClr>
                    </a:solidFill>
                  </a:tcPr>
                </a:tc>
                <a:extLst>
                  <a:ext uri="{0D108BD9-81ED-4DB2-BD59-A6C34878D82A}">
                    <a16:rowId xmlns:a16="http://schemas.microsoft.com/office/drawing/2014/main" val="10003"/>
                  </a:ext>
                </a:extLst>
              </a:tr>
              <a:tr h="255209">
                <a:tc>
                  <a:txBody>
                    <a:bodyPr/>
                    <a:lstStyle>
                      <a:lvl1pPr marL="0" algn="l" defTabSz="914400" rtl="0" eaLnBrk="1" latinLnBrk="0" hangingPunct="1">
                        <a:defRPr sz="1800" kern="1200">
                          <a:solidFill>
                            <a:schemeClr val="tx1"/>
                          </a:solidFill>
                          <a:latin typeface="Gill Sans MT" panose="020B0502020104020203"/>
                        </a:defRPr>
                      </a:lvl1pPr>
                      <a:lvl2pPr marL="457200" algn="l" defTabSz="914400" rtl="0" eaLnBrk="1" latinLnBrk="0" hangingPunct="1">
                        <a:defRPr sz="1800" kern="1200">
                          <a:solidFill>
                            <a:schemeClr val="tx1"/>
                          </a:solidFill>
                          <a:latin typeface="Gill Sans MT" panose="020B0502020104020203"/>
                        </a:defRPr>
                      </a:lvl2pPr>
                      <a:lvl3pPr marL="914400" algn="l" defTabSz="914400" rtl="0" eaLnBrk="1" latinLnBrk="0" hangingPunct="1">
                        <a:defRPr sz="1800" kern="1200">
                          <a:solidFill>
                            <a:schemeClr val="tx1"/>
                          </a:solidFill>
                          <a:latin typeface="Gill Sans MT" panose="020B0502020104020203"/>
                        </a:defRPr>
                      </a:lvl3pPr>
                      <a:lvl4pPr marL="1371600" algn="l" defTabSz="914400" rtl="0" eaLnBrk="1" latinLnBrk="0" hangingPunct="1">
                        <a:defRPr sz="1800" kern="1200">
                          <a:solidFill>
                            <a:schemeClr val="tx1"/>
                          </a:solidFill>
                          <a:latin typeface="Gill Sans MT" panose="020B0502020104020203"/>
                        </a:defRPr>
                      </a:lvl4pPr>
                      <a:lvl5pPr marL="1828800" algn="l" defTabSz="914400" rtl="0" eaLnBrk="1" latinLnBrk="0" hangingPunct="1">
                        <a:defRPr sz="1800" kern="1200">
                          <a:solidFill>
                            <a:schemeClr val="tx1"/>
                          </a:solidFill>
                          <a:latin typeface="Gill Sans MT" panose="020B0502020104020203"/>
                        </a:defRPr>
                      </a:lvl5pPr>
                      <a:lvl6pPr marL="2286000" algn="l" defTabSz="914400" rtl="0" eaLnBrk="1" latinLnBrk="0" hangingPunct="1">
                        <a:defRPr sz="1800" kern="1200">
                          <a:solidFill>
                            <a:schemeClr val="tx1"/>
                          </a:solidFill>
                          <a:latin typeface="Gill Sans MT" panose="020B0502020104020203"/>
                        </a:defRPr>
                      </a:lvl6pPr>
                      <a:lvl7pPr marL="2743200" algn="l" defTabSz="914400" rtl="0" eaLnBrk="1" latinLnBrk="0" hangingPunct="1">
                        <a:defRPr sz="1800" kern="1200">
                          <a:solidFill>
                            <a:schemeClr val="tx1"/>
                          </a:solidFill>
                          <a:latin typeface="Gill Sans MT" panose="020B0502020104020203"/>
                        </a:defRPr>
                      </a:lvl7pPr>
                      <a:lvl8pPr marL="3200400" algn="l" defTabSz="914400" rtl="0" eaLnBrk="1" latinLnBrk="0" hangingPunct="1">
                        <a:defRPr sz="1800" kern="1200">
                          <a:solidFill>
                            <a:schemeClr val="tx1"/>
                          </a:solidFill>
                          <a:latin typeface="Gill Sans MT" panose="020B0502020104020203"/>
                        </a:defRPr>
                      </a:lvl8pPr>
                      <a:lvl9pPr marL="3657600" algn="l" defTabSz="914400" rtl="0" eaLnBrk="1" latinLnBrk="0" hangingPunct="1">
                        <a:defRPr sz="1800" kern="1200">
                          <a:solidFill>
                            <a:schemeClr val="tx1"/>
                          </a:solidFill>
                          <a:latin typeface="Gill Sans MT" panose="020B0502020104020203"/>
                        </a:defRPr>
                      </a:lvl9pPr>
                    </a:lstStyle>
                    <a:p>
                      <a:pPr algn="r"/>
                      <a:r>
                        <a:rPr lang="en-US" sz="1100" dirty="0">
                          <a:solidFill>
                            <a:schemeClr val="tx1"/>
                          </a:solidFill>
                          <a:latin typeface="Tahoma" panose="020B0604030504040204" pitchFamily="34" charset="0"/>
                          <a:ea typeface="Tahoma" panose="020B0604030504040204" pitchFamily="34" charset="0"/>
                          <a:cs typeface="Tahoma" panose="020B0604030504040204" pitchFamily="34" charset="0"/>
                        </a:rPr>
                        <a:t>55-64</a:t>
                      </a:r>
                    </a:p>
                  </a:txBody>
                  <a:tcPr>
                    <a:lnL>
                      <a:noFill/>
                    </a:lnL>
                    <a:lnR w="12700" cap="flat" cmpd="sng" algn="ctr">
                      <a:solidFill>
                        <a:srgbClr val="4590B8">
                          <a:lumMod val="40000"/>
                          <a:lumOff val="60000"/>
                        </a:srgbClr>
                      </a:solidFill>
                      <a:prstDash val="dash"/>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Gill Sans MT" panose="020B0502020104020203"/>
                        </a:defRPr>
                      </a:lvl1pPr>
                      <a:lvl2pPr marL="457200" algn="l" defTabSz="914400" rtl="0" eaLnBrk="1" latinLnBrk="0" hangingPunct="1">
                        <a:defRPr sz="1800" kern="1200">
                          <a:solidFill>
                            <a:schemeClr val="tx1"/>
                          </a:solidFill>
                          <a:latin typeface="Gill Sans MT" panose="020B0502020104020203"/>
                        </a:defRPr>
                      </a:lvl2pPr>
                      <a:lvl3pPr marL="914400" algn="l" defTabSz="914400" rtl="0" eaLnBrk="1" latinLnBrk="0" hangingPunct="1">
                        <a:defRPr sz="1800" kern="1200">
                          <a:solidFill>
                            <a:schemeClr val="tx1"/>
                          </a:solidFill>
                          <a:latin typeface="Gill Sans MT" panose="020B0502020104020203"/>
                        </a:defRPr>
                      </a:lvl3pPr>
                      <a:lvl4pPr marL="1371600" algn="l" defTabSz="914400" rtl="0" eaLnBrk="1" latinLnBrk="0" hangingPunct="1">
                        <a:defRPr sz="1800" kern="1200">
                          <a:solidFill>
                            <a:schemeClr val="tx1"/>
                          </a:solidFill>
                          <a:latin typeface="Gill Sans MT" panose="020B0502020104020203"/>
                        </a:defRPr>
                      </a:lvl4pPr>
                      <a:lvl5pPr marL="1828800" algn="l" defTabSz="914400" rtl="0" eaLnBrk="1" latinLnBrk="0" hangingPunct="1">
                        <a:defRPr sz="1800" kern="1200">
                          <a:solidFill>
                            <a:schemeClr val="tx1"/>
                          </a:solidFill>
                          <a:latin typeface="Gill Sans MT" panose="020B0502020104020203"/>
                        </a:defRPr>
                      </a:lvl5pPr>
                      <a:lvl6pPr marL="2286000" algn="l" defTabSz="914400" rtl="0" eaLnBrk="1" latinLnBrk="0" hangingPunct="1">
                        <a:defRPr sz="1800" kern="1200">
                          <a:solidFill>
                            <a:schemeClr val="tx1"/>
                          </a:solidFill>
                          <a:latin typeface="Gill Sans MT" panose="020B0502020104020203"/>
                        </a:defRPr>
                      </a:lvl6pPr>
                      <a:lvl7pPr marL="2743200" algn="l" defTabSz="914400" rtl="0" eaLnBrk="1" latinLnBrk="0" hangingPunct="1">
                        <a:defRPr sz="1800" kern="1200">
                          <a:solidFill>
                            <a:schemeClr val="tx1"/>
                          </a:solidFill>
                          <a:latin typeface="Gill Sans MT" panose="020B0502020104020203"/>
                        </a:defRPr>
                      </a:lvl7pPr>
                      <a:lvl8pPr marL="3200400" algn="l" defTabSz="914400" rtl="0" eaLnBrk="1" latinLnBrk="0" hangingPunct="1">
                        <a:defRPr sz="1800" kern="1200">
                          <a:solidFill>
                            <a:schemeClr val="tx1"/>
                          </a:solidFill>
                          <a:latin typeface="Gill Sans MT" panose="020B0502020104020203"/>
                        </a:defRPr>
                      </a:lvl8pPr>
                      <a:lvl9pPr marL="3657600" algn="l" defTabSz="914400" rtl="0" eaLnBrk="1" latinLnBrk="0" hangingPunct="1">
                        <a:defRPr sz="1800" kern="1200">
                          <a:solidFill>
                            <a:schemeClr val="tx1"/>
                          </a:solidFill>
                          <a:latin typeface="Gill Sans MT" panose="020B0502020104020203"/>
                        </a:defRPr>
                      </a:lvl9pPr>
                    </a:lstStyle>
                    <a:p>
                      <a:pPr algn="ctr"/>
                      <a:r>
                        <a:rPr lang="en-US" sz="1100" dirty="0">
                          <a:solidFill>
                            <a:schemeClr val="tx1"/>
                          </a:solidFill>
                          <a:latin typeface="Tahoma" panose="020B0604030504040204" pitchFamily="34" charset="0"/>
                          <a:ea typeface="Tahoma" panose="020B0604030504040204" pitchFamily="34" charset="0"/>
                          <a:cs typeface="Tahoma" panose="020B0604030504040204" pitchFamily="34" charset="0"/>
                        </a:rPr>
                        <a:t>16%</a:t>
                      </a:r>
                    </a:p>
                  </a:txBody>
                  <a:tcPr anchor="ctr">
                    <a:lnL w="12700" cap="flat" cmpd="sng" algn="ctr">
                      <a:solidFill>
                        <a:srgbClr val="4590B8">
                          <a:lumMod val="40000"/>
                          <a:lumOff val="60000"/>
                        </a:srgbClr>
                      </a:solidFill>
                      <a:prstDash val="dash"/>
                      <a:round/>
                      <a:headEnd type="none" w="med" len="med"/>
                      <a:tailEnd type="none" w="med" len="med"/>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255209">
                <a:tc>
                  <a:txBody>
                    <a:bodyPr/>
                    <a:lstStyle>
                      <a:lvl1pPr marL="0" algn="l" defTabSz="914400" rtl="0" eaLnBrk="1" latinLnBrk="0" hangingPunct="1">
                        <a:defRPr sz="1800" kern="1200">
                          <a:solidFill>
                            <a:schemeClr val="tx1"/>
                          </a:solidFill>
                          <a:latin typeface="Gill Sans MT" panose="020B0502020104020203"/>
                        </a:defRPr>
                      </a:lvl1pPr>
                      <a:lvl2pPr marL="457200" algn="l" defTabSz="914400" rtl="0" eaLnBrk="1" latinLnBrk="0" hangingPunct="1">
                        <a:defRPr sz="1800" kern="1200">
                          <a:solidFill>
                            <a:schemeClr val="tx1"/>
                          </a:solidFill>
                          <a:latin typeface="Gill Sans MT" panose="020B0502020104020203"/>
                        </a:defRPr>
                      </a:lvl2pPr>
                      <a:lvl3pPr marL="914400" algn="l" defTabSz="914400" rtl="0" eaLnBrk="1" latinLnBrk="0" hangingPunct="1">
                        <a:defRPr sz="1800" kern="1200">
                          <a:solidFill>
                            <a:schemeClr val="tx1"/>
                          </a:solidFill>
                          <a:latin typeface="Gill Sans MT" panose="020B0502020104020203"/>
                        </a:defRPr>
                      </a:lvl3pPr>
                      <a:lvl4pPr marL="1371600" algn="l" defTabSz="914400" rtl="0" eaLnBrk="1" latinLnBrk="0" hangingPunct="1">
                        <a:defRPr sz="1800" kern="1200">
                          <a:solidFill>
                            <a:schemeClr val="tx1"/>
                          </a:solidFill>
                          <a:latin typeface="Gill Sans MT" panose="020B0502020104020203"/>
                        </a:defRPr>
                      </a:lvl4pPr>
                      <a:lvl5pPr marL="1828800" algn="l" defTabSz="914400" rtl="0" eaLnBrk="1" latinLnBrk="0" hangingPunct="1">
                        <a:defRPr sz="1800" kern="1200">
                          <a:solidFill>
                            <a:schemeClr val="tx1"/>
                          </a:solidFill>
                          <a:latin typeface="Gill Sans MT" panose="020B0502020104020203"/>
                        </a:defRPr>
                      </a:lvl5pPr>
                      <a:lvl6pPr marL="2286000" algn="l" defTabSz="914400" rtl="0" eaLnBrk="1" latinLnBrk="0" hangingPunct="1">
                        <a:defRPr sz="1800" kern="1200">
                          <a:solidFill>
                            <a:schemeClr val="tx1"/>
                          </a:solidFill>
                          <a:latin typeface="Gill Sans MT" panose="020B0502020104020203"/>
                        </a:defRPr>
                      </a:lvl6pPr>
                      <a:lvl7pPr marL="2743200" algn="l" defTabSz="914400" rtl="0" eaLnBrk="1" latinLnBrk="0" hangingPunct="1">
                        <a:defRPr sz="1800" kern="1200">
                          <a:solidFill>
                            <a:schemeClr val="tx1"/>
                          </a:solidFill>
                          <a:latin typeface="Gill Sans MT" panose="020B0502020104020203"/>
                        </a:defRPr>
                      </a:lvl7pPr>
                      <a:lvl8pPr marL="3200400" algn="l" defTabSz="914400" rtl="0" eaLnBrk="1" latinLnBrk="0" hangingPunct="1">
                        <a:defRPr sz="1800" kern="1200">
                          <a:solidFill>
                            <a:schemeClr val="tx1"/>
                          </a:solidFill>
                          <a:latin typeface="Gill Sans MT" panose="020B0502020104020203"/>
                        </a:defRPr>
                      </a:lvl8pPr>
                      <a:lvl9pPr marL="3657600" algn="l" defTabSz="914400" rtl="0" eaLnBrk="1" latinLnBrk="0" hangingPunct="1">
                        <a:defRPr sz="1800" kern="1200">
                          <a:solidFill>
                            <a:schemeClr val="tx1"/>
                          </a:solidFill>
                          <a:latin typeface="Gill Sans MT" panose="020B0502020104020203"/>
                        </a:defRPr>
                      </a:lvl9pPr>
                    </a:lstStyle>
                    <a:p>
                      <a:pPr algn="r"/>
                      <a:r>
                        <a:rPr lang="en-US" sz="1100" dirty="0">
                          <a:solidFill>
                            <a:schemeClr val="tx1"/>
                          </a:solidFill>
                          <a:latin typeface="Tahoma" panose="020B0604030504040204" pitchFamily="34" charset="0"/>
                          <a:ea typeface="Tahoma" panose="020B0604030504040204" pitchFamily="34" charset="0"/>
                          <a:cs typeface="Tahoma" panose="020B0604030504040204" pitchFamily="34" charset="0"/>
                        </a:rPr>
                        <a:t>65+</a:t>
                      </a:r>
                    </a:p>
                  </a:txBody>
                  <a:tcPr>
                    <a:lnL>
                      <a:noFill/>
                    </a:lnL>
                    <a:lnR w="12700" cap="flat" cmpd="sng" algn="ctr">
                      <a:solidFill>
                        <a:srgbClr val="4590B8">
                          <a:lumMod val="40000"/>
                          <a:lumOff val="60000"/>
                        </a:srgbClr>
                      </a:solidFill>
                      <a:prstDash val="dash"/>
                      <a:round/>
                      <a:headEnd type="none" w="med" len="med"/>
                      <a:tailEnd type="none" w="med" len="med"/>
                    </a:lnR>
                    <a:lnT>
                      <a:noFill/>
                    </a:lnT>
                    <a:lnB w="12700" cap="flat" cmpd="sng" algn="ctr">
                      <a:solidFill>
                        <a:srgbClr val="4590B8"/>
                      </a:solidFill>
                      <a:prstDash val="sysDot"/>
                      <a:round/>
                      <a:headEnd type="none" w="med" len="med"/>
                      <a:tailEnd type="none" w="med" len="med"/>
                    </a:lnB>
                    <a:lnTlToBr w="12700" cmpd="sng">
                      <a:noFill/>
                      <a:prstDash val="solid"/>
                    </a:lnTlToBr>
                    <a:lnBlToTr w="12700" cmpd="sng">
                      <a:noFill/>
                      <a:prstDash val="solid"/>
                    </a:lnBlToTr>
                    <a:solidFill>
                      <a:srgbClr val="4590B8">
                        <a:alpha val="20000"/>
                      </a:srgbClr>
                    </a:solidFill>
                  </a:tcPr>
                </a:tc>
                <a:tc>
                  <a:txBody>
                    <a:bodyPr/>
                    <a:lstStyle>
                      <a:lvl1pPr marL="0" algn="l" defTabSz="914400" rtl="0" eaLnBrk="1" latinLnBrk="0" hangingPunct="1">
                        <a:defRPr sz="1800" kern="1200">
                          <a:solidFill>
                            <a:schemeClr val="tx1"/>
                          </a:solidFill>
                          <a:latin typeface="Gill Sans MT" panose="020B0502020104020203"/>
                        </a:defRPr>
                      </a:lvl1pPr>
                      <a:lvl2pPr marL="457200" algn="l" defTabSz="914400" rtl="0" eaLnBrk="1" latinLnBrk="0" hangingPunct="1">
                        <a:defRPr sz="1800" kern="1200">
                          <a:solidFill>
                            <a:schemeClr val="tx1"/>
                          </a:solidFill>
                          <a:latin typeface="Gill Sans MT" panose="020B0502020104020203"/>
                        </a:defRPr>
                      </a:lvl2pPr>
                      <a:lvl3pPr marL="914400" algn="l" defTabSz="914400" rtl="0" eaLnBrk="1" latinLnBrk="0" hangingPunct="1">
                        <a:defRPr sz="1800" kern="1200">
                          <a:solidFill>
                            <a:schemeClr val="tx1"/>
                          </a:solidFill>
                          <a:latin typeface="Gill Sans MT" panose="020B0502020104020203"/>
                        </a:defRPr>
                      </a:lvl3pPr>
                      <a:lvl4pPr marL="1371600" algn="l" defTabSz="914400" rtl="0" eaLnBrk="1" latinLnBrk="0" hangingPunct="1">
                        <a:defRPr sz="1800" kern="1200">
                          <a:solidFill>
                            <a:schemeClr val="tx1"/>
                          </a:solidFill>
                          <a:latin typeface="Gill Sans MT" panose="020B0502020104020203"/>
                        </a:defRPr>
                      </a:lvl4pPr>
                      <a:lvl5pPr marL="1828800" algn="l" defTabSz="914400" rtl="0" eaLnBrk="1" latinLnBrk="0" hangingPunct="1">
                        <a:defRPr sz="1800" kern="1200">
                          <a:solidFill>
                            <a:schemeClr val="tx1"/>
                          </a:solidFill>
                          <a:latin typeface="Gill Sans MT" panose="020B0502020104020203"/>
                        </a:defRPr>
                      </a:lvl5pPr>
                      <a:lvl6pPr marL="2286000" algn="l" defTabSz="914400" rtl="0" eaLnBrk="1" latinLnBrk="0" hangingPunct="1">
                        <a:defRPr sz="1800" kern="1200">
                          <a:solidFill>
                            <a:schemeClr val="tx1"/>
                          </a:solidFill>
                          <a:latin typeface="Gill Sans MT" panose="020B0502020104020203"/>
                        </a:defRPr>
                      </a:lvl6pPr>
                      <a:lvl7pPr marL="2743200" algn="l" defTabSz="914400" rtl="0" eaLnBrk="1" latinLnBrk="0" hangingPunct="1">
                        <a:defRPr sz="1800" kern="1200">
                          <a:solidFill>
                            <a:schemeClr val="tx1"/>
                          </a:solidFill>
                          <a:latin typeface="Gill Sans MT" panose="020B0502020104020203"/>
                        </a:defRPr>
                      </a:lvl7pPr>
                      <a:lvl8pPr marL="3200400" algn="l" defTabSz="914400" rtl="0" eaLnBrk="1" latinLnBrk="0" hangingPunct="1">
                        <a:defRPr sz="1800" kern="1200">
                          <a:solidFill>
                            <a:schemeClr val="tx1"/>
                          </a:solidFill>
                          <a:latin typeface="Gill Sans MT" panose="020B0502020104020203"/>
                        </a:defRPr>
                      </a:lvl8pPr>
                      <a:lvl9pPr marL="3657600" algn="l" defTabSz="914400" rtl="0" eaLnBrk="1" latinLnBrk="0" hangingPunct="1">
                        <a:defRPr sz="1800" kern="1200">
                          <a:solidFill>
                            <a:schemeClr val="tx1"/>
                          </a:solidFill>
                          <a:latin typeface="Gill Sans MT" panose="020B0502020104020203"/>
                        </a:defRPr>
                      </a:lvl9pPr>
                    </a:lstStyle>
                    <a:p>
                      <a:pPr algn="ctr"/>
                      <a:r>
                        <a:rPr lang="en-US" sz="1100" dirty="0">
                          <a:solidFill>
                            <a:schemeClr val="tx1"/>
                          </a:solidFill>
                          <a:latin typeface="Tahoma" panose="020B0604030504040204" pitchFamily="34" charset="0"/>
                          <a:ea typeface="Tahoma" panose="020B0604030504040204" pitchFamily="34" charset="0"/>
                          <a:cs typeface="Tahoma" panose="020B0604030504040204" pitchFamily="34" charset="0"/>
                        </a:rPr>
                        <a:t>22%</a:t>
                      </a:r>
                    </a:p>
                  </a:txBody>
                  <a:tcPr anchor="ctr">
                    <a:lnL w="12700" cap="flat" cmpd="sng" algn="ctr">
                      <a:solidFill>
                        <a:srgbClr val="4590B8">
                          <a:lumMod val="40000"/>
                          <a:lumOff val="60000"/>
                        </a:srgbClr>
                      </a:solidFill>
                      <a:prstDash val="dash"/>
                      <a:round/>
                      <a:headEnd type="none" w="med" len="med"/>
                      <a:tailEnd type="none" w="med" len="med"/>
                    </a:lnL>
                    <a:lnR>
                      <a:noFill/>
                    </a:lnR>
                    <a:lnT>
                      <a:noFill/>
                    </a:lnT>
                    <a:lnB w="12700" cap="flat" cmpd="sng" algn="ctr">
                      <a:solidFill>
                        <a:srgbClr val="4590B8"/>
                      </a:solidFill>
                      <a:prstDash val="sysDot"/>
                      <a:round/>
                      <a:headEnd type="none" w="med" len="med"/>
                      <a:tailEnd type="none" w="med" len="med"/>
                    </a:lnB>
                    <a:lnTlToBr w="12700" cmpd="sng">
                      <a:noFill/>
                      <a:prstDash val="solid"/>
                    </a:lnTlToBr>
                    <a:lnBlToTr w="12700" cmpd="sng">
                      <a:noFill/>
                      <a:prstDash val="solid"/>
                    </a:lnBlToTr>
                    <a:solidFill>
                      <a:srgbClr val="4590B8">
                        <a:alpha val="20000"/>
                      </a:srgbClr>
                    </a:solidFill>
                  </a:tcPr>
                </a:tc>
                <a:extLst>
                  <a:ext uri="{0D108BD9-81ED-4DB2-BD59-A6C34878D82A}">
                    <a16:rowId xmlns:a16="http://schemas.microsoft.com/office/drawing/2014/main" val="10005"/>
                  </a:ext>
                </a:extLst>
              </a:tr>
              <a:tr h="255209">
                <a:tc gridSpan="2">
                  <a:txBody>
                    <a:bodyPr/>
                    <a:lstStyle>
                      <a:lvl1pPr marL="0" algn="l" defTabSz="914400" rtl="0" eaLnBrk="1" latinLnBrk="0" hangingPunct="1">
                        <a:defRPr sz="1800" kern="1200">
                          <a:solidFill>
                            <a:schemeClr val="tx1"/>
                          </a:solidFill>
                          <a:latin typeface="Gill Sans MT" panose="020B0502020104020203"/>
                        </a:defRPr>
                      </a:lvl1pPr>
                      <a:lvl2pPr marL="457200" algn="l" defTabSz="914400" rtl="0" eaLnBrk="1" latinLnBrk="0" hangingPunct="1">
                        <a:defRPr sz="1800" kern="1200">
                          <a:solidFill>
                            <a:schemeClr val="tx1"/>
                          </a:solidFill>
                          <a:latin typeface="Gill Sans MT" panose="020B0502020104020203"/>
                        </a:defRPr>
                      </a:lvl2pPr>
                      <a:lvl3pPr marL="914400" algn="l" defTabSz="914400" rtl="0" eaLnBrk="1" latinLnBrk="0" hangingPunct="1">
                        <a:defRPr sz="1800" kern="1200">
                          <a:solidFill>
                            <a:schemeClr val="tx1"/>
                          </a:solidFill>
                          <a:latin typeface="Gill Sans MT" panose="020B0502020104020203"/>
                        </a:defRPr>
                      </a:lvl3pPr>
                      <a:lvl4pPr marL="1371600" algn="l" defTabSz="914400" rtl="0" eaLnBrk="1" latinLnBrk="0" hangingPunct="1">
                        <a:defRPr sz="1800" kern="1200">
                          <a:solidFill>
                            <a:schemeClr val="tx1"/>
                          </a:solidFill>
                          <a:latin typeface="Gill Sans MT" panose="020B0502020104020203"/>
                        </a:defRPr>
                      </a:lvl4pPr>
                      <a:lvl5pPr marL="1828800" algn="l" defTabSz="914400" rtl="0" eaLnBrk="1" latinLnBrk="0" hangingPunct="1">
                        <a:defRPr sz="1800" kern="1200">
                          <a:solidFill>
                            <a:schemeClr val="tx1"/>
                          </a:solidFill>
                          <a:latin typeface="Gill Sans MT" panose="020B0502020104020203"/>
                        </a:defRPr>
                      </a:lvl5pPr>
                      <a:lvl6pPr marL="2286000" algn="l" defTabSz="914400" rtl="0" eaLnBrk="1" latinLnBrk="0" hangingPunct="1">
                        <a:defRPr sz="1800" kern="1200">
                          <a:solidFill>
                            <a:schemeClr val="tx1"/>
                          </a:solidFill>
                          <a:latin typeface="Gill Sans MT" panose="020B0502020104020203"/>
                        </a:defRPr>
                      </a:lvl6pPr>
                      <a:lvl7pPr marL="2743200" algn="l" defTabSz="914400" rtl="0" eaLnBrk="1" latinLnBrk="0" hangingPunct="1">
                        <a:defRPr sz="1800" kern="1200">
                          <a:solidFill>
                            <a:schemeClr val="tx1"/>
                          </a:solidFill>
                          <a:latin typeface="Gill Sans MT" panose="020B0502020104020203"/>
                        </a:defRPr>
                      </a:lvl7pPr>
                      <a:lvl8pPr marL="3200400" algn="l" defTabSz="914400" rtl="0" eaLnBrk="1" latinLnBrk="0" hangingPunct="1">
                        <a:defRPr sz="1800" kern="1200">
                          <a:solidFill>
                            <a:schemeClr val="tx1"/>
                          </a:solidFill>
                          <a:latin typeface="Gill Sans MT" panose="020B0502020104020203"/>
                        </a:defRPr>
                      </a:lvl8pPr>
                      <a:lvl9pPr marL="3657600" algn="l" defTabSz="914400" rtl="0" eaLnBrk="1" latinLnBrk="0" hangingPunct="1">
                        <a:defRPr sz="1800" kern="1200">
                          <a:solidFill>
                            <a:schemeClr val="tx1"/>
                          </a:solidFill>
                          <a:latin typeface="Gill Sans MT" panose="020B0502020104020203"/>
                        </a:defRPr>
                      </a:lvl9pPr>
                    </a:lstStyle>
                    <a:p>
                      <a:pPr algn="ctr"/>
                      <a:r>
                        <a:rPr lang="en-US" sz="1100" i="1" dirty="0">
                          <a:solidFill>
                            <a:schemeClr val="tx1"/>
                          </a:solidFill>
                          <a:latin typeface="Tahoma" panose="020B0604030504040204" pitchFamily="34" charset="0"/>
                          <a:ea typeface="Tahoma" panose="020B0604030504040204" pitchFamily="34" charset="0"/>
                          <a:cs typeface="Tahoma" panose="020B0604030504040204" pitchFamily="34" charset="0"/>
                        </a:rPr>
                        <a:t>Mean (average):  50.6 years old</a:t>
                      </a:r>
                    </a:p>
                  </a:txBody>
                  <a:tcPr anchor="ctr">
                    <a:lnL>
                      <a:noFill/>
                    </a:lnL>
                    <a:lnR>
                      <a:noFill/>
                    </a:lnR>
                    <a:lnT w="12700" cap="flat" cmpd="sng" algn="ctr">
                      <a:solidFill>
                        <a:srgbClr val="4590B8"/>
                      </a:solidFill>
                      <a:prstDash val="sysDot"/>
                      <a:round/>
                      <a:headEnd type="none" w="med" len="med"/>
                      <a:tailEnd type="none" w="med" len="med"/>
                    </a:lnT>
                    <a:lnB w="12700" cap="flat" cmpd="sng" algn="ctr">
                      <a:solidFill>
                        <a:srgbClr val="4590B8">
                          <a:lumMod val="50000"/>
                        </a:srgbClr>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lvl1pPr marL="0" algn="l" defTabSz="914400" rtl="0" eaLnBrk="1" latinLnBrk="0" hangingPunct="1">
                        <a:defRPr sz="1800" kern="1200">
                          <a:solidFill>
                            <a:schemeClr val="tx1"/>
                          </a:solidFill>
                          <a:latin typeface="Gill Sans MT" panose="020B0502020104020203"/>
                        </a:defRPr>
                      </a:lvl1pPr>
                      <a:lvl2pPr marL="457200" algn="l" defTabSz="914400" rtl="0" eaLnBrk="1" latinLnBrk="0" hangingPunct="1">
                        <a:defRPr sz="1800" kern="1200">
                          <a:solidFill>
                            <a:schemeClr val="tx1"/>
                          </a:solidFill>
                          <a:latin typeface="Gill Sans MT" panose="020B0502020104020203"/>
                        </a:defRPr>
                      </a:lvl2pPr>
                      <a:lvl3pPr marL="914400" algn="l" defTabSz="914400" rtl="0" eaLnBrk="1" latinLnBrk="0" hangingPunct="1">
                        <a:defRPr sz="1800" kern="1200">
                          <a:solidFill>
                            <a:schemeClr val="tx1"/>
                          </a:solidFill>
                          <a:latin typeface="Gill Sans MT" panose="020B0502020104020203"/>
                        </a:defRPr>
                      </a:lvl3pPr>
                      <a:lvl4pPr marL="1371600" algn="l" defTabSz="914400" rtl="0" eaLnBrk="1" latinLnBrk="0" hangingPunct="1">
                        <a:defRPr sz="1800" kern="1200">
                          <a:solidFill>
                            <a:schemeClr val="tx1"/>
                          </a:solidFill>
                          <a:latin typeface="Gill Sans MT" panose="020B0502020104020203"/>
                        </a:defRPr>
                      </a:lvl4pPr>
                      <a:lvl5pPr marL="1828800" algn="l" defTabSz="914400" rtl="0" eaLnBrk="1" latinLnBrk="0" hangingPunct="1">
                        <a:defRPr sz="1800" kern="1200">
                          <a:solidFill>
                            <a:schemeClr val="tx1"/>
                          </a:solidFill>
                          <a:latin typeface="Gill Sans MT" panose="020B0502020104020203"/>
                        </a:defRPr>
                      </a:lvl5pPr>
                      <a:lvl6pPr marL="2286000" algn="l" defTabSz="914400" rtl="0" eaLnBrk="1" latinLnBrk="0" hangingPunct="1">
                        <a:defRPr sz="1800" kern="1200">
                          <a:solidFill>
                            <a:schemeClr val="tx1"/>
                          </a:solidFill>
                          <a:latin typeface="Gill Sans MT" panose="020B0502020104020203"/>
                        </a:defRPr>
                      </a:lvl6pPr>
                      <a:lvl7pPr marL="2743200" algn="l" defTabSz="914400" rtl="0" eaLnBrk="1" latinLnBrk="0" hangingPunct="1">
                        <a:defRPr sz="1800" kern="1200">
                          <a:solidFill>
                            <a:schemeClr val="tx1"/>
                          </a:solidFill>
                          <a:latin typeface="Gill Sans MT" panose="020B0502020104020203"/>
                        </a:defRPr>
                      </a:lvl7pPr>
                      <a:lvl8pPr marL="3200400" algn="l" defTabSz="914400" rtl="0" eaLnBrk="1" latinLnBrk="0" hangingPunct="1">
                        <a:defRPr sz="1800" kern="1200">
                          <a:solidFill>
                            <a:schemeClr val="tx1"/>
                          </a:solidFill>
                          <a:latin typeface="Gill Sans MT" panose="020B0502020104020203"/>
                        </a:defRPr>
                      </a:lvl8pPr>
                      <a:lvl9pPr marL="3657600" algn="l" defTabSz="914400" rtl="0" eaLnBrk="1" latinLnBrk="0" hangingPunct="1">
                        <a:defRPr sz="1800" kern="1200">
                          <a:solidFill>
                            <a:schemeClr val="tx1"/>
                          </a:solidFill>
                          <a:latin typeface="Gill Sans MT" panose="020B0502020104020203"/>
                        </a:defRPr>
                      </a:lvl9pPr>
                    </a:lstStyle>
                    <a:p>
                      <a:pPr algn="ctr"/>
                      <a:r>
                        <a:rPr lang="en-US" sz="1100" i="1" dirty="0">
                          <a:solidFill>
                            <a:schemeClr val="tx1"/>
                          </a:solidFill>
                          <a:latin typeface="Tahoma" panose="020B0604030504040204" pitchFamily="34" charset="0"/>
                          <a:ea typeface="Tahoma" panose="020B0604030504040204" pitchFamily="34" charset="0"/>
                          <a:cs typeface="Tahoma" panose="020B0604030504040204" pitchFamily="34" charset="0"/>
                        </a:rPr>
                        <a:t>55.8 years old</a:t>
                      </a:r>
                    </a:p>
                  </a:txBody>
                  <a:tcPr anchor="ctr">
                    <a:lnL w="12700" cap="flat" cmpd="sng" algn="ctr">
                      <a:solidFill>
                        <a:srgbClr val="4590B8">
                          <a:lumMod val="40000"/>
                          <a:lumOff val="60000"/>
                        </a:srgbClr>
                      </a:solidFill>
                      <a:prstDash val="dash"/>
                      <a:round/>
                      <a:headEnd type="none" w="med" len="med"/>
                      <a:tailEnd type="none" w="med" len="med"/>
                    </a:lnL>
                    <a:lnR>
                      <a:noFill/>
                    </a:lnR>
                    <a:lnT w="12700" cap="flat" cmpd="sng" algn="ctr">
                      <a:solidFill>
                        <a:srgbClr val="4590B8"/>
                      </a:solidFill>
                      <a:prstDash val="sysDot"/>
                      <a:round/>
                      <a:headEnd type="none" w="med" len="med"/>
                      <a:tailEnd type="none" w="med" len="med"/>
                    </a:lnT>
                    <a:lnB w="12700" cap="flat" cmpd="sng" algn="ctr">
                      <a:solidFill>
                        <a:srgbClr val="4590B8">
                          <a:lumMod val="50000"/>
                        </a:srgb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6"/>
                  </a:ext>
                </a:extLst>
              </a:tr>
            </a:tbl>
          </a:graphicData>
        </a:graphic>
      </p:graphicFrame>
      <p:graphicFrame>
        <p:nvGraphicFramePr>
          <p:cNvPr id="4" name="Content Placeholder 3">
            <a:extLst>
              <a:ext uri="{FF2B5EF4-FFF2-40B4-BE49-F238E27FC236}">
                <a16:creationId xmlns:a16="http://schemas.microsoft.com/office/drawing/2014/main" id="{AD495DAA-B9D3-6079-45FC-B0FD0BF4F7A7}"/>
              </a:ext>
            </a:extLst>
          </p:cNvPr>
          <p:cNvGraphicFramePr>
            <a:graphicFrameLocks/>
          </p:cNvGraphicFramePr>
          <p:nvPr>
            <p:extLst>
              <p:ext uri="{D42A27DB-BD31-4B8C-83A1-F6EECF244321}">
                <p14:modId xmlns:p14="http://schemas.microsoft.com/office/powerpoint/2010/main" val="1621572936"/>
              </p:ext>
            </p:extLst>
          </p:nvPr>
        </p:nvGraphicFramePr>
        <p:xfrm>
          <a:off x="5233851" y="3398223"/>
          <a:ext cx="2406664" cy="1455789"/>
        </p:xfrm>
        <a:graphic>
          <a:graphicData uri="http://schemas.openxmlformats.org/drawingml/2006/table">
            <a:tbl>
              <a:tblPr firstRow="1" bandRow="1"/>
              <a:tblGrid>
                <a:gridCol w="1886257">
                  <a:extLst>
                    <a:ext uri="{9D8B030D-6E8A-4147-A177-3AD203B41FA5}">
                      <a16:colId xmlns:a16="http://schemas.microsoft.com/office/drawing/2014/main" val="20000"/>
                    </a:ext>
                  </a:extLst>
                </a:gridCol>
                <a:gridCol w="520407">
                  <a:extLst>
                    <a:ext uri="{9D8B030D-6E8A-4147-A177-3AD203B41FA5}">
                      <a16:colId xmlns:a16="http://schemas.microsoft.com/office/drawing/2014/main" val="20001"/>
                    </a:ext>
                  </a:extLst>
                </a:gridCol>
              </a:tblGrid>
              <a:tr h="256354">
                <a:tc gridSpan="2">
                  <a:txBody>
                    <a:bodyPr/>
                    <a:lstStyle>
                      <a:lvl1pPr marL="0" algn="l" defTabSz="914400" rtl="0" eaLnBrk="1" latinLnBrk="0" hangingPunct="1">
                        <a:defRPr sz="1800" b="1" kern="1200">
                          <a:solidFill>
                            <a:schemeClr val="tx1"/>
                          </a:solidFill>
                          <a:latin typeface="Gill Sans MT" panose="020B0502020104020203"/>
                        </a:defRPr>
                      </a:lvl1pPr>
                      <a:lvl2pPr marL="457200" algn="l" defTabSz="914400" rtl="0" eaLnBrk="1" latinLnBrk="0" hangingPunct="1">
                        <a:defRPr sz="1800" b="1" kern="1200">
                          <a:solidFill>
                            <a:schemeClr val="tx1"/>
                          </a:solidFill>
                          <a:latin typeface="Gill Sans MT" panose="020B0502020104020203"/>
                        </a:defRPr>
                      </a:lvl2pPr>
                      <a:lvl3pPr marL="914400" algn="l" defTabSz="914400" rtl="0" eaLnBrk="1" latinLnBrk="0" hangingPunct="1">
                        <a:defRPr sz="1800" b="1" kern="1200">
                          <a:solidFill>
                            <a:schemeClr val="tx1"/>
                          </a:solidFill>
                          <a:latin typeface="Gill Sans MT" panose="020B0502020104020203"/>
                        </a:defRPr>
                      </a:lvl3pPr>
                      <a:lvl4pPr marL="1371600" algn="l" defTabSz="914400" rtl="0" eaLnBrk="1" latinLnBrk="0" hangingPunct="1">
                        <a:defRPr sz="1800" b="1" kern="1200">
                          <a:solidFill>
                            <a:schemeClr val="tx1"/>
                          </a:solidFill>
                          <a:latin typeface="Gill Sans MT" panose="020B0502020104020203"/>
                        </a:defRPr>
                      </a:lvl4pPr>
                      <a:lvl5pPr marL="1828800" algn="l" defTabSz="914400" rtl="0" eaLnBrk="1" latinLnBrk="0" hangingPunct="1">
                        <a:defRPr sz="1800" b="1" kern="1200">
                          <a:solidFill>
                            <a:schemeClr val="tx1"/>
                          </a:solidFill>
                          <a:latin typeface="Gill Sans MT" panose="020B0502020104020203"/>
                        </a:defRPr>
                      </a:lvl5pPr>
                      <a:lvl6pPr marL="2286000" algn="l" defTabSz="914400" rtl="0" eaLnBrk="1" latinLnBrk="0" hangingPunct="1">
                        <a:defRPr sz="1800" b="1" kern="1200">
                          <a:solidFill>
                            <a:schemeClr val="tx1"/>
                          </a:solidFill>
                          <a:latin typeface="Gill Sans MT" panose="020B0502020104020203"/>
                        </a:defRPr>
                      </a:lvl6pPr>
                      <a:lvl7pPr marL="2743200" algn="l" defTabSz="914400" rtl="0" eaLnBrk="1" latinLnBrk="0" hangingPunct="1">
                        <a:defRPr sz="1800" b="1" kern="1200">
                          <a:solidFill>
                            <a:schemeClr val="tx1"/>
                          </a:solidFill>
                          <a:latin typeface="Gill Sans MT" panose="020B0502020104020203"/>
                        </a:defRPr>
                      </a:lvl7pPr>
                      <a:lvl8pPr marL="3200400" algn="l" defTabSz="914400" rtl="0" eaLnBrk="1" latinLnBrk="0" hangingPunct="1">
                        <a:defRPr sz="1800" b="1" kern="1200">
                          <a:solidFill>
                            <a:schemeClr val="tx1"/>
                          </a:solidFill>
                          <a:latin typeface="Gill Sans MT" panose="020B0502020104020203"/>
                        </a:defRPr>
                      </a:lvl8pPr>
                      <a:lvl9pPr marL="3657600" algn="l" defTabSz="914400" rtl="0" eaLnBrk="1" latinLnBrk="0" hangingPunct="1">
                        <a:defRPr sz="1800" b="1" kern="1200">
                          <a:solidFill>
                            <a:schemeClr val="tx1"/>
                          </a:solidFill>
                          <a:latin typeface="Gill Sans MT" panose="020B0502020104020203"/>
                        </a:defRPr>
                      </a:lvl9pPr>
                    </a:lstStyle>
                    <a:p>
                      <a:pPr algn="ctr"/>
                      <a:r>
                        <a:rPr lang="en-US" sz="1100" dirty="0">
                          <a:latin typeface="Tahoma" panose="020B0604030504040204" pitchFamily="34" charset="0"/>
                          <a:ea typeface="Tahoma" panose="020B0604030504040204" pitchFamily="34" charset="0"/>
                          <a:cs typeface="Tahoma" panose="020B0604030504040204" pitchFamily="34" charset="0"/>
                        </a:rPr>
                        <a:t>Race* </a:t>
                      </a:r>
                      <a:r>
                        <a:rPr lang="en-US" sz="1100" b="0" i="1" dirty="0">
                          <a:latin typeface="Tahoma" panose="020B0604030504040204" pitchFamily="34" charset="0"/>
                          <a:ea typeface="Tahoma" panose="020B0604030504040204" pitchFamily="34" charset="0"/>
                          <a:cs typeface="Tahoma" panose="020B0604030504040204" pitchFamily="34" charset="0"/>
                        </a:rPr>
                        <a:t>(multiple responses)</a:t>
                      </a:r>
                      <a:endParaRPr lang="en-US" sz="1100" dirty="0">
                        <a:latin typeface="Tahoma" panose="020B0604030504040204" pitchFamily="34" charset="0"/>
                        <a:ea typeface="Tahoma" panose="020B0604030504040204" pitchFamily="34" charset="0"/>
                        <a:cs typeface="Tahoma" panose="020B0604030504040204" pitchFamily="34" charset="0"/>
                      </a:endParaRPr>
                    </a:p>
                  </a:txBody>
                  <a:tcPr marT="18288" marB="18288" anchor="ctr">
                    <a:lnL>
                      <a:noFill/>
                    </a:lnL>
                    <a:lnR>
                      <a:noFill/>
                    </a:lnR>
                    <a:lnT w="12700" cap="flat" cmpd="sng" algn="ctr">
                      <a:solidFill>
                        <a:srgbClr val="4590B8">
                          <a:lumMod val="50000"/>
                        </a:srgbClr>
                      </a:solidFill>
                      <a:prstDash val="solid"/>
                      <a:round/>
                      <a:headEnd type="none" w="med" len="med"/>
                      <a:tailEnd type="none" w="med" len="med"/>
                    </a:lnT>
                    <a:lnB w="12700" cap="flat" cmpd="sng" algn="ctr">
                      <a:solidFill>
                        <a:srgbClr val="4590B8"/>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sz="1100" dirty="0"/>
                    </a:p>
                  </a:txBody>
                  <a:tcPr/>
                </a:tc>
                <a:extLst>
                  <a:ext uri="{0D108BD9-81ED-4DB2-BD59-A6C34878D82A}">
                    <a16:rowId xmlns:a16="http://schemas.microsoft.com/office/drawing/2014/main" val="10000"/>
                  </a:ext>
                </a:extLst>
              </a:tr>
              <a:tr h="239887">
                <a:tc>
                  <a:txBody>
                    <a:bodyPr/>
                    <a:lstStyle/>
                    <a:p>
                      <a:pPr algn="r" fontAlgn="t"/>
                      <a:r>
                        <a:rPr lang="en-US" sz="11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White/Caucasian</a:t>
                      </a:r>
                    </a:p>
                  </a:txBody>
                  <a:tcPr marL="9525" marR="9525" marT="18288" marB="18288" anchor="ctr">
                    <a:lnL>
                      <a:noFill/>
                    </a:lnL>
                    <a:lnR w="12700" cap="flat" cmpd="sng" algn="ctr">
                      <a:solidFill>
                        <a:srgbClr val="4590B8">
                          <a:lumMod val="40000"/>
                          <a:lumOff val="60000"/>
                        </a:srgbClr>
                      </a:solidFill>
                      <a:prstDash val="dash"/>
                      <a:round/>
                      <a:headEnd type="none" w="med" len="med"/>
                      <a:tailEnd type="none" w="med" len="med"/>
                    </a:lnR>
                    <a:lnT w="12700" cmpd="sng">
                      <a:solidFill>
                        <a:srgbClr val="4590B8"/>
                      </a:solidFill>
                    </a:lnT>
                    <a:lnB>
                      <a:noFill/>
                    </a:lnB>
                    <a:lnTlToBr w="12700" cmpd="sng">
                      <a:noFill/>
                      <a:prstDash val="solid"/>
                    </a:lnTlToBr>
                    <a:lnBlToTr w="12700" cmpd="sng">
                      <a:noFill/>
                      <a:prstDash val="solid"/>
                    </a:lnBlToTr>
                    <a:solidFill>
                      <a:srgbClr val="4590B8">
                        <a:alpha val="20000"/>
                      </a:srgbClr>
                    </a:solidFill>
                  </a:tcPr>
                </a:tc>
                <a:tc>
                  <a:txBody>
                    <a:bodyPr/>
                    <a:lstStyle/>
                    <a:p>
                      <a:pPr algn="ctr" fontAlgn="t"/>
                      <a:r>
                        <a:rPr lang="en-US" sz="1100" b="0" i="0" u="none" strike="noStrike" dirty="0">
                          <a:solidFill>
                            <a:schemeClr val="tx1"/>
                          </a:solidFill>
                          <a:effectLst/>
                          <a:latin typeface="Tahoma" panose="020B0604030504040204" pitchFamily="34" charset="0"/>
                          <a:ea typeface="Tahoma" panose="020B0604030504040204" pitchFamily="34" charset="0"/>
                          <a:cs typeface="Tahoma" panose="020B0604030504040204" pitchFamily="34" charset="0"/>
                        </a:rPr>
                        <a:t>67%</a:t>
                      </a:r>
                    </a:p>
                  </a:txBody>
                  <a:tcPr marL="9525" marR="9525" marT="18288" marB="18288" anchor="ctr">
                    <a:lnL w="12700" cap="flat" cmpd="sng" algn="ctr">
                      <a:solidFill>
                        <a:srgbClr val="4590B8">
                          <a:lumMod val="40000"/>
                          <a:lumOff val="60000"/>
                        </a:srgbClr>
                      </a:solidFill>
                      <a:prstDash val="dash"/>
                      <a:round/>
                      <a:headEnd type="none" w="med" len="med"/>
                      <a:tailEnd type="none" w="med" len="med"/>
                    </a:lnL>
                    <a:lnR>
                      <a:noFill/>
                    </a:lnR>
                    <a:lnT w="12700" cmpd="sng">
                      <a:solidFill>
                        <a:srgbClr val="4590B8"/>
                      </a:solidFill>
                    </a:lnT>
                    <a:lnB>
                      <a:noFill/>
                    </a:lnB>
                    <a:lnTlToBr w="12700" cmpd="sng">
                      <a:noFill/>
                      <a:prstDash val="solid"/>
                    </a:lnTlToBr>
                    <a:lnBlToTr w="12700" cmpd="sng">
                      <a:noFill/>
                      <a:prstDash val="solid"/>
                    </a:lnBlToTr>
                    <a:solidFill>
                      <a:srgbClr val="4590B8">
                        <a:alpha val="20000"/>
                      </a:srgbClr>
                    </a:solidFill>
                  </a:tcPr>
                </a:tc>
                <a:extLst>
                  <a:ext uri="{0D108BD9-81ED-4DB2-BD59-A6C34878D82A}">
                    <a16:rowId xmlns:a16="http://schemas.microsoft.com/office/drawing/2014/main" val="10001"/>
                  </a:ext>
                </a:extLst>
              </a:tr>
              <a:tr h="239887">
                <a:tc>
                  <a:txBody>
                    <a:bodyPr/>
                    <a:lstStyle/>
                    <a:p>
                      <a:pPr algn="r" fontAlgn="t"/>
                      <a:r>
                        <a:rPr lang="en-US" sz="11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Asian</a:t>
                      </a:r>
                    </a:p>
                  </a:txBody>
                  <a:tcPr marL="9525" marR="9525" marT="18288" marB="18288" anchor="ctr">
                    <a:lnL>
                      <a:noFill/>
                    </a:lnL>
                    <a:lnR w="12700" cap="flat" cmpd="sng" algn="ctr">
                      <a:solidFill>
                        <a:srgbClr val="4590B8">
                          <a:lumMod val="40000"/>
                          <a:lumOff val="60000"/>
                        </a:srgbClr>
                      </a:solidFill>
                      <a:prstDash val="dash"/>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p>
                      <a:pPr algn="ctr" fontAlgn="t"/>
                      <a:r>
                        <a:rPr lang="en-US" sz="1100" b="0" i="0" u="none" strike="noStrike" dirty="0">
                          <a:solidFill>
                            <a:schemeClr val="tx1"/>
                          </a:solidFill>
                          <a:effectLst/>
                          <a:latin typeface="Tahoma" panose="020B0604030504040204" pitchFamily="34" charset="0"/>
                          <a:ea typeface="Tahoma" panose="020B0604030504040204" pitchFamily="34" charset="0"/>
                          <a:cs typeface="Tahoma" panose="020B0604030504040204" pitchFamily="34" charset="0"/>
                        </a:rPr>
                        <a:t>7%</a:t>
                      </a:r>
                    </a:p>
                  </a:txBody>
                  <a:tcPr marL="9525" marR="9525" marT="18288" marB="18288" anchor="ctr">
                    <a:lnL w="12700" cap="flat" cmpd="sng" algn="ctr">
                      <a:solidFill>
                        <a:srgbClr val="4590B8">
                          <a:lumMod val="40000"/>
                          <a:lumOff val="60000"/>
                        </a:srgbClr>
                      </a:solidFill>
                      <a:prstDash val="dash"/>
                      <a:round/>
                      <a:headEnd type="none" w="med" len="med"/>
                      <a:tailEnd type="none" w="med" len="med"/>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239887">
                <a:tc>
                  <a:txBody>
                    <a:bodyPr/>
                    <a:lstStyle/>
                    <a:p>
                      <a:pPr algn="r" fontAlgn="t"/>
                      <a:r>
                        <a:rPr lang="en-US" sz="11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Black/African American</a:t>
                      </a:r>
                    </a:p>
                  </a:txBody>
                  <a:tcPr marL="9525" marR="9525" marT="18288" marB="18288" anchor="ctr">
                    <a:lnL>
                      <a:noFill/>
                    </a:lnL>
                    <a:lnR w="12700" cap="flat" cmpd="sng" algn="ctr">
                      <a:solidFill>
                        <a:srgbClr val="4590B8">
                          <a:lumMod val="40000"/>
                          <a:lumOff val="60000"/>
                        </a:srgbClr>
                      </a:solidFill>
                      <a:prstDash val="dash"/>
                      <a:round/>
                      <a:headEnd type="none" w="med" len="med"/>
                      <a:tailEnd type="none" w="med" len="med"/>
                    </a:lnR>
                    <a:lnT>
                      <a:noFill/>
                    </a:lnT>
                    <a:lnB>
                      <a:noFill/>
                    </a:lnB>
                    <a:lnTlToBr w="12700" cmpd="sng">
                      <a:noFill/>
                      <a:prstDash val="solid"/>
                    </a:lnTlToBr>
                    <a:lnBlToTr w="12700" cmpd="sng">
                      <a:noFill/>
                      <a:prstDash val="solid"/>
                    </a:lnBlToTr>
                    <a:solidFill>
                      <a:srgbClr val="DAE9F1"/>
                    </a:solidFill>
                  </a:tcPr>
                </a:tc>
                <a:tc>
                  <a:txBody>
                    <a:bodyPr/>
                    <a:lstStyle/>
                    <a:p>
                      <a:pPr algn="ctr" fontAlgn="t"/>
                      <a:r>
                        <a:rPr lang="en-US" sz="1100" b="0" i="0" u="none" strike="noStrike" dirty="0">
                          <a:solidFill>
                            <a:schemeClr val="tx1"/>
                          </a:solidFill>
                          <a:effectLst/>
                          <a:latin typeface="Tahoma" panose="020B0604030504040204" pitchFamily="34" charset="0"/>
                          <a:ea typeface="Tahoma" panose="020B0604030504040204" pitchFamily="34" charset="0"/>
                          <a:cs typeface="Tahoma" panose="020B0604030504040204" pitchFamily="34" charset="0"/>
                        </a:rPr>
                        <a:t>22%</a:t>
                      </a:r>
                    </a:p>
                  </a:txBody>
                  <a:tcPr marL="9525" marR="9525" marT="18288" marB="18288" anchor="ctr">
                    <a:lnL w="12700" cap="flat" cmpd="sng" algn="ctr">
                      <a:solidFill>
                        <a:srgbClr val="4590B8">
                          <a:lumMod val="40000"/>
                          <a:lumOff val="60000"/>
                        </a:srgbClr>
                      </a:solidFill>
                      <a:prstDash val="dash"/>
                      <a:round/>
                      <a:headEnd type="none" w="med" len="med"/>
                      <a:tailEnd type="none" w="med" len="med"/>
                    </a:lnL>
                    <a:lnR>
                      <a:noFill/>
                    </a:lnR>
                    <a:lnT>
                      <a:noFill/>
                    </a:lnT>
                    <a:lnB>
                      <a:noFill/>
                    </a:lnB>
                    <a:lnTlToBr w="12700" cmpd="sng">
                      <a:noFill/>
                      <a:prstDash val="solid"/>
                    </a:lnTlToBr>
                    <a:lnBlToTr w="12700" cmpd="sng">
                      <a:noFill/>
                      <a:prstDash val="solid"/>
                    </a:lnBlToTr>
                    <a:solidFill>
                      <a:srgbClr val="DAE9F1"/>
                    </a:solidFill>
                  </a:tcPr>
                </a:tc>
                <a:extLst>
                  <a:ext uri="{0D108BD9-81ED-4DB2-BD59-A6C34878D82A}">
                    <a16:rowId xmlns:a16="http://schemas.microsoft.com/office/drawing/2014/main" val="1348631184"/>
                  </a:ext>
                </a:extLst>
              </a:tr>
              <a:tr h="239887">
                <a:tc>
                  <a:txBody>
                    <a:bodyPr/>
                    <a:lstStyle/>
                    <a:p>
                      <a:pPr algn="r" fontAlgn="t"/>
                      <a:r>
                        <a:rPr lang="en-US" sz="11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Hispanic/Latino/Spanish</a:t>
                      </a:r>
                    </a:p>
                  </a:txBody>
                  <a:tcPr marL="9525" marR="9525" marT="18288" marB="18288" anchor="ctr">
                    <a:lnL>
                      <a:noFill/>
                    </a:lnL>
                    <a:lnR w="12700" cap="flat" cmpd="sng" algn="ctr">
                      <a:solidFill>
                        <a:srgbClr val="4590B8">
                          <a:lumMod val="40000"/>
                          <a:lumOff val="60000"/>
                        </a:srgbClr>
                      </a:solidFill>
                      <a:prstDash val="dash"/>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p>
                      <a:pPr algn="ctr" fontAlgn="t"/>
                      <a:r>
                        <a:rPr lang="en-US" sz="1100" b="0" i="0" u="none" strike="noStrike" dirty="0">
                          <a:solidFill>
                            <a:schemeClr val="tx1"/>
                          </a:solidFill>
                          <a:effectLst/>
                          <a:latin typeface="Tahoma" panose="020B0604030504040204" pitchFamily="34" charset="0"/>
                          <a:ea typeface="Tahoma" panose="020B0604030504040204" pitchFamily="34" charset="0"/>
                          <a:cs typeface="Tahoma" panose="020B0604030504040204" pitchFamily="34" charset="0"/>
                        </a:rPr>
                        <a:t>8%</a:t>
                      </a:r>
                    </a:p>
                  </a:txBody>
                  <a:tcPr marL="9525" marR="9525" marT="18288" marB="18288" anchor="ctr">
                    <a:lnL w="12700" cap="flat" cmpd="sng" algn="ctr">
                      <a:solidFill>
                        <a:srgbClr val="4590B8">
                          <a:lumMod val="40000"/>
                          <a:lumOff val="60000"/>
                        </a:srgbClr>
                      </a:solidFill>
                      <a:prstDash val="dash"/>
                      <a:round/>
                      <a:headEnd type="none" w="med" len="med"/>
                      <a:tailEnd type="none" w="med" len="med"/>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568882123"/>
                  </a:ext>
                </a:extLst>
              </a:tr>
              <a:tr h="239887">
                <a:tc>
                  <a:txBody>
                    <a:bodyPr/>
                    <a:lstStyle/>
                    <a:p>
                      <a:pPr algn="r" fontAlgn="t"/>
                      <a:r>
                        <a:rPr lang="en-US" sz="11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Other</a:t>
                      </a:r>
                    </a:p>
                  </a:txBody>
                  <a:tcPr marL="9525" marR="9525" marT="18288" marB="18288" anchor="ctr">
                    <a:lnL>
                      <a:noFill/>
                    </a:lnL>
                    <a:lnR w="12700" cap="flat" cmpd="sng" algn="ctr">
                      <a:solidFill>
                        <a:srgbClr val="4590B8">
                          <a:lumMod val="40000"/>
                          <a:lumOff val="60000"/>
                        </a:srgbClr>
                      </a:solidFill>
                      <a:prstDash val="dash"/>
                      <a:round/>
                      <a:headEnd type="none" w="med" len="med"/>
                      <a:tailEnd type="none" w="med" len="med"/>
                    </a:lnR>
                    <a:lnT>
                      <a:noFill/>
                    </a:lnT>
                    <a:lnB w="12700" cmpd="sng">
                      <a:noFill/>
                    </a:lnB>
                    <a:lnTlToBr w="12700" cmpd="sng">
                      <a:noFill/>
                      <a:prstDash val="solid"/>
                    </a:lnTlToBr>
                    <a:lnBlToTr w="12700" cmpd="sng">
                      <a:noFill/>
                      <a:prstDash val="solid"/>
                    </a:lnBlToTr>
                    <a:solidFill>
                      <a:schemeClr val="bg1">
                        <a:alpha val="20000"/>
                      </a:schemeClr>
                    </a:solidFill>
                  </a:tcPr>
                </a:tc>
                <a:tc>
                  <a:txBody>
                    <a:bodyPr/>
                    <a:lstStyle/>
                    <a:p>
                      <a:pPr algn="ctr" fontAlgn="t"/>
                      <a:r>
                        <a:rPr lang="en-US" sz="1100" b="0" i="0" u="none" strike="noStrike" dirty="0">
                          <a:solidFill>
                            <a:schemeClr val="tx1"/>
                          </a:solidFill>
                          <a:effectLst/>
                          <a:latin typeface="Tahoma" panose="020B0604030504040204" pitchFamily="34" charset="0"/>
                          <a:ea typeface="Tahoma" panose="020B0604030504040204" pitchFamily="34" charset="0"/>
                          <a:cs typeface="Tahoma" panose="020B0604030504040204" pitchFamily="34" charset="0"/>
                        </a:rPr>
                        <a:t>2%</a:t>
                      </a:r>
                    </a:p>
                  </a:txBody>
                  <a:tcPr marL="9525" marR="9525" marT="18288" marB="18288" anchor="ctr">
                    <a:lnL w="12700" cap="flat" cmpd="sng" algn="ctr">
                      <a:solidFill>
                        <a:srgbClr val="4590B8">
                          <a:lumMod val="40000"/>
                          <a:lumOff val="60000"/>
                        </a:srgbClr>
                      </a:solidFill>
                      <a:prstDash val="dash"/>
                      <a:round/>
                      <a:headEnd type="none" w="med" len="med"/>
                      <a:tailEnd type="none" w="med" len="med"/>
                    </a:lnL>
                    <a:lnR>
                      <a:noFill/>
                    </a:lnR>
                    <a:lnT>
                      <a:noFill/>
                    </a:lnT>
                    <a:lnB w="12700" cmpd="sng">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3291271033"/>
                  </a:ext>
                </a:extLst>
              </a:tr>
            </a:tbl>
          </a:graphicData>
        </a:graphic>
      </p:graphicFrame>
      <p:graphicFrame>
        <p:nvGraphicFramePr>
          <p:cNvPr id="5" name="Content Placeholder 3">
            <a:extLst>
              <a:ext uri="{FF2B5EF4-FFF2-40B4-BE49-F238E27FC236}">
                <a16:creationId xmlns:a16="http://schemas.microsoft.com/office/drawing/2014/main" id="{83FA3B69-98F3-0D21-8951-0AAE6C22E4D2}"/>
              </a:ext>
            </a:extLst>
          </p:cNvPr>
          <p:cNvGraphicFramePr>
            <a:graphicFrameLocks/>
          </p:cNvGraphicFramePr>
          <p:nvPr>
            <p:extLst>
              <p:ext uri="{D42A27DB-BD31-4B8C-83A1-F6EECF244321}">
                <p14:modId xmlns:p14="http://schemas.microsoft.com/office/powerpoint/2010/main" val="1037052747"/>
              </p:ext>
            </p:extLst>
          </p:nvPr>
        </p:nvGraphicFramePr>
        <p:xfrm>
          <a:off x="5233851" y="1468996"/>
          <a:ext cx="2367549" cy="1506669"/>
        </p:xfrm>
        <a:graphic>
          <a:graphicData uri="http://schemas.openxmlformats.org/drawingml/2006/table">
            <a:tbl>
              <a:tblPr firstRow="1" bandRow="1"/>
              <a:tblGrid>
                <a:gridCol w="1751149">
                  <a:extLst>
                    <a:ext uri="{9D8B030D-6E8A-4147-A177-3AD203B41FA5}">
                      <a16:colId xmlns:a16="http://schemas.microsoft.com/office/drawing/2014/main" val="20000"/>
                    </a:ext>
                  </a:extLst>
                </a:gridCol>
                <a:gridCol w="616400">
                  <a:extLst>
                    <a:ext uri="{9D8B030D-6E8A-4147-A177-3AD203B41FA5}">
                      <a16:colId xmlns:a16="http://schemas.microsoft.com/office/drawing/2014/main" val="20001"/>
                    </a:ext>
                  </a:extLst>
                </a:gridCol>
              </a:tblGrid>
              <a:tr h="373334">
                <a:tc gridSpan="2">
                  <a:txBody>
                    <a:bodyPr/>
                    <a:lstStyle>
                      <a:lvl1pPr marL="0" algn="l" defTabSz="914400" rtl="0" eaLnBrk="1" latinLnBrk="0" hangingPunct="1">
                        <a:defRPr sz="1800" b="1" kern="1200">
                          <a:solidFill>
                            <a:schemeClr val="tx1"/>
                          </a:solidFill>
                          <a:latin typeface="Gill Sans MT" panose="020B0502020104020203"/>
                        </a:defRPr>
                      </a:lvl1pPr>
                      <a:lvl2pPr marL="457200" algn="l" defTabSz="914400" rtl="0" eaLnBrk="1" latinLnBrk="0" hangingPunct="1">
                        <a:defRPr sz="1800" b="1" kern="1200">
                          <a:solidFill>
                            <a:schemeClr val="tx1"/>
                          </a:solidFill>
                          <a:latin typeface="Gill Sans MT" panose="020B0502020104020203"/>
                        </a:defRPr>
                      </a:lvl2pPr>
                      <a:lvl3pPr marL="914400" algn="l" defTabSz="914400" rtl="0" eaLnBrk="1" latinLnBrk="0" hangingPunct="1">
                        <a:defRPr sz="1800" b="1" kern="1200">
                          <a:solidFill>
                            <a:schemeClr val="tx1"/>
                          </a:solidFill>
                          <a:latin typeface="Gill Sans MT" panose="020B0502020104020203"/>
                        </a:defRPr>
                      </a:lvl3pPr>
                      <a:lvl4pPr marL="1371600" algn="l" defTabSz="914400" rtl="0" eaLnBrk="1" latinLnBrk="0" hangingPunct="1">
                        <a:defRPr sz="1800" b="1" kern="1200">
                          <a:solidFill>
                            <a:schemeClr val="tx1"/>
                          </a:solidFill>
                          <a:latin typeface="Gill Sans MT" panose="020B0502020104020203"/>
                        </a:defRPr>
                      </a:lvl4pPr>
                      <a:lvl5pPr marL="1828800" algn="l" defTabSz="914400" rtl="0" eaLnBrk="1" latinLnBrk="0" hangingPunct="1">
                        <a:defRPr sz="1800" b="1" kern="1200">
                          <a:solidFill>
                            <a:schemeClr val="tx1"/>
                          </a:solidFill>
                          <a:latin typeface="Gill Sans MT" panose="020B0502020104020203"/>
                        </a:defRPr>
                      </a:lvl5pPr>
                      <a:lvl6pPr marL="2286000" algn="l" defTabSz="914400" rtl="0" eaLnBrk="1" latinLnBrk="0" hangingPunct="1">
                        <a:defRPr sz="1800" b="1" kern="1200">
                          <a:solidFill>
                            <a:schemeClr val="tx1"/>
                          </a:solidFill>
                          <a:latin typeface="Gill Sans MT" panose="020B0502020104020203"/>
                        </a:defRPr>
                      </a:lvl6pPr>
                      <a:lvl7pPr marL="2743200" algn="l" defTabSz="914400" rtl="0" eaLnBrk="1" latinLnBrk="0" hangingPunct="1">
                        <a:defRPr sz="1800" b="1" kern="1200">
                          <a:solidFill>
                            <a:schemeClr val="tx1"/>
                          </a:solidFill>
                          <a:latin typeface="Gill Sans MT" panose="020B0502020104020203"/>
                        </a:defRPr>
                      </a:lvl7pPr>
                      <a:lvl8pPr marL="3200400" algn="l" defTabSz="914400" rtl="0" eaLnBrk="1" latinLnBrk="0" hangingPunct="1">
                        <a:defRPr sz="1800" b="1" kern="1200">
                          <a:solidFill>
                            <a:schemeClr val="tx1"/>
                          </a:solidFill>
                          <a:latin typeface="Gill Sans MT" panose="020B0502020104020203"/>
                        </a:defRPr>
                      </a:lvl8pPr>
                      <a:lvl9pPr marL="3657600" algn="l" defTabSz="914400" rtl="0" eaLnBrk="1" latinLnBrk="0" hangingPunct="1">
                        <a:defRPr sz="1800" b="1" kern="1200">
                          <a:solidFill>
                            <a:schemeClr val="tx1"/>
                          </a:solidFill>
                          <a:latin typeface="Gill Sans MT" panose="020B0502020104020203"/>
                        </a:defRPr>
                      </a:lvl9pPr>
                    </a:lstStyle>
                    <a:p>
                      <a:pPr algn="ctr"/>
                      <a:r>
                        <a:rPr lang="en-US" sz="1100" dirty="0">
                          <a:solidFill>
                            <a:schemeClr val="tx1"/>
                          </a:solidFill>
                          <a:latin typeface="Tahoma" panose="020B0604030504040204" pitchFamily="34" charset="0"/>
                          <a:ea typeface="Tahoma" panose="020B0604030504040204" pitchFamily="34" charset="0"/>
                          <a:cs typeface="Tahoma" panose="020B0604030504040204" pitchFamily="34" charset="0"/>
                        </a:rPr>
                        <a:t>Length of</a:t>
                      </a:r>
                      <a:r>
                        <a:rPr lang="en-US" sz="1100" baseline="0" dirty="0">
                          <a:solidFill>
                            <a:schemeClr val="tx1"/>
                          </a:solidFill>
                          <a:latin typeface="Tahoma" panose="020B0604030504040204" pitchFamily="34" charset="0"/>
                          <a:ea typeface="Tahoma" panose="020B0604030504040204" pitchFamily="34" charset="0"/>
                          <a:cs typeface="Tahoma" panose="020B0604030504040204" pitchFamily="34" charset="0"/>
                        </a:rPr>
                        <a:t> Residence in Park District of Oak Park</a:t>
                      </a:r>
                      <a:endParaRPr lang="en-US" sz="1100" dirty="0">
                        <a:solidFill>
                          <a:schemeClr val="tx1"/>
                        </a:solidFill>
                        <a:latin typeface="Tahoma" panose="020B0604030504040204" pitchFamily="34" charset="0"/>
                        <a:ea typeface="Tahoma" panose="020B0604030504040204" pitchFamily="34" charset="0"/>
                        <a:cs typeface="Tahoma" panose="020B0604030504040204" pitchFamily="34" charset="0"/>
                      </a:endParaRPr>
                    </a:p>
                  </a:txBody>
                  <a:tcPr marL="45720" marR="45720" marT="18288" marB="18288">
                    <a:lnL>
                      <a:noFill/>
                    </a:lnL>
                    <a:lnR>
                      <a:noFill/>
                    </a:lnR>
                    <a:lnT w="12700" cap="flat" cmpd="sng" algn="ctr">
                      <a:solidFill>
                        <a:srgbClr val="4590B8">
                          <a:lumMod val="50000"/>
                        </a:srgbClr>
                      </a:solidFill>
                      <a:prstDash val="solid"/>
                      <a:round/>
                      <a:headEnd type="none" w="med" len="med"/>
                      <a:tailEnd type="none" w="med" len="med"/>
                    </a:lnT>
                    <a:lnB w="12700" cmpd="sng">
                      <a:solidFill>
                        <a:srgbClr val="4590B8"/>
                      </a:solidFill>
                    </a:lnB>
                    <a:lnTlToBr w="12700" cmpd="sng">
                      <a:noFill/>
                      <a:prstDash val="solid"/>
                    </a:lnTlToBr>
                    <a:lnBlToTr w="12700" cmpd="sng">
                      <a:noFill/>
                      <a:prstDash val="solid"/>
                    </a:lnBlToTr>
                    <a:noFill/>
                  </a:tcPr>
                </a:tc>
                <a:tc hMerge="1">
                  <a:txBody>
                    <a:bodyPr/>
                    <a:lstStyle/>
                    <a:p>
                      <a:endParaRPr lang="en-US" sz="1100" dirty="0"/>
                    </a:p>
                  </a:txBody>
                  <a:tcPr/>
                </a:tc>
                <a:extLst>
                  <a:ext uri="{0D108BD9-81ED-4DB2-BD59-A6C34878D82A}">
                    <a16:rowId xmlns:a16="http://schemas.microsoft.com/office/drawing/2014/main" val="10000"/>
                  </a:ext>
                </a:extLst>
              </a:tr>
              <a:tr h="226667">
                <a:tc>
                  <a:txBody>
                    <a:bodyPr/>
                    <a:lstStyle>
                      <a:lvl1pPr marL="0" algn="l" defTabSz="914400" rtl="0" eaLnBrk="1" latinLnBrk="0" hangingPunct="1">
                        <a:defRPr sz="1800" kern="1200">
                          <a:solidFill>
                            <a:schemeClr val="tx1"/>
                          </a:solidFill>
                          <a:latin typeface="Gill Sans MT" panose="020B0502020104020203"/>
                        </a:defRPr>
                      </a:lvl1pPr>
                      <a:lvl2pPr marL="457200" algn="l" defTabSz="914400" rtl="0" eaLnBrk="1" latinLnBrk="0" hangingPunct="1">
                        <a:defRPr sz="1800" kern="1200">
                          <a:solidFill>
                            <a:schemeClr val="tx1"/>
                          </a:solidFill>
                          <a:latin typeface="Gill Sans MT" panose="020B0502020104020203"/>
                        </a:defRPr>
                      </a:lvl2pPr>
                      <a:lvl3pPr marL="914400" algn="l" defTabSz="914400" rtl="0" eaLnBrk="1" latinLnBrk="0" hangingPunct="1">
                        <a:defRPr sz="1800" kern="1200">
                          <a:solidFill>
                            <a:schemeClr val="tx1"/>
                          </a:solidFill>
                          <a:latin typeface="Gill Sans MT" panose="020B0502020104020203"/>
                        </a:defRPr>
                      </a:lvl3pPr>
                      <a:lvl4pPr marL="1371600" algn="l" defTabSz="914400" rtl="0" eaLnBrk="1" latinLnBrk="0" hangingPunct="1">
                        <a:defRPr sz="1800" kern="1200">
                          <a:solidFill>
                            <a:schemeClr val="tx1"/>
                          </a:solidFill>
                          <a:latin typeface="Gill Sans MT" panose="020B0502020104020203"/>
                        </a:defRPr>
                      </a:lvl4pPr>
                      <a:lvl5pPr marL="1828800" algn="l" defTabSz="914400" rtl="0" eaLnBrk="1" latinLnBrk="0" hangingPunct="1">
                        <a:defRPr sz="1800" kern="1200">
                          <a:solidFill>
                            <a:schemeClr val="tx1"/>
                          </a:solidFill>
                          <a:latin typeface="Gill Sans MT" panose="020B0502020104020203"/>
                        </a:defRPr>
                      </a:lvl5pPr>
                      <a:lvl6pPr marL="2286000" algn="l" defTabSz="914400" rtl="0" eaLnBrk="1" latinLnBrk="0" hangingPunct="1">
                        <a:defRPr sz="1800" kern="1200">
                          <a:solidFill>
                            <a:schemeClr val="tx1"/>
                          </a:solidFill>
                          <a:latin typeface="Gill Sans MT" panose="020B0502020104020203"/>
                        </a:defRPr>
                      </a:lvl6pPr>
                      <a:lvl7pPr marL="2743200" algn="l" defTabSz="914400" rtl="0" eaLnBrk="1" latinLnBrk="0" hangingPunct="1">
                        <a:defRPr sz="1800" kern="1200">
                          <a:solidFill>
                            <a:schemeClr val="tx1"/>
                          </a:solidFill>
                          <a:latin typeface="Gill Sans MT" panose="020B0502020104020203"/>
                        </a:defRPr>
                      </a:lvl7pPr>
                      <a:lvl8pPr marL="3200400" algn="l" defTabSz="914400" rtl="0" eaLnBrk="1" latinLnBrk="0" hangingPunct="1">
                        <a:defRPr sz="1800" kern="1200">
                          <a:solidFill>
                            <a:schemeClr val="tx1"/>
                          </a:solidFill>
                          <a:latin typeface="Gill Sans MT" panose="020B0502020104020203"/>
                        </a:defRPr>
                      </a:lvl8pPr>
                      <a:lvl9pPr marL="3657600" algn="l" defTabSz="914400" rtl="0" eaLnBrk="1" latinLnBrk="0" hangingPunct="1">
                        <a:defRPr sz="1800" kern="1200">
                          <a:solidFill>
                            <a:schemeClr val="tx1"/>
                          </a:solidFill>
                          <a:latin typeface="Gill Sans MT" panose="020B0502020104020203"/>
                        </a:defRPr>
                      </a:lvl9pPr>
                    </a:lstStyle>
                    <a:p>
                      <a:pPr marL="0" algn="r" defTabSz="457189" rtl="0" eaLnBrk="1" fontAlgn="t" latinLnBrk="0" hangingPunct="1"/>
                      <a:r>
                        <a:rPr lang="en-US" sz="1100" kern="1200" dirty="0">
                          <a:solidFill>
                            <a:schemeClr val="tx1"/>
                          </a:solidFill>
                          <a:latin typeface="Tahoma" panose="020B0604030504040204" pitchFamily="34" charset="0"/>
                          <a:ea typeface="Tahoma" panose="020B0604030504040204" pitchFamily="34" charset="0"/>
                          <a:cs typeface="Tahoma" panose="020B0604030504040204" pitchFamily="34" charset="0"/>
                        </a:rPr>
                        <a:t>Less than 5 years</a:t>
                      </a:r>
                    </a:p>
                  </a:txBody>
                  <a:tcPr marL="45720" marR="45720" marT="18288" marB="18288" anchor="ctr">
                    <a:lnL>
                      <a:noFill/>
                    </a:lnL>
                    <a:lnR w="12700" cap="flat" cmpd="sng" algn="ctr">
                      <a:solidFill>
                        <a:srgbClr val="4590B8">
                          <a:lumMod val="40000"/>
                          <a:lumOff val="60000"/>
                        </a:srgbClr>
                      </a:solidFill>
                      <a:prstDash val="dash"/>
                      <a:round/>
                      <a:headEnd type="none" w="med" len="med"/>
                      <a:tailEnd type="none" w="med" len="med"/>
                    </a:lnR>
                    <a:lnT w="12700" cmpd="sng">
                      <a:solidFill>
                        <a:srgbClr val="4590B8"/>
                      </a:solidFill>
                    </a:lnT>
                    <a:lnB>
                      <a:noFill/>
                    </a:lnB>
                    <a:lnTlToBr w="12700" cmpd="sng">
                      <a:noFill/>
                      <a:prstDash val="solid"/>
                    </a:lnTlToBr>
                    <a:lnBlToTr w="12700" cmpd="sng">
                      <a:noFill/>
                      <a:prstDash val="solid"/>
                    </a:lnBlToTr>
                    <a:solidFill>
                      <a:srgbClr val="4590B8">
                        <a:alpha val="20000"/>
                      </a:srgbClr>
                    </a:solidFill>
                  </a:tcPr>
                </a:tc>
                <a:tc>
                  <a:txBody>
                    <a:bodyPr/>
                    <a:lstStyle/>
                    <a:p>
                      <a:pPr algn="ctr" fontAlgn="t"/>
                      <a:r>
                        <a:rPr lang="en-US" sz="1100" u="none" strike="noStrike" dirty="0">
                          <a:solidFill>
                            <a:schemeClr val="tx1"/>
                          </a:solidFill>
                          <a:effectLst/>
                          <a:latin typeface="Tahoma" panose="020B0604030504040204" pitchFamily="34" charset="0"/>
                          <a:ea typeface="Tahoma" panose="020B0604030504040204" pitchFamily="34" charset="0"/>
                          <a:cs typeface="Tahoma" panose="020B0604030504040204" pitchFamily="34" charset="0"/>
                        </a:rPr>
                        <a:t>35%</a:t>
                      </a:r>
                      <a:endParaRPr lang="en-US" sz="1100" b="1" i="0" u="none" strike="noStrike" dirty="0">
                        <a:solidFill>
                          <a:schemeClr val="tx1"/>
                        </a:solidFill>
                        <a:effectLst/>
                        <a:latin typeface="Tahoma" panose="020B0604030504040204" pitchFamily="34" charset="0"/>
                        <a:ea typeface="Tahoma" panose="020B0604030504040204" pitchFamily="34" charset="0"/>
                        <a:cs typeface="Tahoma" panose="020B0604030504040204" pitchFamily="34" charset="0"/>
                      </a:endParaRPr>
                    </a:p>
                  </a:txBody>
                  <a:tcPr marL="9525" marR="9525" marT="9525" marB="0" anchor="ctr">
                    <a:lnL w="12700" cap="flat" cmpd="sng" algn="ctr">
                      <a:solidFill>
                        <a:srgbClr val="4590B8">
                          <a:lumMod val="40000"/>
                          <a:lumOff val="60000"/>
                        </a:srgbClr>
                      </a:solidFill>
                      <a:prstDash val="dash"/>
                      <a:round/>
                      <a:headEnd type="none" w="med" len="med"/>
                      <a:tailEnd type="none" w="med" len="med"/>
                    </a:lnL>
                    <a:lnR>
                      <a:noFill/>
                    </a:lnR>
                    <a:lnT w="12700" cmpd="sng">
                      <a:solidFill>
                        <a:srgbClr val="4590B8"/>
                      </a:solidFill>
                    </a:lnT>
                    <a:lnB>
                      <a:noFill/>
                    </a:lnB>
                    <a:lnTlToBr w="12700" cmpd="sng">
                      <a:noFill/>
                      <a:prstDash val="solid"/>
                    </a:lnTlToBr>
                    <a:lnBlToTr w="12700" cmpd="sng">
                      <a:noFill/>
                      <a:prstDash val="solid"/>
                    </a:lnBlToTr>
                    <a:solidFill>
                      <a:srgbClr val="4590B8">
                        <a:alpha val="20000"/>
                      </a:srgbClr>
                    </a:solidFill>
                  </a:tcPr>
                </a:tc>
                <a:extLst>
                  <a:ext uri="{0D108BD9-81ED-4DB2-BD59-A6C34878D82A}">
                    <a16:rowId xmlns:a16="http://schemas.microsoft.com/office/drawing/2014/main" val="10001"/>
                  </a:ext>
                </a:extLst>
              </a:tr>
              <a:tr h="226667">
                <a:tc>
                  <a:txBody>
                    <a:bodyPr/>
                    <a:lstStyle>
                      <a:lvl1pPr marL="0" algn="l" defTabSz="914400" rtl="0" eaLnBrk="1" latinLnBrk="0" hangingPunct="1">
                        <a:defRPr sz="1800" kern="1200">
                          <a:solidFill>
                            <a:schemeClr val="tx1"/>
                          </a:solidFill>
                          <a:latin typeface="Gill Sans MT" panose="020B0502020104020203"/>
                        </a:defRPr>
                      </a:lvl1pPr>
                      <a:lvl2pPr marL="457200" algn="l" defTabSz="914400" rtl="0" eaLnBrk="1" latinLnBrk="0" hangingPunct="1">
                        <a:defRPr sz="1800" kern="1200">
                          <a:solidFill>
                            <a:schemeClr val="tx1"/>
                          </a:solidFill>
                          <a:latin typeface="Gill Sans MT" panose="020B0502020104020203"/>
                        </a:defRPr>
                      </a:lvl2pPr>
                      <a:lvl3pPr marL="914400" algn="l" defTabSz="914400" rtl="0" eaLnBrk="1" latinLnBrk="0" hangingPunct="1">
                        <a:defRPr sz="1800" kern="1200">
                          <a:solidFill>
                            <a:schemeClr val="tx1"/>
                          </a:solidFill>
                          <a:latin typeface="Gill Sans MT" panose="020B0502020104020203"/>
                        </a:defRPr>
                      </a:lvl3pPr>
                      <a:lvl4pPr marL="1371600" algn="l" defTabSz="914400" rtl="0" eaLnBrk="1" latinLnBrk="0" hangingPunct="1">
                        <a:defRPr sz="1800" kern="1200">
                          <a:solidFill>
                            <a:schemeClr val="tx1"/>
                          </a:solidFill>
                          <a:latin typeface="Gill Sans MT" panose="020B0502020104020203"/>
                        </a:defRPr>
                      </a:lvl4pPr>
                      <a:lvl5pPr marL="1828800" algn="l" defTabSz="914400" rtl="0" eaLnBrk="1" latinLnBrk="0" hangingPunct="1">
                        <a:defRPr sz="1800" kern="1200">
                          <a:solidFill>
                            <a:schemeClr val="tx1"/>
                          </a:solidFill>
                          <a:latin typeface="Gill Sans MT" panose="020B0502020104020203"/>
                        </a:defRPr>
                      </a:lvl5pPr>
                      <a:lvl6pPr marL="2286000" algn="l" defTabSz="914400" rtl="0" eaLnBrk="1" latinLnBrk="0" hangingPunct="1">
                        <a:defRPr sz="1800" kern="1200">
                          <a:solidFill>
                            <a:schemeClr val="tx1"/>
                          </a:solidFill>
                          <a:latin typeface="Gill Sans MT" panose="020B0502020104020203"/>
                        </a:defRPr>
                      </a:lvl6pPr>
                      <a:lvl7pPr marL="2743200" algn="l" defTabSz="914400" rtl="0" eaLnBrk="1" latinLnBrk="0" hangingPunct="1">
                        <a:defRPr sz="1800" kern="1200">
                          <a:solidFill>
                            <a:schemeClr val="tx1"/>
                          </a:solidFill>
                          <a:latin typeface="Gill Sans MT" panose="020B0502020104020203"/>
                        </a:defRPr>
                      </a:lvl7pPr>
                      <a:lvl8pPr marL="3200400" algn="l" defTabSz="914400" rtl="0" eaLnBrk="1" latinLnBrk="0" hangingPunct="1">
                        <a:defRPr sz="1800" kern="1200">
                          <a:solidFill>
                            <a:schemeClr val="tx1"/>
                          </a:solidFill>
                          <a:latin typeface="Gill Sans MT" panose="020B0502020104020203"/>
                        </a:defRPr>
                      </a:lvl8pPr>
                      <a:lvl9pPr marL="3657600" algn="l" defTabSz="914400" rtl="0" eaLnBrk="1" latinLnBrk="0" hangingPunct="1">
                        <a:defRPr sz="1800" kern="1200">
                          <a:solidFill>
                            <a:schemeClr val="tx1"/>
                          </a:solidFill>
                          <a:latin typeface="Gill Sans MT" panose="020B0502020104020203"/>
                        </a:defRPr>
                      </a:lvl9pPr>
                    </a:lstStyle>
                    <a:p>
                      <a:pPr marL="0" algn="r" defTabSz="457189" rtl="0" eaLnBrk="1" fontAlgn="t" latinLnBrk="0" hangingPunct="1"/>
                      <a:r>
                        <a:rPr lang="en-US" sz="1100" kern="1200" dirty="0">
                          <a:solidFill>
                            <a:schemeClr val="tx1"/>
                          </a:solidFill>
                          <a:latin typeface="Tahoma" panose="020B0604030504040204" pitchFamily="34" charset="0"/>
                          <a:ea typeface="Tahoma" panose="020B0604030504040204" pitchFamily="34" charset="0"/>
                          <a:cs typeface="Tahoma" panose="020B0604030504040204" pitchFamily="34" charset="0"/>
                        </a:rPr>
                        <a:t>5-14 years</a:t>
                      </a:r>
                    </a:p>
                  </a:txBody>
                  <a:tcPr marL="45720" marR="45720" marT="18288" marB="18288" anchor="ctr">
                    <a:lnL>
                      <a:noFill/>
                    </a:lnL>
                    <a:lnR w="12700" cap="flat" cmpd="sng" algn="ctr">
                      <a:solidFill>
                        <a:srgbClr val="4590B8">
                          <a:lumMod val="40000"/>
                          <a:lumOff val="60000"/>
                        </a:srgbClr>
                      </a:solidFill>
                      <a:prstDash val="dash"/>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p>
                      <a:pPr algn="ctr" fontAlgn="t"/>
                      <a:r>
                        <a:rPr lang="en-US" sz="1100" u="none" strike="noStrike" dirty="0">
                          <a:solidFill>
                            <a:schemeClr val="tx1"/>
                          </a:solidFill>
                          <a:effectLst/>
                          <a:latin typeface="Tahoma" panose="020B0604030504040204" pitchFamily="34" charset="0"/>
                          <a:ea typeface="Tahoma" panose="020B0604030504040204" pitchFamily="34" charset="0"/>
                          <a:cs typeface="Tahoma" panose="020B0604030504040204" pitchFamily="34" charset="0"/>
                        </a:rPr>
                        <a:t>20%</a:t>
                      </a:r>
                      <a:endParaRPr lang="en-US" sz="1100" b="1" i="0" u="none" strike="noStrike" dirty="0">
                        <a:solidFill>
                          <a:schemeClr val="tx1"/>
                        </a:solidFill>
                        <a:effectLst/>
                        <a:latin typeface="Tahoma" panose="020B0604030504040204" pitchFamily="34" charset="0"/>
                        <a:ea typeface="Tahoma" panose="020B0604030504040204" pitchFamily="34" charset="0"/>
                        <a:cs typeface="Tahoma" panose="020B0604030504040204" pitchFamily="34" charset="0"/>
                      </a:endParaRPr>
                    </a:p>
                  </a:txBody>
                  <a:tcPr marL="9525" marR="9525" marT="9525" marB="0" anchor="ctr">
                    <a:lnL w="12700" cap="flat" cmpd="sng" algn="ctr">
                      <a:solidFill>
                        <a:srgbClr val="4590B8">
                          <a:lumMod val="40000"/>
                          <a:lumOff val="60000"/>
                        </a:srgbClr>
                      </a:solidFill>
                      <a:prstDash val="dash"/>
                      <a:round/>
                      <a:headEnd type="none" w="med" len="med"/>
                      <a:tailEnd type="none" w="med" len="med"/>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226667">
                <a:tc>
                  <a:txBody>
                    <a:bodyPr/>
                    <a:lstStyle>
                      <a:lvl1pPr marL="0" algn="l" defTabSz="914400" rtl="0" eaLnBrk="1" latinLnBrk="0" hangingPunct="1">
                        <a:defRPr sz="1800" kern="1200">
                          <a:solidFill>
                            <a:schemeClr val="tx1"/>
                          </a:solidFill>
                          <a:latin typeface="Gill Sans MT" panose="020B0502020104020203"/>
                        </a:defRPr>
                      </a:lvl1pPr>
                      <a:lvl2pPr marL="457200" algn="l" defTabSz="914400" rtl="0" eaLnBrk="1" latinLnBrk="0" hangingPunct="1">
                        <a:defRPr sz="1800" kern="1200">
                          <a:solidFill>
                            <a:schemeClr val="tx1"/>
                          </a:solidFill>
                          <a:latin typeface="Gill Sans MT" panose="020B0502020104020203"/>
                        </a:defRPr>
                      </a:lvl2pPr>
                      <a:lvl3pPr marL="914400" algn="l" defTabSz="914400" rtl="0" eaLnBrk="1" latinLnBrk="0" hangingPunct="1">
                        <a:defRPr sz="1800" kern="1200">
                          <a:solidFill>
                            <a:schemeClr val="tx1"/>
                          </a:solidFill>
                          <a:latin typeface="Gill Sans MT" panose="020B0502020104020203"/>
                        </a:defRPr>
                      </a:lvl3pPr>
                      <a:lvl4pPr marL="1371600" algn="l" defTabSz="914400" rtl="0" eaLnBrk="1" latinLnBrk="0" hangingPunct="1">
                        <a:defRPr sz="1800" kern="1200">
                          <a:solidFill>
                            <a:schemeClr val="tx1"/>
                          </a:solidFill>
                          <a:latin typeface="Gill Sans MT" panose="020B0502020104020203"/>
                        </a:defRPr>
                      </a:lvl4pPr>
                      <a:lvl5pPr marL="1828800" algn="l" defTabSz="914400" rtl="0" eaLnBrk="1" latinLnBrk="0" hangingPunct="1">
                        <a:defRPr sz="1800" kern="1200">
                          <a:solidFill>
                            <a:schemeClr val="tx1"/>
                          </a:solidFill>
                          <a:latin typeface="Gill Sans MT" panose="020B0502020104020203"/>
                        </a:defRPr>
                      </a:lvl5pPr>
                      <a:lvl6pPr marL="2286000" algn="l" defTabSz="914400" rtl="0" eaLnBrk="1" latinLnBrk="0" hangingPunct="1">
                        <a:defRPr sz="1800" kern="1200">
                          <a:solidFill>
                            <a:schemeClr val="tx1"/>
                          </a:solidFill>
                          <a:latin typeface="Gill Sans MT" panose="020B0502020104020203"/>
                        </a:defRPr>
                      </a:lvl6pPr>
                      <a:lvl7pPr marL="2743200" algn="l" defTabSz="914400" rtl="0" eaLnBrk="1" latinLnBrk="0" hangingPunct="1">
                        <a:defRPr sz="1800" kern="1200">
                          <a:solidFill>
                            <a:schemeClr val="tx1"/>
                          </a:solidFill>
                          <a:latin typeface="Gill Sans MT" panose="020B0502020104020203"/>
                        </a:defRPr>
                      </a:lvl7pPr>
                      <a:lvl8pPr marL="3200400" algn="l" defTabSz="914400" rtl="0" eaLnBrk="1" latinLnBrk="0" hangingPunct="1">
                        <a:defRPr sz="1800" kern="1200">
                          <a:solidFill>
                            <a:schemeClr val="tx1"/>
                          </a:solidFill>
                          <a:latin typeface="Gill Sans MT" panose="020B0502020104020203"/>
                        </a:defRPr>
                      </a:lvl8pPr>
                      <a:lvl9pPr marL="3657600" algn="l" defTabSz="914400" rtl="0" eaLnBrk="1" latinLnBrk="0" hangingPunct="1">
                        <a:defRPr sz="1800" kern="1200">
                          <a:solidFill>
                            <a:schemeClr val="tx1"/>
                          </a:solidFill>
                          <a:latin typeface="Gill Sans MT" panose="020B0502020104020203"/>
                        </a:defRPr>
                      </a:lvl9pPr>
                    </a:lstStyle>
                    <a:p>
                      <a:pPr marL="0" algn="r" defTabSz="457189" rtl="0" eaLnBrk="1" fontAlgn="t" latinLnBrk="0" hangingPunct="1"/>
                      <a:r>
                        <a:rPr lang="en-US" sz="1100" kern="1200" dirty="0">
                          <a:solidFill>
                            <a:schemeClr val="tx1"/>
                          </a:solidFill>
                          <a:latin typeface="Tahoma" panose="020B0604030504040204" pitchFamily="34" charset="0"/>
                          <a:ea typeface="Tahoma" panose="020B0604030504040204" pitchFamily="34" charset="0"/>
                          <a:cs typeface="Tahoma" panose="020B0604030504040204" pitchFamily="34" charset="0"/>
                        </a:rPr>
                        <a:t>15-24 years</a:t>
                      </a:r>
                    </a:p>
                  </a:txBody>
                  <a:tcPr marL="45720" marR="45720" marT="18288" marB="18288" anchor="ctr">
                    <a:lnL>
                      <a:noFill/>
                    </a:lnL>
                    <a:lnR w="12700" cap="flat" cmpd="sng" algn="ctr">
                      <a:solidFill>
                        <a:srgbClr val="4590B8">
                          <a:lumMod val="40000"/>
                          <a:lumOff val="60000"/>
                        </a:srgbClr>
                      </a:solidFill>
                      <a:prstDash val="dash"/>
                      <a:round/>
                      <a:headEnd type="none" w="med" len="med"/>
                      <a:tailEnd type="none" w="med" len="med"/>
                    </a:lnR>
                    <a:lnT>
                      <a:noFill/>
                    </a:lnT>
                    <a:lnB>
                      <a:noFill/>
                    </a:lnB>
                    <a:lnTlToBr w="12700" cmpd="sng">
                      <a:noFill/>
                      <a:prstDash val="solid"/>
                    </a:lnTlToBr>
                    <a:lnBlToTr w="12700" cmpd="sng">
                      <a:noFill/>
                      <a:prstDash val="solid"/>
                    </a:lnBlToTr>
                    <a:solidFill>
                      <a:srgbClr val="4590B8">
                        <a:alpha val="20000"/>
                      </a:srgbClr>
                    </a:solidFill>
                  </a:tcPr>
                </a:tc>
                <a:tc>
                  <a:txBody>
                    <a:bodyPr/>
                    <a:lstStyle/>
                    <a:p>
                      <a:pPr algn="ctr" fontAlgn="t"/>
                      <a:r>
                        <a:rPr lang="en-US" sz="1100" u="none" strike="noStrike" dirty="0">
                          <a:solidFill>
                            <a:schemeClr val="tx1"/>
                          </a:solidFill>
                          <a:effectLst/>
                          <a:latin typeface="Tahoma" panose="020B0604030504040204" pitchFamily="34" charset="0"/>
                          <a:ea typeface="Tahoma" panose="020B0604030504040204" pitchFamily="34" charset="0"/>
                          <a:cs typeface="Tahoma" panose="020B0604030504040204" pitchFamily="34" charset="0"/>
                        </a:rPr>
                        <a:t>18%</a:t>
                      </a:r>
                      <a:endParaRPr lang="en-US" sz="1100" b="1" i="0" u="none" strike="noStrike" dirty="0">
                        <a:solidFill>
                          <a:schemeClr val="tx1"/>
                        </a:solidFill>
                        <a:effectLst/>
                        <a:latin typeface="Tahoma" panose="020B0604030504040204" pitchFamily="34" charset="0"/>
                        <a:ea typeface="Tahoma" panose="020B0604030504040204" pitchFamily="34" charset="0"/>
                        <a:cs typeface="Tahoma" panose="020B0604030504040204" pitchFamily="34" charset="0"/>
                      </a:endParaRPr>
                    </a:p>
                  </a:txBody>
                  <a:tcPr marL="9525" marR="9525" marT="9525" marB="0" anchor="ctr">
                    <a:lnL w="12700" cap="flat" cmpd="sng" algn="ctr">
                      <a:solidFill>
                        <a:srgbClr val="4590B8">
                          <a:lumMod val="40000"/>
                          <a:lumOff val="60000"/>
                        </a:srgbClr>
                      </a:solidFill>
                      <a:prstDash val="dash"/>
                      <a:round/>
                      <a:headEnd type="none" w="med" len="med"/>
                      <a:tailEnd type="none" w="med" len="med"/>
                    </a:lnL>
                    <a:lnR>
                      <a:noFill/>
                    </a:lnR>
                    <a:lnT>
                      <a:noFill/>
                    </a:lnT>
                    <a:lnB>
                      <a:noFill/>
                    </a:lnB>
                    <a:lnTlToBr w="12700" cmpd="sng">
                      <a:noFill/>
                      <a:prstDash val="solid"/>
                    </a:lnTlToBr>
                    <a:lnBlToTr w="12700" cmpd="sng">
                      <a:noFill/>
                      <a:prstDash val="solid"/>
                    </a:lnBlToTr>
                    <a:solidFill>
                      <a:srgbClr val="4590B8">
                        <a:alpha val="20000"/>
                      </a:srgbClr>
                    </a:solidFill>
                  </a:tcPr>
                </a:tc>
                <a:extLst>
                  <a:ext uri="{0D108BD9-81ED-4DB2-BD59-A6C34878D82A}">
                    <a16:rowId xmlns:a16="http://schemas.microsoft.com/office/drawing/2014/main" val="10003"/>
                  </a:ext>
                </a:extLst>
              </a:tr>
              <a:tr h="226667">
                <a:tc>
                  <a:txBody>
                    <a:bodyPr/>
                    <a:lstStyle>
                      <a:lvl1pPr marL="0" algn="l" defTabSz="914400" rtl="0" eaLnBrk="1" latinLnBrk="0" hangingPunct="1">
                        <a:defRPr sz="1800" kern="1200">
                          <a:solidFill>
                            <a:schemeClr val="tx1"/>
                          </a:solidFill>
                          <a:latin typeface="Gill Sans MT" panose="020B0502020104020203"/>
                        </a:defRPr>
                      </a:lvl1pPr>
                      <a:lvl2pPr marL="457200" algn="l" defTabSz="914400" rtl="0" eaLnBrk="1" latinLnBrk="0" hangingPunct="1">
                        <a:defRPr sz="1800" kern="1200">
                          <a:solidFill>
                            <a:schemeClr val="tx1"/>
                          </a:solidFill>
                          <a:latin typeface="Gill Sans MT" panose="020B0502020104020203"/>
                        </a:defRPr>
                      </a:lvl2pPr>
                      <a:lvl3pPr marL="914400" algn="l" defTabSz="914400" rtl="0" eaLnBrk="1" latinLnBrk="0" hangingPunct="1">
                        <a:defRPr sz="1800" kern="1200">
                          <a:solidFill>
                            <a:schemeClr val="tx1"/>
                          </a:solidFill>
                          <a:latin typeface="Gill Sans MT" panose="020B0502020104020203"/>
                        </a:defRPr>
                      </a:lvl3pPr>
                      <a:lvl4pPr marL="1371600" algn="l" defTabSz="914400" rtl="0" eaLnBrk="1" latinLnBrk="0" hangingPunct="1">
                        <a:defRPr sz="1800" kern="1200">
                          <a:solidFill>
                            <a:schemeClr val="tx1"/>
                          </a:solidFill>
                          <a:latin typeface="Gill Sans MT" panose="020B0502020104020203"/>
                        </a:defRPr>
                      </a:lvl4pPr>
                      <a:lvl5pPr marL="1828800" algn="l" defTabSz="914400" rtl="0" eaLnBrk="1" latinLnBrk="0" hangingPunct="1">
                        <a:defRPr sz="1800" kern="1200">
                          <a:solidFill>
                            <a:schemeClr val="tx1"/>
                          </a:solidFill>
                          <a:latin typeface="Gill Sans MT" panose="020B0502020104020203"/>
                        </a:defRPr>
                      </a:lvl5pPr>
                      <a:lvl6pPr marL="2286000" algn="l" defTabSz="914400" rtl="0" eaLnBrk="1" latinLnBrk="0" hangingPunct="1">
                        <a:defRPr sz="1800" kern="1200">
                          <a:solidFill>
                            <a:schemeClr val="tx1"/>
                          </a:solidFill>
                          <a:latin typeface="Gill Sans MT" panose="020B0502020104020203"/>
                        </a:defRPr>
                      </a:lvl6pPr>
                      <a:lvl7pPr marL="2743200" algn="l" defTabSz="914400" rtl="0" eaLnBrk="1" latinLnBrk="0" hangingPunct="1">
                        <a:defRPr sz="1800" kern="1200">
                          <a:solidFill>
                            <a:schemeClr val="tx1"/>
                          </a:solidFill>
                          <a:latin typeface="Gill Sans MT" panose="020B0502020104020203"/>
                        </a:defRPr>
                      </a:lvl7pPr>
                      <a:lvl8pPr marL="3200400" algn="l" defTabSz="914400" rtl="0" eaLnBrk="1" latinLnBrk="0" hangingPunct="1">
                        <a:defRPr sz="1800" kern="1200">
                          <a:solidFill>
                            <a:schemeClr val="tx1"/>
                          </a:solidFill>
                          <a:latin typeface="Gill Sans MT" panose="020B0502020104020203"/>
                        </a:defRPr>
                      </a:lvl8pPr>
                      <a:lvl9pPr marL="3657600" algn="l" defTabSz="914400" rtl="0" eaLnBrk="1" latinLnBrk="0" hangingPunct="1">
                        <a:defRPr sz="1800" kern="1200">
                          <a:solidFill>
                            <a:schemeClr val="tx1"/>
                          </a:solidFill>
                          <a:latin typeface="Gill Sans MT" panose="020B0502020104020203"/>
                        </a:defRPr>
                      </a:lvl9pPr>
                    </a:lstStyle>
                    <a:p>
                      <a:pPr marL="0" algn="r" defTabSz="457189" rtl="0" eaLnBrk="1" fontAlgn="t" latinLnBrk="0" hangingPunct="1"/>
                      <a:r>
                        <a:rPr lang="en-US" sz="1100" kern="1200" dirty="0">
                          <a:solidFill>
                            <a:schemeClr val="tx1"/>
                          </a:solidFill>
                          <a:latin typeface="Tahoma" panose="020B0604030504040204" pitchFamily="34" charset="0"/>
                          <a:ea typeface="Tahoma" panose="020B0604030504040204" pitchFamily="34" charset="0"/>
                          <a:cs typeface="Tahoma" panose="020B0604030504040204" pitchFamily="34" charset="0"/>
                        </a:rPr>
                        <a:t>25+ years</a:t>
                      </a:r>
                    </a:p>
                  </a:txBody>
                  <a:tcPr marL="45720" marR="45720" marT="18288" marB="18288" anchor="ctr">
                    <a:lnL>
                      <a:noFill/>
                    </a:lnL>
                    <a:lnR w="12700" cap="flat" cmpd="sng" algn="ctr">
                      <a:solidFill>
                        <a:srgbClr val="4590B8">
                          <a:lumMod val="40000"/>
                          <a:lumOff val="60000"/>
                        </a:srgbClr>
                      </a:solidFill>
                      <a:prstDash val="dash"/>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p>
                      <a:pPr algn="ctr" fontAlgn="t"/>
                      <a:r>
                        <a:rPr lang="en-US" sz="1100" u="none" strike="noStrike" dirty="0">
                          <a:solidFill>
                            <a:schemeClr val="tx1"/>
                          </a:solidFill>
                          <a:effectLst/>
                          <a:latin typeface="Tahoma" panose="020B0604030504040204" pitchFamily="34" charset="0"/>
                          <a:ea typeface="Tahoma" panose="020B0604030504040204" pitchFamily="34" charset="0"/>
                          <a:cs typeface="Tahoma" panose="020B0604030504040204" pitchFamily="34" charset="0"/>
                        </a:rPr>
                        <a:t>27%</a:t>
                      </a:r>
                      <a:endParaRPr lang="en-US" sz="1100" b="1" i="0" u="none" strike="noStrike" dirty="0">
                        <a:solidFill>
                          <a:schemeClr val="tx1"/>
                        </a:solidFill>
                        <a:effectLst/>
                        <a:latin typeface="Tahoma" panose="020B0604030504040204" pitchFamily="34" charset="0"/>
                        <a:ea typeface="Tahoma" panose="020B0604030504040204" pitchFamily="34" charset="0"/>
                        <a:cs typeface="Tahoma" panose="020B0604030504040204" pitchFamily="34" charset="0"/>
                      </a:endParaRPr>
                    </a:p>
                  </a:txBody>
                  <a:tcPr marL="9525" marR="9525" marT="9525" marB="0" anchor="ctr">
                    <a:lnL w="12700" cap="flat" cmpd="sng" algn="ctr">
                      <a:solidFill>
                        <a:srgbClr val="4590B8">
                          <a:lumMod val="40000"/>
                          <a:lumOff val="60000"/>
                        </a:srgbClr>
                      </a:solidFill>
                      <a:prstDash val="dash"/>
                      <a:round/>
                      <a:headEnd type="none" w="med" len="med"/>
                      <a:tailEnd type="none" w="med" len="med"/>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226667">
                <a:tc gridSpan="2">
                  <a:txBody>
                    <a:bodyPr/>
                    <a:lstStyle>
                      <a:lvl1pPr marL="0" algn="l" defTabSz="914400" rtl="0" eaLnBrk="1" latinLnBrk="0" hangingPunct="1">
                        <a:defRPr sz="1800" kern="1200">
                          <a:solidFill>
                            <a:schemeClr val="tx1"/>
                          </a:solidFill>
                          <a:latin typeface="Gill Sans MT" panose="020B0502020104020203"/>
                        </a:defRPr>
                      </a:lvl1pPr>
                      <a:lvl2pPr marL="457200" algn="l" defTabSz="914400" rtl="0" eaLnBrk="1" latinLnBrk="0" hangingPunct="1">
                        <a:defRPr sz="1800" kern="1200">
                          <a:solidFill>
                            <a:schemeClr val="tx1"/>
                          </a:solidFill>
                          <a:latin typeface="Gill Sans MT" panose="020B0502020104020203"/>
                        </a:defRPr>
                      </a:lvl2pPr>
                      <a:lvl3pPr marL="914400" algn="l" defTabSz="914400" rtl="0" eaLnBrk="1" latinLnBrk="0" hangingPunct="1">
                        <a:defRPr sz="1800" kern="1200">
                          <a:solidFill>
                            <a:schemeClr val="tx1"/>
                          </a:solidFill>
                          <a:latin typeface="Gill Sans MT" panose="020B0502020104020203"/>
                        </a:defRPr>
                      </a:lvl3pPr>
                      <a:lvl4pPr marL="1371600" algn="l" defTabSz="914400" rtl="0" eaLnBrk="1" latinLnBrk="0" hangingPunct="1">
                        <a:defRPr sz="1800" kern="1200">
                          <a:solidFill>
                            <a:schemeClr val="tx1"/>
                          </a:solidFill>
                          <a:latin typeface="Gill Sans MT" panose="020B0502020104020203"/>
                        </a:defRPr>
                      </a:lvl4pPr>
                      <a:lvl5pPr marL="1828800" algn="l" defTabSz="914400" rtl="0" eaLnBrk="1" latinLnBrk="0" hangingPunct="1">
                        <a:defRPr sz="1800" kern="1200">
                          <a:solidFill>
                            <a:schemeClr val="tx1"/>
                          </a:solidFill>
                          <a:latin typeface="Gill Sans MT" panose="020B0502020104020203"/>
                        </a:defRPr>
                      </a:lvl5pPr>
                      <a:lvl6pPr marL="2286000" algn="l" defTabSz="914400" rtl="0" eaLnBrk="1" latinLnBrk="0" hangingPunct="1">
                        <a:defRPr sz="1800" kern="1200">
                          <a:solidFill>
                            <a:schemeClr val="tx1"/>
                          </a:solidFill>
                          <a:latin typeface="Gill Sans MT" panose="020B0502020104020203"/>
                        </a:defRPr>
                      </a:lvl6pPr>
                      <a:lvl7pPr marL="2743200" algn="l" defTabSz="914400" rtl="0" eaLnBrk="1" latinLnBrk="0" hangingPunct="1">
                        <a:defRPr sz="1800" kern="1200">
                          <a:solidFill>
                            <a:schemeClr val="tx1"/>
                          </a:solidFill>
                          <a:latin typeface="Gill Sans MT" panose="020B0502020104020203"/>
                        </a:defRPr>
                      </a:lvl7pPr>
                      <a:lvl8pPr marL="3200400" algn="l" defTabSz="914400" rtl="0" eaLnBrk="1" latinLnBrk="0" hangingPunct="1">
                        <a:defRPr sz="1800" kern="1200">
                          <a:solidFill>
                            <a:schemeClr val="tx1"/>
                          </a:solidFill>
                          <a:latin typeface="Gill Sans MT" panose="020B0502020104020203"/>
                        </a:defRPr>
                      </a:lvl8pPr>
                      <a:lvl9pPr marL="3657600" algn="l" defTabSz="914400" rtl="0" eaLnBrk="1" latinLnBrk="0" hangingPunct="1">
                        <a:defRPr sz="1800" kern="1200">
                          <a:solidFill>
                            <a:schemeClr val="tx1"/>
                          </a:solidFill>
                          <a:latin typeface="Gill Sans MT" panose="020B0502020104020203"/>
                        </a:defRPr>
                      </a:lvl9pPr>
                    </a:lstStyle>
                    <a:p>
                      <a:pPr algn="ctr"/>
                      <a:r>
                        <a:rPr lang="en-US" sz="1100" i="1" dirty="0">
                          <a:solidFill>
                            <a:schemeClr val="tx1"/>
                          </a:solidFill>
                          <a:latin typeface="Tahoma" panose="020B0604030504040204" pitchFamily="34" charset="0"/>
                          <a:ea typeface="Tahoma" panose="020B0604030504040204" pitchFamily="34" charset="0"/>
                          <a:cs typeface="Tahoma" panose="020B0604030504040204" pitchFamily="34" charset="0"/>
                        </a:rPr>
                        <a:t>Mean (average):  16.6</a:t>
                      </a:r>
                      <a:r>
                        <a:rPr lang="en-US" sz="1100" b="0" i="1" kern="1200" dirty="0">
                          <a:solidFill>
                            <a:schemeClr val="tx1"/>
                          </a:solidFill>
                          <a:latin typeface="Tahoma" panose="020B0604030504040204" pitchFamily="34" charset="0"/>
                          <a:ea typeface="Tahoma" panose="020B0604030504040204" pitchFamily="34" charset="0"/>
                          <a:cs typeface="Tahoma" panose="020B0604030504040204" pitchFamily="34" charset="0"/>
                        </a:rPr>
                        <a:t> years</a:t>
                      </a:r>
                    </a:p>
                  </a:txBody>
                  <a:tcPr marL="45720" marR="45720" marT="18288" marB="18288" anchor="ctr">
                    <a:lnL>
                      <a:noFill/>
                    </a:lnL>
                    <a:lnR>
                      <a:noFill/>
                    </a:lnR>
                    <a:lnT w="12700" cap="flat" cmpd="sng" algn="ctr">
                      <a:noFill/>
                      <a:prstDash val="sysDot"/>
                      <a:round/>
                      <a:headEnd type="none" w="med" len="med"/>
                      <a:tailEnd type="none" w="med" len="med"/>
                    </a:lnT>
                    <a:lnB w="12700" cap="flat" cmpd="sng" algn="ctr">
                      <a:solidFill>
                        <a:srgbClr val="4590B8">
                          <a:lumMod val="50000"/>
                        </a:srgbClr>
                      </a:solidFill>
                      <a:prstDash val="solid"/>
                      <a:round/>
                      <a:headEnd type="none" w="med" len="med"/>
                      <a:tailEnd type="none" w="med" len="med"/>
                    </a:lnB>
                    <a:lnTlToBr w="12700" cmpd="sng">
                      <a:noFill/>
                      <a:prstDash val="solid"/>
                    </a:lnTlToBr>
                    <a:lnBlToTr w="12700" cmpd="sng">
                      <a:noFill/>
                      <a:prstDash val="solid"/>
                    </a:lnBlToTr>
                    <a:solidFill>
                      <a:srgbClr val="4590B8">
                        <a:alpha val="20000"/>
                      </a:srgbClr>
                    </a:solidFill>
                  </a:tcPr>
                </a:tc>
                <a:tc hMerge="1">
                  <a:txBody>
                    <a:bodyPr/>
                    <a:lstStyle>
                      <a:lvl1pPr marL="0" algn="l" defTabSz="914400" rtl="0" eaLnBrk="1" latinLnBrk="0" hangingPunct="1">
                        <a:defRPr sz="1800" kern="1200">
                          <a:solidFill>
                            <a:schemeClr val="tx1"/>
                          </a:solidFill>
                          <a:latin typeface="Gill Sans MT" panose="020B0502020104020203"/>
                        </a:defRPr>
                      </a:lvl1pPr>
                      <a:lvl2pPr marL="457200" algn="l" defTabSz="914400" rtl="0" eaLnBrk="1" latinLnBrk="0" hangingPunct="1">
                        <a:defRPr sz="1800" kern="1200">
                          <a:solidFill>
                            <a:schemeClr val="tx1"/>
                          </a:solidFill>
                          <a:latin typeface="Gill Sans MT" panose="020B0502020104020203"/>
                        </a:defRPr>
                      </a:lvl2pPr>
                      <a:lvl3pPr marL="914400" algn="l" defTabSz="914400" rtl="0" eaLnBrk="1" latinLnBrk="0" hangingPunct="1">
                        <a:defRPr sz="1800" kern="1200">
                          <a:solidFill>
                            <a:schemeClr val="tx1"/>
                          </a:solidFill>
                          <a:latin typeface="Gill Sans MT" panose="020B0502020104020203"/>
                        </a:defRPr>
                      </a:lvl3pPr>
                      <a:lvl4pPr marL="1371600" algn="l" defTabSz="914400" rtl="0" eaLnBrk="1" latinLnBrk="0" hangingPunct="1">
                        <a:defRPr sz="1800" kern="1200">
                          <a:solidFill>
                            <a:schemeClr val="tx1"/>
                          </a:solidFill>
                          <a:latin typeface="Gill Sans MT" panose="020B0502020104020203"/>
                        </a:defRPr>
                      </a:lvl4pPr>
                      <a:lvl5pPr marL="1828800" algn="l" defTabSz="914400" rtl="0" eaLnBrk="1" latinLnBrk="0" hangingPunct="1">
                        <a:defRPr sz="1800" kern="1200">
                          <a:solidFill>
                            <a:schemeClr val="tx1"/>
                          </a:solidFill>
                          <a:latin typeface="Gill Sans MT" panose="020B0502020104020203"/>
                        </a:defRPr>
                      </a:lvl5pPr>
                      <a:lvl6pPr marL="2286000" algn="l" defTabSz="914400" rtl="0" eaLnBrk="1" latinLnBrk="0" hangingPunct="1">
                        <a:defRPr sz="1800" kern="1200">
                          <a:solidFill>
                            <a:schemeClr val="tx1"/>
                          </a:solidFill>
                          <a:latin typeface="Gill Sans MT" panose="020B0502020104020203"/>
                        </a:defRPr>
                      </a:lvl6pPr>
                      <a:lvl7pPr marL="2743200" algn="l" defTabSz="914400" rtl="0" eaLnBrk="1" latinLnBrk="0" hangingPunct="1">
                        <a:defRPr sz="1800" kern="1200">
                          <a:solidFill>
                            <a:schemeClr val="tx1"/>
                          </a:solidFill>
                          <a:latin typeface="Gill Sans MT" panose="020B0502020104020203"/>
                        </a:defRPr>
                      </a:lvl7pPr>
                      <a:lvl8pPr marL="3200400" algn="l" defTabSz="914400" rtl="0" eaLnBrk="1" latinLnBrk="0" hangingPunct="1">
                        <a:defRPr sz="1800" kern="1200">
                          <a:solidFill>
                            <a:schemeClr val="tx1"/>
                          </a:solidFill>
                          <a:latin typeface="Gill Sans MT" panose="020B0502020104020203"/>
                        </a:defRPr>
                      </a:lvl8pPr>
                      <a:lvl9pPr marL="3657600" algn="l" defTabSz="914400" rtl="0" eaLnBrk="1" latinLnBrk="0" hangingPunct="1">
                        <a:defRPr sz="1800" kern="1200">
                          <a:solidFill>
                            <a:schemeClr val="tx1"/>
                          </a:solidFill>
                          <a:latin typeface="Gill Sans MT" panose="020B0502020104020203"/>
                        </a:defRPr>
                      </a:lvl9pPr>
                    </a:lstStyle>
                    <a:p>
                      <a:pPr marL="0" algn="ctr" defTabSz="457189" rtl="0" eaLnBrk="1" latinLnBrk="0" hangingPunct="1"/>
                      <a:r>
                        <a:rPr lang="en-US" sz="1100" b="0" i="1" kern="1200" dirty="0">
                          <a:solidFill>
                            <a:schemeClr val="tx1"/>
                          </a:solidFill>
                          <a:latin typeface="Tahoma" panose="020B0604030504040204" pitchFamily="34" charset="0"/>
                          <a:ea typeface="Tahoma" panose="020B0604030504040204" pitchFamily="34" charset="0"/>
                          <a:cs typeface="Tahoma" panose="020B0604030504040204" pitchFamily="34" charset="0"/>
                        </a:rPr>
                        <a:t>20.4 years</a:t>
                      </a:r>
                    </a:p>
                  </a:txBody>
                  <a:tcPr anchor="ctr">
                    <a:lnL w="12700" cap="flat" cmpd="sng" algn="ctr">
                      <a:solidFill>
                        <a:srgbClr val="4590B8">
                          <a:lumMod val="40000"/>
                          <a:lumOff val="60000"/>
                        </a:srgbClr>
                      </a:solidFill>
                      <a:prstDash val="dash"/>
                      <a:round/>
                      <a:headEnd type="none" w="med" len="med"/>
                      <a:tailEnd type="none" w="med" len="med"/>
                    </a:lnL>
                    <a:lnR>
                      <a:noFill/>
                    </a:lnR>
                    <a:lnT w="12700" cap="flat" cmpd="sng" algn="ctr">
                      <a:solidFill>
                        <a:srgbClr val="4590B8"/>
                      </a:solidFill>
                      <a:prstDash val="sysDot"/>
                      <a:round/>
                      <a:headEnd type="none" w="med" len="med"/>
                      <a:tailEnd type="none" w="med" len="med"/>
                    </a:lnT>
                    <a:lnB w="12700" cap="flat" cmpd="sng" algn="ctr">
                      <a:solidFill>
                        <a:srgbClr val="4590B8">
                          <a:lumMod val="50000"/>
                        </a:srgbClr>
                      </a:solidFill>
                      <a:prstDash val="solid"/>
                      <a:round/>
                      <a:headEnd type="none" w="med" len="med"/>
                      <a:tailEnd type="none" w="med" len="med"/>
                    </a:lnB>
                    <a:lnTlToBr w="12700" cmpd="sng">
                      <a:noFill/>
                      <a:prstDash val="solid"/>
                    </a:lnTlToBr>
                    <a:lnBlToTr w="12700" cmpd="sng">
                      <a:noFill/>
                      <a:prstDash val="solid"/>
                    </a:lnBlToTr>
                    <a:solidFill>
                      <a:srgbClr val="4590B8">
                        <a:alpha val="20000"/>
                      </a:srgbClr>
                    </a:solidFill>
                  </a:tcPr>
                </a:tc>
                <a:extLst>
                  <a:ext uri="{0D108BD9-81ED-4DB2-BD59-A6C34878D82A}">
                    <a16:rowId xmlns:a16="http://schemas.microsoft.com/office/drawing/2014/main" val="10006"/>
                  </a:ext>
                </a:extLst>
              </a:tr>
            </a:tbl>
          </a:graphicData>
        </a:graphic>
      </p:graphicFrame>
      <p:graphicFrame>
        <p:nvGraphicFramePr>
          <p:cNvPr id="6" name="Table 5">
            <a:extLst>
              <a:ext uri="{FF2B5EF4-FFF2-40B4-BE49-F238E27FC236}">
                <a16:creationId xmlns:a16="http://schemas.microsoft.com/office/drawing/2014/main" id="{FF1258E5-5AAC-2D07-09E7-1142ED3D3FF3}"/>
              </a:ext>
            </a:extLst>
          </p:cNvPr>
          <p:cNvGraphicFramePr>
            <a:graphicFrameLocks noGrp="1"/>
          </p:cNvGraphicFramePr>
          <p:nvPr>
            <p:extLst>
              <p:ext uri="{D42A27DB-BD31-4B8C-83A1-F6EECF244321}">
                <p14:modId xmlns:p14="http://schemas.microsoft.com/office/powerpoint/2010/main" val="3966620241"/>
              </p:ext>
            </p:extLst>
          </p:nvPr>
        </p:nvGraphicFramePr>
        <p:xfrm>
          <a:off x="1539954" y="5091271"/>
          <a:ext cx="2547785" cy="777240"/>
        </p:xfrm>
        <a:graphic>
          <a:graphicData uri="http://schemas.openxmlformats.org/drawingml/2006/table">
            <a:tbl>
              <a:tblPr firstRow="1" bandRow="1"/>
              <a:tblGrid>
                <a:gridCol w="1744709">
                  <a:extLst>
                    <a:ext uri="{9D8B030D-6E8A-4147-A177-3AD203B41FA5}">
                      <a16:colId xmlns:a16="http://schemas.microsoft.com/office/drawing/2014/main" val="20000"/>
                    </a:ext>
                  </a:extLst>
                </a:gridCol>
                <a:gridCol w="803076">
                  <a:extLst>
                    <a:ext uri="{9D8B030D-6E8A-4147-A177-3AD203B41FA5}">
                      <a16:colId xmlns:a16="http://schemas.microsoft.com/office/drawing/2014/main" val="20001"/>
                    </a:ext>
                  </a:extLst>
                </a:gridCol>
              </a:tblGrid>
              <a:tr h="255209">
                <a:tc gridSpan="2">
                  <a:txBody>
                    <a:bodyPr/>
                    <a:lstStyle>
                      <a:lvl1pPr marL="0" algn="l" defTabSz="914400" rtl="0" eaLnBrk="1" latinLnBrk="0" hangingPunct="1">
                        <a:defRPr sz="1800" b="1" kern="1200">
                          <a:solidFill>
                            <a:schemeClr val="tx1"/>
                          </a:solidFill>
                          <a:latin typeface="Gill Sans MT" panose="020B0502020104020203"/>
                        </a:defRPr>
                      </a:lvl1pPr>
                      <a:lvl2pPr marL="457200" algn="l" defTabSz="914400" rtl="0" eaLnBrk="1" latinLnBrk="0" hangingPunct="1">
                        <a:defRPr sz="1800" b="1" kern="1200">
                          <a:solidFill>
                            <a:schemeClr val="tx1"/>
                          </a:solidFill>
                          <a:latin typeface="Gill Sans MT" panose="020B0502020104020203"/>
                        </a:defRPr>
                      </a:lvl2pPr>
                      <a:lvl3pPr marL="914400" algn="l" defTabSz="914400" rtl="0" eaLnBrk="1" latinLnBrk="0" hangingPunct="1">
                        <a:defRPr sz="1800" b="1" kern="1200">
                          <a:solidFill>
                            <a:schemeClr val="tx1"/>
                          </a:solidFill>
                          <a:latin typeface="Gill Sans MT" panose="020B0502020104020203"/>
                        </a:defRPr>
                      </a:lvl3pPr>
                      <a:lvl4pPr marL="1371600" algn="l" defTabSz="914400" rtl="0" eaLnBrk="1" latinLnBrk="0" hangingPunct="1">
                        <a:defRPr sz="1800" b="1" kern="1200">
                          <a:solidFill>
                            <a:schemeClr val="tx1"/>
                          </a:solidFill>
                          <a:latin typeface="Gill Sans MT" panose="020B0502020104020203"/>
                        </a:defRPr>
                      </a:lvl4pPr>
                      <a:lvl5pPr marL="1828800" algn="l" defTabSz="914400" rtl="0" eaLnBrk="1" latinLnBrk="0" hangingPunct="1">
                        <a:defRPr sz="1800" b="1" kern="1200">
                          <a:solidFill>
                            <a:schemeClr val="tx1"/>
                          </a:solidFill>
                          <a:latin typeface="Gill Sans MT" panose="020B0502020104020203"/>
                        </a:defRPr>
                      </a:lvl5pPr>
                      <a:lvl6pPr marL="2286000" algn="l" defTabSz="914400" rtl="0" eaLnBrk="1" latinLnBrk="0" hangingPunct="1">
                        <a:defRPr sz="1800" b="1" kern="1200">
                          <a:solidFill>
                            <a:schemeClr val="tx1"/>
                          </a:solidFill>
                          <a:latin typeface="Gill Sans MT" panose="020B0502020104020203"/>
                        </a:defRPr>
                      </a:lvl6pPr>
                      <a:lvl7pPr marL="2743200" algn="l" defTabSz="914400" rtl="0" eaLnBrk="1" latinLnBrk="0" hangingPunct="1">
                        <a:defRPr sz="1800" b="1" kern="1200">
                          <a:solidFill>
                            <a:schemeClr val="tx1"/>
                          </a:solidFill>
                          <a:latin typeface="Gill Sans MT" panose="020B0502020104020203"/>
                        </a:defRPr>
                      </a:lvl7pPr>
                      <a:lvl8pPr marL="3200400" algn="l" defTabSz="914400" rtl="0" eaLnBrk="1" latinLnBrk="0" hangingPunct="1">
                        <a:defRPr sz="1800" b="1" kern="1200">
                          <a:solidFill>
                            <a:schemeClr val="tx1"/>
                          </a:solidFill>
                          <a:latin typeface="Gill Sans MT" panose="020B0502020104020203"/>
                        </a:defRPr>
                      </a:lvl8pPr>
                      <a:lvl9pPr marL="3657600" algn="l" defTabSz="914400" rtl="0" eaLnBrk="1" latinLnBrk="0" hangingPunct="1">
                        <a:defRPr sz="1800" b="1" kern="1200">
                          <a:solidFill>
                            <a:schemeClr val="tx1"/>
                          </a:solidFill>
                          <a:latin typeface="Gill Sans MT" panose="020B0502020104020203"/>
                        </a:defRPr>
                      </a:lvl9pPr>
                    </a:lstStyle>
                    <a:p>
                      <a:pPr algn="ctr"/>
                      <a:r>
                        <a:rPr lang="en-US" sz="1100" dirty="0">
                          <a:solidFill>
                            <a:schemeClr val="tx1"/>
                          </a:solidFill>
                          <a:latin typeface="Tahoma" panose="020B0604030504040204" pitchFamily="34" charset="0"/>
                          <a:ea typeface="Tahoma" panose="020B0604030504040204" pitchFamily="34" charset="0"/>
                          <a:cs typeface="Tahoma" panose="020B0604030504040204" pitchFamily="34" charset="0"/>
                        </a:rPr>
                        <a:t>Children in Household*</a:t>
                      </a:r>
                    </a:p>
                  </a:txBody>
                  <a:tcPr>
                    <a:lnL>
                      <a:noFill/>
                    </a:lnL>
                    <a:lnR>
                      <a:noFill/>
                    </a:lnR>
                    <a:lnT w="12700" cap="flat" cmpd="sng" algn="ctr">
                      <a:solidFill>
                        <a:srgbClr val="4590B8">
                          <a:lumMod val="50000"/>
                        </a:srgbClr>
                      </a:solidFill>
                      <a:prstDash val="solid"/>
                      <a:round/>
                      <a:headEnd type="none" w="med" len="med"/>
                      <a:tailEnd type="none" w="med" len="med"/>
                    </a:lnT>
                    <a:lnB w="12700" cmpd="sng">
                      <a:solidFill>
                        <a:srgbClr val="4590B8"/>
                      </a:solidFill>
                    </a:lnB>
                    <a:lnTlToBr w="12700" cmpd="sng">
                      <a:noFill/>
                      <a:prstDash val="solid"/>
                    </a:lnTlToBr>
                    <a:lnBlToTr w="12700" cmpd="sng">
                      <a:noFill/>
                      <a:prstDash val="solid"/>
                    </a:lnBlToTr>
                    <a:noFill/>
                  </a:tcPr>
                </a:tc>
                <a:tc hMerge="1">
                  <a:txBody>
                    <a:bodyPr/>
                    <a:lstStyle/>
                    <a:p>
                      <a:endParaRPr lang="en-US" sz="1100" dirty="0"/>
                    </a:p>
                  </a:txBody>
                  <a:tcPr/>
                </a:tc>
                <a:extLst>
                  <a:ext uri="{0D108BD9-81ED-4DB2-BD59-A6C34878D82A}">
                    <a16:rowId xmlns:a16="http://schemas.microsoft.com/office/drawing/2014/main" val="10000"/>
                  </a:ext>
                </a:extLst>
              </a:tr>
              <a:tr h="255209">
                <a:tc>
                  <a:txBody>
                    <a:bodyPr/>
                    <a:lstStyle>
                      <a:lvl1pPr marL="0" algn="l" defTabSz="914400" rtl="0" eaLnBrk="1" latinLnBrk="0" hangingPunct="1">
                        <a:defRPr sz="1800" kern="1200">
                          <a:solidFill>
                            <a:schemeClr val="tx1"/>
                          </a:solidFill>
                          <a:latin typeface="Gill Sans MT" panose="020B0502020104020203"/>
                        </a:defRPr>
                      </a:lvl1pPr>
                      <a:lvl2pPr marL="457200" algn="l" defTabSz="914400" rtl="0" eaLnBrk="1" latinLnBrk="0" hangingPunct="1">
                        <a:defRPr sz="1800" kern="1200">
                          <a:solidFill>
                            <a:schemeClr val="tx1"/>
                          </a:solidFill>
                          <a:latin typeface="Gill Sans MT" panose="020B0502020104020203"/>
                        </a:defRPr>
                      </a:lvl2pPr>
                      <a:lvl3pPr marL="914400" algn="l" defTabSz="914400" rtl="0" eaLnBrk="1" latinLnBrk="0" hangingPunct="1">
                        <a:defRPr sz="1800" kern="1200">
                          <a:solidFill>
                            <a:schemeClr val="tx1"/>
                          </a:solidFill>
                          <a:latin typeface="Gill Sans MT" panose="020B0502020104020203"/>
                        </a:defRPr>
                      </a:lvl3pPr>
                      <a:lvl4pPr marL="1371600" algn="l" defTabSz="914400" rtl="0" eaLnBrk="1" latinLnBrk="0" hangingPunct="1">
                        <a:defRPr sz="1800" kern="1200">
                          <a:solidFill>
                            <a:schemeClr val="tx1"/>
                          </a:solidFill>
                          <a:latin typeface="Gill Sans MT" panose="020B0502020104020203"/>
                        </a:defRPr>
                      </a:lvl4pPr>
                      <a:lvl5pPr marL="1828800" algn="l" defTabSz="914400" rtl="0" eaLnBrk="1" latinLnBrk="0" hangingPunct="1">
                        <a:defRPr sz="1800" kern="1200">
                          <a:solidFill>
                            <a:schemeClr val="tx1"/>
                          </a:solidFill>
                          <a:latin typeface="Gill Sans MT" panose="020B0502020104020203"/>
                        </a:defRPr>
                      </a:lvl5pPr>
                      <a:lvl6pPr marL="2286000" algn="l" defTabSz="914400" rtl="0" eaLnBrk="1" latinLnBrk="0" hangingPunct="1">
                        <a:defRPr sz="1800" kern="1200">
                          <a:solidFill>
                            <a:schemeClr val="tx1"/>
                          </a:solidFill>
                          <a:latin typeface="Gill Sans MT" panose="020B0502020104020203"/>
                        </a:defRPr>
                      </a:lvl6pPr>
                      <a:lvl7pPr marL="2743200" algn="l" defTabSz="914400" rtl="0" eaLnBrk="1" latinLnBrk="0" hangingPunct="1">
                        <a:defRPr sz="1800" kern="1200">
                          <a:solidFill>
                            <a:schemeClr val="tx1"/>
                          </a:solidFill>
                          <a:latin typeface="Gill Sans MT" panose="020B0502020104020203"/>
                        </a:defRPr>
                      </a:lvl7pPr>
                      <a:lvl8pPr marL="3200400" algn="l" defTabSz="914400" rtl="0" eaLnBrk="1" latinLnBrk="0" hangingPunct="1">
                        <a:defRPr sz="1800" kern="1200">
                          <a:solidFill>
                            <a:schemeClr val="tx1"/>
                          </a:solidFill>
                          <a:latin typeface="Gill Sans MT" panose="020B0502020104020203"/>
                        </a:defRPr>
                      </a:lvl8pPr>
                      <a:lvl9pPr marL="3657600" algn="l" defTabSz="914400" rtl="0" eaLnBrk="1" latinLnBrk="0" hangingPunct="1">
                        <a:defRPr sz="1800" kern="1200">
                          <a:solidFill>
                            <a:schemeClr val="tx1"/>
                          </a:solidFill>
                          <a:latin typeface="Gill Sans MT" panose="020B0502020104020203"/>
                        </a:defRPr>
                      </a:lvl9pPr>
                    </a:lstStyle>
                    <a:p>
                      <a:pPr algn="r"/>
                      <a:r>
                        <a:rPr lang="en-US" sz="1100" kern="1200" baseline="0" dirty="0">
                          <a:solidFill>
                            <a:schemeClr val="tx1"/>
                          </a:solidFill>
                          <a:latin typeface="Tahoma" panose="020B0604030504040204" pitchFamily="34" charset="0"/>
                          <a:ea typeface="Tahoma" panose="020B0604030504040204" pitchFamily="34" charset="0"/>
                          <a:cs typeface="Tahoma" panose="020B0604030504040204" pitchFamily="34" charset="0"/>
                        </a:rPr>
                        <a:t>Yes</a:t>
                      </a:r>
                    </a:p>
                  </a:txBody>
                  <a:tcPr>
                    <a:lnL>
                      <a:noFill/>
                    </a:lnL>
                    <a:lnR w="12700" cap="flat" cmpd="sng" algn="ctr">
                      <a:solidFill>
                        <a:srgbClr val="4590B8">
                          <a:lumMod val="40000"/>
                          <a:lumOff val="60000"/>
                        </a:srgbClr>
                      </a:solidFill>
                      <a:prstDash val="dash"/>
                      <a:round/>
                      <a:headEnd type="none" w="med" len="med"/>
                      <a:tailEnd type="none" w="med" len="med"/>
                    </a:lnR>
                    <a:lnT w="12700" cmpd="sng">
                      <a:solidFill>
                        <a:srgbClr val="4590B8"/>
                      </a:solidFill>
                    </a:lnT>
                    <a:lnB>
                      <a:noFill/>
                    </a:lnB>
                    <a:lnTlToBr w="12700" cmpd="sng">
                      <a:noFill/>
                      <a:prstDash val="solid"/>
                    </a:lnTlToBr>
                    <a:lnBlToTr w="12700" cmpd="sng">
                      <a:noFill/>
                      <a:prstDash val="solid"/>
                    </a:lnBlToTr>
                    <a:solidFill>
                      <a:srgbClr val="4590B8">
                        <a:alpha val="20000"/>
                      </a:srgbClr>
                    </a:solidFill>
                  </a:tcPr>
                </a:tc>
                <a:tc>
                  <a:txBody>
                    <a:bodyPr/>
                    <a:lstStyle>
                      <a:lvl1pPr marL="0" algn="l" defTabSz="914400" rtl="0" eaLnBrk="1" latinLnBrk="0" hangingPunct="1">
                        <a:defRPr sz="1800" kern="1200">
                          <a:solidFill>
                            <a:schemeClr val="tx1"/>
                          </a:solidFill>
                          <a:latin typeface="Gill Sans MT" panose="020B0502020104020203"/>
                        </a:defRPr>
                      </a:lvl1pPr>
                      <a:lvl2pPr marL="457200" algn="l" defTabSz="914400" rtl="0" eaLnBrk="1" latinLnBrk="0" hangingPunct="1">
                        <a:defRPr sz="1800" kern="1200">
                          <a:solidFill>
                            <a:schemeClr val="tx1"/>
                          </a:solidFill>
                          <a:latin typeface="Gill Sans MT" panose="020B0502020104020203"/>
                        </a:defRPr>
                      </a:lvl2pPr>
                      <a:lvl3pPr marL="914400" algn="l" defTabSz="914400" rtl="0" eaLnBrk="1" latinLnBrk="0" hangingPunct="1">
                        <a:defRPr sz="1800" kern="1200">
                          <a:solidFill>
                            <a:schemeClr val="tx1"/>
                          </a:solidFill>
                          <a:latin typeface="Gill Sans MT" panose="020B0502020104020203"/>
                        </a:defRPr>
                      </a:lvl3pPr>
                      <a:lvl4pPr marL="1371600" algn="l" defTabSz="914400" rtl="0" eaLnBrk="1" latinLnBrk="0" hangingPunct="1">
                        <a:defRPr sz="1800" kern="1200">
                          <a:solidFill>
                            <a:schemeClr val="tx1"/>
                          </a:solidFill>
                          <a:latin typeface="Gill Sans MT" panose="020B0502020104020203"/>
                        </a:defRPr>
                      </a:lvl4pPr>
                      <a:lvl5pPr marL="1828800" algn="l" defTabSz="914400" rtl="0" eaLnBrk="1" latinLnBrk="0" hangingPunct="1">
                        <a:defRPr sz="1800" kern="1200">
                          <a:solidFill>
                            <a:schemeClr val="tx1"/>
                          </a:solidFill>
                          <a:latin typeface="Gill Sans MT" panose="020B0502020104020203"/>
                        </a:defRPr>
                      </a:lvl5pPr>
                      <a:lvl6pPr marL="2286000" algn="l" defTabSz="914400" rtl="0" eaLnBrk="1" latinLnBrk="0" hangingPunct="1">
                        <a:defRPr sz="1800" kern="1200">
                          <a:solidFill>
                            <a:schemeClr val="tx1"/>
                          </a:solidFill>
                          <a:latin typeface="Gill Sans MT" panose="020B0502020104020203"/>
                        </a:defRPr>
                      </a:lvl6pPr>
                      <a:lvl7pPr marL="2743200" algn="l" defTabSz="914400" rtl="0" eaLnBrk="1" latinLnBrk="0" hangingPunct="1">
                        <a:defRPr sz="1800" kern="1200">
                          <a:solidFill>
                            <a:schemeClr val="tx1"/>
                          </a:solidFill>
                          <a:latin typeface="Gill Sans MT" panose="020B0502020104020203"/>
                        </a:defRPr>
                      </a:lvl7pPr>
                      <a:lvl8pPr marL="3200400" algn="l" defTabSz="914400" rtl="0" eaLnBrk="1" latinLnBrk="0" hangingPunct="1">
                        <a:defRPr sz="1800" kern="1200">
                          <a:solidFill>
                            <a:schemeClr val="tx1"/>
                          </a:solidFill>
                          <a:latin typeface="Gill Sans MT" panose="020B0502020104020203"/>
                        </a:defRPr>
                      </a:lvl8pPr>
                      <a:lvl9pPr marL="3657600" algn="l" defTabSz="914400" rtl="0" eaLnBrk="1" latinLnBrk="0" hangingPunct="1">
                        <a:defRPr sz="1800" kern="1200">
                          <a:solidFill>
                            <a:schemeClr val="tx1"/>
                          </a:solidFill>
                          <a:latin typeface="Gill Sans MT" panose="020B0502020104020203"/>
                        </a:defRPr>
                      </a:lvl9pPr>
                    </a:lstStyle>
                    <a:p>
                      <a:pPr algn="ctr"/>
                      <a:r>
                        <a:rPr lang="en-US" sz="1100" kern="1200" baseline="0" dirty="0">
                          <a:solidFill>
                            <a:schemeClr val="tx1"/>
                          </a:solidFill>
                          <a:latin typeface="Tahoma" panose="020B0604030504040204" pitchFamily="34" charset="0"/>
                          <a:ea typeface="Tahoma" panose="020B0604030504040204" pitchFamily="34" charset="0"/>
                          <a:cs typeface="Tahoma" panose="020B0604030504040204" pitchFamily="34" charset="0"/>
                        </a:rPr>
                        <a:t>29%</a:t>
                      </a:r>
                    </a:p>
                  </a:txBody>
                  <a:tcPr anchor="ctr">
                    <a:lnL w="12700" cap="flat" cmpd="sng" algn="ctr">
                      <a:solidFill>
                        <a:srgbClr val="4590B8">
                          <a:lumMod val="40000"/>
                          <a:lumOff val="60000"/>
                        </a:srgbClr>
                      </a:solidFill>
                      <a:prstDash val="dash"/>
                      <a:round/>
                      <a:headEnd type="none" w="med" len="med"/>
                      <a:tailEnd type="none" w="med" len="med"/>
                    </a:lnL>
                    <a:lnR>
                      <a:noFill/>
                    </a:lnR>
                    <a:lnT w="12700" cmpd="sng">
                      <a:solidFill>
                        <a:srgbClr val="4590B8"/>
                      </a:solidFill>
                    </a:lnT>
                    <a:lnB>
                      <a:noFill/>
                    </a:lnB>
                    <a:lnTlToBr w="12700" cmpd="sng">
                      <a:noFill/>
                      <a:prstDash val="solid"/>
                    </a:lnTlToBr>
                    <a:lnBlToTr w="12700" cmpd="sng">
                      <a:noFill/>
                      <a:prstDash val="solid"/>
                    </a:lnBlToTr>
                    <a:solidFill>
                      <a:srgbClr val="4590B8">
                        <a:alpha val="20000"/>
                      </a:srgbClr>
                    </a:solidFill>
                  </a:tcPr>
                </a:tc>
                <a:extLst>
                  <a:ext uri="{0D108BD9-81ED-4DB2-BD59-A6C34878D82A}">
                    <a16:rowId xmlns:a16="http://schemas.microsoft.com/office/drawing/2014/main" val="10001"/>
                  </a:ext>
                </a:extLst>
              </a:tr>
              <a:tr h="255209">
                <a:tc>
                  <a:txBody>
                    <a:bodyPr/>
                    <a:lstStyle>
                      <a:lvl1pPr marL="0" algn="l" defTabSz="914400" rtl="0" eaLnBrk="1" latinLnBrk="0" hangingPunct="1">
                        <a:defRPr sz="1800" kern="1200">
                          <a:solidFill>
                            <a:schemeClr val="tx1"/>
                          </a:solidFill>
                          <a:latin typeface="Gill Sans MT" panose="020B0502020104020203"/>
                        </a:defRPr>
                      </a:lvl1pPr>
                      <a:lvl2pPr marL="457200" algn="l" defTabSz="914400" rtl="0" eaLnBrk="1" latinLnBrk="0" hangingPunct="1">
                        <a:defRPr sz="1800" kern="1200">
                          <a:solidFill>
                            <a:schemeClr val="tx1"/>
                          </a:solidFill>
                          <a:latin typeface="Gill Sans MT" panose="020B0502020104020203"/>
                        </a:defRPr>
                      </a:lvl2pPr>
                      <a:lvl3pPr marL="914400" algn="l" defTabSz="914400" rtl="0" eaLnBrk="1" latinLnBrk="0" hangingPunct="1">
                        <a:defRPr sz="1800" kern="1200">
                          <a:solidFill>
                            <a:schemeClr val="tx1"/>
                          </a:solidFill>
                          <a:latin typeface="Gill Sans MT" panose="020B0502020104020203"/>
                        </a:defRPr>
                      </a:lvl3pPr>
                      <a:lvl4pPr marL="1371600" algn="l" defTabSz="914400" rtl="0" eaLnBrk="1" latinLnBrk="0" hangingPunct="1">
                        <a:defRPr sz="1800" kern="1200">
                          <a:solidFill>
                            <a:schemeClr val="tx1"/>
                          </a:solidFill>
                          <a:latin typeface="Gill Sans MT" panose="020B0502020104020203"/>
                        </a:defRPr>
                      </a:lvl4pPr>
                      <a:lvl5pPr marL="1828800" algn="l" defTabSz="914400" rtl="0" eaLnBrk="1" latinLnBrk="0" hangingPunct="1">
                        <a:defRPr sz="1800" kern="1200">
                          <a:solidFill>
                            <a:schemeClr val="tx1"/>
                          </a:solidFill>
                          <a:latin typeface="Gill Sans MT" panose="020B0502020104020203"/>
                        </a:defRPr>
                      </a:lvl5pPr>
                      <a:lvl6pPr marL="2286000" algn="l" defTabSz="914400" rtl="0" eaLnBrk="1" latinLnBrk="0" hangingPunct="1">
                        <a:defRPr sz="1800" kern="1200">
                          <a:solidFill>
                            <a:schemeClr val="tx1"/>
                          </a:solidFill>
                          <a:latin typeface="Gill Sans MT" panose="020B0502020104020203"/>
                        </a:defRPr>
                      </a:lvl6pPr>
                      <a:lvl7pPr marL="2743200" algn="l" defTabSz="914400" rtl="0" eaLnBrk="1" latinLnBrk="0" hangingPunct="1">
                        <a:defRPr sz="1800" kern="1200">
                          <a:solidFill>
                            <a:schemeClr val="tx1"/>
                          </a:solidFill>
                          <a:latin typeface="Gill Sans MT" panose="020B0502020104020203"/>
                        </a:defRPr>
                      </a:lvl7pPr>
                      <a:lvl8pPr marL="3200400" algn="l" defTabSz="914400" rtl="0" eaLnBrk="1" latinLnBrk="0" hangingPunct="1">
                        <a:defRPr sz="1800" kern="1200">
                          <a:solidFill>
                            <a:schemeClr val="tx1"/>
                          </a:solidFill>
                          <a:latin typeface="Gill Sans MT" panose="020B0502020104020203"/>
                        </a:defRPr>
                      </a:lvl8pPr>
                      <a:lvl9pPr marL="3657600" algn="l" defTabSz="914400" rtl="0" eaLnBrk="1" latinLnBrk="0" hangingPunct="1">
                        <a:defRPr sz="1800" kern="1200">
                          <a:solidFill>
                            <a:schemeClr val="tx1"/>
                          </a:solidFill>
                          <a:latin typeface="Gill Sans MT" panose="020B0502020104020203"/>
                        </a:defRPr>
                      </a:lvl9pPr>
                    </a:lstStyle>
                    <a:p>
                      <a:pPr algn="r"/>
                      <a:r>
                        <a:rPr lang="en-US" sz="1100" kern="1200" baseline="0" dirty="0">
                          <a:solidFill>
                            <a:schemeClr val="tx1"/>
                          </a:solidFill>
                          <a:latin typeface="Tahoma" panose="020B0604030504040204" pitchFamily="34" charset="0"/>
                          <a:ea typeface="Tahoma" panose="020B0604030504040204" pitchFamily="34" charset="0"/>
                          <a:cs typeface="Tahoma" panose="020B0604030504040204" pitchFamily="34" charset="0"/>
                        </a:rPr>
                        <a:t>No</a:t>
                      </a:r>
                    </a:p>
                  </a:txBody>
                  <a:tcPr>
                    <a:lnL>
                      <a:noFill/>
                    </a:lnL>
                    <a:lnR w="12700" cap="flat" cmpd="sng" algn="ctr">
                      <a:solidFill>
                        <a:srgbClr val="4590B8">
                          <a:lumMod val="40000"/>
                          <a:lumOff val="60000"/>
                        </a:srgbClr>
                      </a:solidFill>
                      <a:prstDash val="dash"/>
                      <a:round/>
                      <a:headEnd type="none" w="med" len="med"/>
                      <a:tailEnd type="none" w="med" len="med"/>
                    </a:lnR>
                    <a:lnT>
                      <a:noFill/>
                    </a:lnT>
                    <a:lnB w="12700" cap="flat" cmpd="sng" algn="ctr">
                      <a:solidFill>
                        <a:srgbClr val="4590B8">
                          <a:lumMod val="5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Gill Sans MT" panose="020B0502020104020203"/>
                        </a:defRPr>
                      </a:lvl1pPr>
                      <a:lvl2pPr marL="457200" algn="l" defTabSz="914400" rtl="0" eaLnBrk="1" latinLnBrk="0" hangingPunct="1">
                        <a:defRPr sz="1800" kern="1200">
                          <a:solidFill>
                            <a:schemeClr val="tx1"/>
                          </a:solidFill>
                          <a:latin typeface="Gill Sans MT" panose="020B0502020104020203"/>
                        </a:defRPr>
                      </a:lvl2pPr>
                      <a:lvl3pPr marL="914400" algn="l" defTabSz="914400" rtl="0" eaLnBrk="1" latinLnBrk="0" hangingPunct="1">
                        <a:defRPr sz="1800" kern="1200">
                          <a:solidFill>
                            <a:schemeClr val="tx1"/>
                          </a:solidFill>
                          <a:latin typeface="Gill Sans MT" panose="020B0502020104020203"/>
                        </a:defRPr>
                      </a:lvl3pPr>
                      <a:lvl4pPr marL="1371600" algn="l" defTabSz="914400" rtl="0" eaLnBrk="1" latinLnBrk="0" hangingPunct="1">
                        <a:defRPr sz="1800" kern="1200">
                          <a:solidFill>
                            <a:schemeClr val="tx1"/>
                          </a:solidFill>
                          <a:latin typeface="Gill Sans MT" panose="020B0502020104020203"/>
                        </a:defRPr>
                      </a:lvl4pPr>
                      <a:lvl5pPr marL="1828800" algn="l" defTabSz="914400" rtl="0" eaLnBrk="1" latinLnBrk="0" hangingPunct="1">
                        <a:defRPr sz="1800" kern="1200">
                          <a:solidFill>
                            <a:schemeClr val="tx1"/>
                          </a:solidFill>
                          <a:latin typeface="Gill Sans MT" panose="020B0502020104020203"/>
                        </a:defRPr>
                      </a:lvl5pPr>
                      <a:lvl6pPr marL="2286000" algn="l" defTabSz="914400" rtl="0" eaLnBrk="1" latinLnBrk="0" hangingPunct="1">
                        <a:defRPr sz="1800" kern="1200">
                          <a:solidFill>
                            <a:schemeClr val="tx1"/>
                          </a:solidFill>
                          <a:latin typeface="Gill Sans MT" panose="020B0502020104020203"/>
                        </a:defRPr>
                      </a:lvl6pPr>
                      <a:lvl7pPr marL="2743200" algn="l" defTabSz="914400" rtl="0" eaLnBrk="1" latinLnBrk="0" hangingPunct="1">
                        <a:defRPr sz="1800" kern="1200">
                          <a:solidFill>
                            <a:schemeClr val="tx1"/>
                          </a:solidFill>
                          <a:latin typeface="Gill Sans MT" panose="020B0502020104020203"/>
                        </a:defRPr>
                      </a:lvl7pPr>
                      <a:lvl8pPr marL="3200400" algn="l" defTabSz="914400" rtl="0" eaLnBrk="1" latinLnBrk="0" hangingPunct="1">
                        <a:defRPr sz="1800" kern="1200">
                          <a:solidFill>
                            <a:schemeClr val="tx1"/>
                          </a:solidFill>
                          <a:latin typeface="Gill Sans MT" panose="020B0502020104020203"/>
                        </a:defRPr>
                      </a:lvl8pPr>
                      <a:lvl9pPr marL="3657600" algn="l" defTabSz="914400" rtl="0" eaLnBrk="1" latinLnBrk="0" hangingPunct="1">
                        <a:defRPr sz="1800" kern="1200">
                          <a:solidFill>
                            <a:schemeClr val="tx1"/>
                          </a:solidFill>
                          <a:latin typeface="Gill Sans MT" panose="020B0502020104020203"/>
                        </a:defRPr>
                      </a:lvl9pPr>
                    </a:lstStyle>
                    <a:p>
                      <a:pPr algn="ctr"/>
                      <a:r>
                        <a:rPr lang="en-US" sz="1100" kern="1200" baseline="0" dirty="0">
                          <a:solidFill>
                            <a:schemeClr val="tx1"/>
                          </a:solidFill>
                          <a:latin typeface="Tahoma" panose="020B0604030504040204" pitchFamily="34" charset="0"/>
                          <a:ea typeface="Tahoma" panose="020B0604030504040204" pitchFamily="34" charset="0"/>
                          <a:cs typeface="Tahoma" panose="020B0604030504040204" pitchFamily="34" charset="0"/>
                        </a:rPr>
                        <a:t>71%</a:t>
                      </a:r>
                    </a:p>
                  </a:txBody>
                  <a:tcPr anchor="ctr">
                    <a:lnL w="12700" cap="flat" cmpd="sng" algn="ctr">
                      <a:solidFill>
                        <a:srgbClr val="4590B8">
                          <a:lumMod val="40000"/>
                          <a:lumOff val="60000"/>
                        </a:srgbClr>
                      </a:solidFill>
                      <a:prstDash val="dash"/>
                      <a:round/>
                      <a:headEnd type="none" w="med" len="med"/>
                      <a:tailEnd type="none" w="med" len="med"/>
                    </a:lnL>
                    <a:lnR>
                      <a:noFill/>
                    </a:lnR>
                    <a:lnT>
                      <a:noFill/>
                    </a:lnT>
                    <a:lnB w="12700" cap="flat" cmpd="sng" algn="ctr">
                      <a:solidFill>
                        <a:srgbClr val="4590B8">
                          <a:lumMod val="50000"/>
                        </a:srgb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bl>
          </a:graphicData>
        </a:graphic>
      </p:graphicFrame>
      <p:graphicFrame>
        <p:nvGraphicFramePr>
          <p:cNvPr id="7" name="Content Placeholder 3">
            <a:extLst>
              <a:ext uri="{FF2B5EF4-FFF2-40B4-BE49-F238E27FC236}">
                <a16:creationId xmlns:a16="http://schemas.microsoft.com/office/drawing/2014/main" id="{E6F81CDD-631C-8FDE-FCB2-A83CB0D753E2}"/>
              </a:ext>
            </a:extLst>
          </p:cNvPr>
          <p:cNvGraphicFramePr>
            <a:graphicFrameLocks/>
          </p:cNvGraphicFramePr>
          <p:nvPr>
            <p:extLst>
              <p:ext uri="{D42A27DB-BD31-4B8C-83A1-F6EECF244321}">
                <p14:modId xmlns:p14="http://schemas.microsoft.com/office/powerpoint/2010/main" val="776417761"/>
              </p:ext>
            </p:extLst>
          </p:nvPr>
        </p:nvGraphicFramePr>
        <p:xfrm>
          <a:off x="5272966" y="5114830"/>
          <a:ext cx="2367549" cy="777240"/>
        </p:xfrm>
        <a:graphic>
          <a:graphicData uri="http://schemas.openxmlformats.org/drawingml/2006/table">
            <a:tbl>
              <a:tblPr firstRow="1" bandRow="1"/>
              <a:tblGrid>
                <a:gridCol w="1729432">
                  <a:extLst>
                    <a:ext uri="{9D8B030D-6E8A-4147-A177-3AD203B41FA5}">
                      <a16:colId xmlns:a16="http://schemas.microsoft.com/office/drawing/2014/main" val="20000"/>
                    </a:ext>
                  </a:extLst>
                </a:gridCol>
                <a:gridCol w="638117">
                  <a:extLst>
                    <a:ext uri="{9D8B030D-6E8A-4147-A177-3AD203B41FA5}">
                      <a16:colId xmlns:a16="http://schemas.microsoft.com/office/drawing/2014/main" val="20001"/>
                    </a:ext>
                  </a:extLst>
                </a:gridCol>
              </a:tblGrid>
              <a:tr h="143683">
                <a:tc gridSpan="2">
                  <a:txBody>
                    <a:bodyPr/>
                    <a:lstStyle>
                      <a:lvl1pPr marL="0" algn="l" defTabSz="914400" rtl="0" eaLnBrk="1" latinLnBrk="0" hangingPunct="1">
                        <a:defRPr sz="1800" b="1" kern="1200">
                          <a:solidFill>
                            <a:schemeClr val="tx1"/>
                          </a:solidFill>
                          <a:latin typeface="Gill Sans MT" panose="020B0502020104020203"/>
                        </a:defRPr>
                      </a:lvl1pPr>
                      <a:lvl2pPr marL="457200" algn="l" defTabSz="914400" rtl="0" eaLnBrk="1" latinLnBrk="0" hangingPunct="1">
                        <a:defRPr sz="1800" b="1" kern="1200">
                          <a:solidFill>
                            <a:schemeClr val="tx1"/>
                          </a:solidFill>
                          <a:latin typeface="Gill Sans MT" panose="020B0502020104020203"/>
                        </a:defRPr>
                      </a:lvl2pPr>
                      <a:lvl3pPr marL="914400" algn="l" defTabSz="914400" rtl="0" eaLnBrk="1" latinLnBrk="0" hangingPunct="1">
                        <a:defRPr sz="1800" b="1" kern="1200">
                          <a:solidFill>
                            <a:schemeClr val="tx1"/>
                          </a:solidFill>
                          <a:latin typeface="Gill Sans MT" panose="020B0502020104020203"/>
                        </a:defRPr>
                      </a:lvl3pPr>
                      <a:lvl4pPr marL="1371600" algn="l" defTabSz="914400" rtl="0" eaLnBrk="1" latinLnBrk="0" hangingPunct="1">
                        <a:defRPr sz="1800" b="1" kern="1200">
                          <a:solidFill>
                            <a:schemeClr val="tx1"/>
                          </a:solidFill>
                          <a:latin typeface="Gill Sans MT" panose="020B0502020104020203"/>
                        </a:defRPr>
                      </a:lvl4pPr>
                      <a:lvl5pPr marL="1828800" algn="l" defTabSz="914400" rtl="0" eaLnBrk="1" latinLnBrk="0" hangingPunct="1">
                        <a:defRPr sz="1800" b="1" kern="1200">
                          <a:solidFill>
                            <a:schemeClr val="tx1"/>
                          </a:solidFill>
                          <a:latin typeface="Gill Sans MT" panose="020B0502020104020203"/>
                        </a:defRPr>
                      </a:lvl5pPr>
                      <a:lvl6pPr marL="2286000" algn="l" defTabSz="914400" rtl="0" eaLnBrk="1" latinLnBrk="0" hangingPunct="1">
                        <a:defRPr sz="1800" b="1" kern="1200">
                          <a:solidFill>
                            <a:schemeClr val="tx1"/>
                          </a:solidFill>
                          <a:latin typeface="Gill Sans MT" panose="020B0502020104020203"/>
                        </a:defRPr>
                      </a:lvl6pPr>
                      <a:lvl7pPr marL="2743200" algn="l" defTabSz="914400" rtl="0" eaLnBrk="1" latinLnBrk="0" hangingPunct="1">
                        <a:defRPr sz="1800" b="1" kern="1200">
                          <a:solidFill>
                            <a:schemeClr val="tx1"/>
                          </a:solidFill>
                          <a:latin typeface="Gill Sans MT" panose="020B0502020104020203"/>
                        </a:defRPr>
                      </a:lvl7pPr>
                      <a:lvl8pPr marL="3200400" algn="l" defTabSz="914400" rtl="0" eaLnBrk="1" latinLnBrk="0" hangingPunct="1">
                        <a:defRPr sz="1800" b="1" kern="1200">
                          <a:solidFill>
                            <a:schemeClr val="tx1"/>
                          </a:solidFill>
                          <a:latin typeface="Gill Sans MT" panose="020B0502020104020203"/>
                        </a:defRPr>
                      </a:lvl8pPr>
                      <a:lvl9pPr marL="3657600" algn="l" defTabSz="914400" rtl="0" eaLnBrk="1" latinLnBrk="0" hangingPunct="1">
                        <a:defRPr sz="1800" b="1" kern="1200">
                          <a:solidFill>
                            <a:schemeClr val="tx1"/>
                          </a:solidFill>
                          <a:latin typeface="Gill Sans MT" panose="020B0502020104020203"/>
                        </a:defRPr>
                      </a:lvl9pPr>
                    </a:lstStyle>
                    <a:p>
                      <a:pPr algn="ctr"/>
                      <a:r>
                        <a:rPr lang="en-US" sz="1100" dirty="0">
                          <a:latin typeface="Tahoma" panose="020B0604030504040204" pitchFamily="34" charset="0"/>
                          <a:ea typeface="Tahoma" panose="020B0604030504040204" pitchFamily="34" charset="0"/>
                          <a:cs typeface="Tahoma" panose="020B0604030504040204" pitchFamily="34" charset="0"/>
                        </a:rPr>
                        <a:t>Home Ownership*</a:t>
                      </a:r>
                    </a:p>
                  </a:txBody>
                  <a:tcPr>
                    <a:lnL>
                      <a:noFill/>
                    </a:lnL>
                    <a:lnR>
                      <a:noFill/>
                    </a:lnR>
                    <a:lnT w="12700" cap="flat" cmpd="sng" algn="ctr">
                      <a:solidFill>
                        <a:srgbClr val="4590B8">
                          <a:lumMod val="50000"/>
                        </a:srgbClr>
                      </a:solidFill>
                      <a:prstDash val="solid"/>
                      <a:round/>
                      <a:headEnd type="none" w="med" len="med"/>
                      <a:tailEnd type="none" w="med" len="med"/>
                    </a:lnT>
                    <a:lnB w="12700" cmpd="sng">
                      <a:solidFill>
                        <a:srgbClr val="4590B8"/>
                      </a:solidFill>
                    </a:lnB>
                    <a:lnTlToBr w="12700" cmpd="sng">
                      <a:noFill/>
                      <a:prstDash val="solid"/>
                    </a:lnTlToBr>
                    <a:lnBlToTr w="12700" cmpd="sng">
                      <a:noFill/>
                      <a:prstDash val="solid"/>
                    </a:lnBlToTr>
                    <a:noFill/>
                  </a:tcPr>
                </a:tc>
                <a:tc hMerge="1">
                  <a:txBody>
                    <a:bodyPr/>
                    <a:lstStyle/>
                    <a:p>
                      <a:endParaRPr lang="en-US" sz="1100" dirty="0"/>
                    </a:p>
                  </a:txBody>
                  <a:tcPr/>
                </a:tc>
                <a:extLst>
                  <a:ext uri="{0D108BD9-81ED-4DB2-BD59-A6C34878D82A}">
                    <a16:rowId xmlns:a16="http://schemas.microsoft.com/office/drawing/2014/main" val="10000"/>
                  </a:ext>
                </a:extLst>
              </a:tr>
              <a:tr h="137160">
                <a:tc>
                  <a:txBody>
                    <a:bodyPr/>
                    <a:lstStyle>
                      <a:lvl1pPr marL="0" algn="l" defTabSz="914400" rtl="0" eaLnBrk="1" latinLnBrk="0" hangingPunct="1">
                        <a:defRPr sz="1800" kern="1200">
                          <a:solidFill>
                            <a:schemeClr val="tx1"/>
                          </a:solidFill>
                          <a:latin typeface="Gill Sans MT" panose="020B0502020104020203"/>
                        </a:defRPr>
                      </a:lvl1pPr>
                      <a:lvl2pPr marL="457200" algn="l" defTabSz="914400" rtl="0" eaLnBrk="1" latinLnBrk="0" hangingPunct="1">
                        <a:defRPr sz="1800" kern="1200">
                          <a:solidFill>
                            <a:schemeClr val="tx1"/>
                          </a:solidFill>
                          <a:latin typeface="Gill Sans MT" panose="020B0502020104020203"/>
                        </a:defRPr>
                      </a:lvl2pPr>
                      <a:lvl3pPr marL="914400" algn="l" defTabSz="914400" rtl="0" eaLnBrk="1" latinLnBrk="0" hangingPunct="1">
                        <a:defRPr sz="1800" kern="1200">
                          <a:solidFill>
                            <a:schemeClr val="tx1"/>
                          </a:solidFill>
                          <a:latin typeface="Gill Sans MT" panose="020B0502020104020203"/>
                        </a:defRPr>
                      </a:lvl3pPr>
                      <a:lvl4pPr marL="1371600" algn="l" defTabSz="914400" rtl="0" eaLnBrk="1" latinLnBrk="0" hangingPunct="1">
                        <a:defRPr sz="1800" kern="1200">
                          <a:solidFill>
                            <a:schemeClr val="tx1"/>
                          </a:solidFill>
                          <a:latin typeface="Gill Sans MT" panose="020B0502020104020203"/>
                        </a:defRPr>
                      </a:lvl4pPr>
                      <a:lvl5pPr marL="1828800" algn="l" defTabSz="914400" rtl="0" eaLnBrk="1" latinLnBrk="0" hangingPunct="1">
                        <a:defRPr sz="1800" kern="1200">
                          <a:solidFill>
                            <a:schemeClr val="tx1"/>
                          </a:solidFill>
                          <a:latin typeface="Gill Sans MT" panose="020B0502020104020203"/>
                        </a:defRPr>
                      </a:lvl5pPr>
                      <a:lvl6pPr marL="2286000" algn="l" defTabSz="914400" rtl="0" eaLnBrk="1" latinLnBrk="0" hangingPunct="1">
                        <a:defRPr sz="1800" kern="1200">
                          <a:solidFill>
                            <a:schemeClr val="tx1"/>
                          </a:solidFill>
                          <a:latin typeface="Gill Sans MT" panose="020B0502020104020203"/>
                        </a:defRPr>
                      </a:lvl6pPr>
                      <a:lvl7pPr marL="2743200" algn="l" defTabSz="914400" rtl="0" eaLnBrk="1" latinLnBrk="0" hangingPunct="1">
                        <a:defRPr sz="1800" kern="1200">
                          <a:solidFill>
                            <a:schemeClr val="tx1"/>
                          </a:solidFill>
                          <a:latin typeface="Gill Sans MT" panose="020B0502020104020203"/>
                        </a:defRPr>
                      </a:lvl7pPr>
                      <a:lvl8pPr marL="3200400" algn="l" defTabSz="914400" rtl="0" eaLnBrk="1" latinLnBrk="0" hangingPunct="1">
                        <a:defRPr sz="1800" kern="1200">
                          <a:solidFill>
                            <a:schemeClr val="tx1"/>
                          </a:solidFill>
                          <a:latin typeface="Gill Sans MT" panose="020B0502020104020203"/>
                        </a:defRPr>
                      </a:lvl8pPr>
                      <a:lvl9pPr marL="3657600" algn="l" defTabSz="914400" rtl="0" eaLnBrk="1" latinLnBrk="0" hangingPunct="1">
                        <a:defRPr sz="1800" kern="1200">
                          <a:solidFill>
                            <a:schemeClr val="tx1"/>
                          </a:solidFill>
                          <a:latin typeface="Gill Sans MT" panose="020B0502020104020203"/>
                        </a:defRPr>
                      </a:lvl9pPr>
                    </a:lstStyle>
                    <a:p>
                      <a:pPr algn="r"/>
                      <a:r>
                        <a:rPr lang="en-US" sz="1100" dirty="0">
                          <a:latin typeface="Tahoma" panose="020B0604030504040204" pitchFamily="34" charset="0"/>
                          <a:ea typeface="Tahoma" panose="020B0604030504040204" pitchFamily="34" charset="0"/>
                          <a:cs typeface="Tahoma" panose="020B0604030504040204" pitchFamily="34" charset="0"/>
                        </a:rPr>
                        <a:t>Homeowner</a:t>
                      </a:r>
                    </a:p>
                  </a:txBody>
                  <a:tcPr>
                    <a:lnL>
                      <a:noFill/>
                    </a:lnL>
                    <a:lnR w="12700" cap="flat" cmpd="sng" algn="ctr">
                      <a:solidFill>
                        <a:srgbClr val="4590B8">
                          <a:lumMod val="40000"/>
                          <a:lumOff val="60000"/>
                        </a:srgbClr>
                      </a:solidFill>
                      <a:prstDash val="dash"/>
                      <a:round/>
                      <a:headEnd type="none" w="med" len="med"/>
                      <a:tailEnd type="none" w="med" len="med"/>
                    </a:lnR>
                    <a:lnT w="12700" cmpd="sng">
                      <a:solidFill>
                        <a:srgbClr val="4590B8"/>
                      </a:solidFill>
                    </a:lnT>
                    <a:lnB>
                      <a:noFill/>
                    </a:lnB>
                    <a:lnTlToBr w="12700" cmpd="sng">
                      <a:noFill/>
                      <a:prstDash val="solid"/>
                    </a:lnTlToBr>
                    <a:lnBlToTr w="12700" cmpd="sng">
                      <a:noFill/>
                      <a:prstDash val="solid"/>
                    </a:lnBlToTr>
                    <a:solidFill>
                      <a:srgbClr val="4590B8">
                        <a:alpha val="20000"/>
                      </a:srgbClr>
                    </a:solidFill>
                  </a:tcPr>
                </a:tc>
                <a:tc>
                  <a:txBody>
                    <a:bodyPr/>
                    <a:lstStyle>
                      <a:lvl1pPr marL="0" algn="l" defTabSz="914400" rtl="0" eaLnBrk="1" latinLnBrk="0" hangingPunct="1">
                        <a:defRPr sz="1800" kern="1200">
                          <a:solidFill>
                            <a:schemeClr val="tx1"/>
                          </a:solidFill>
                          <a:latin typeface="Gill Sans MT" panose="020B0502020104020203"/>
                        </a:defRPr>
                      </a:lvl1pPr>
                      <a:lvl2pPr marL="457200" algn="l" defTabSz="914400" rtl="0" eaLnBrk="1" latinLnBrk="0" hangingPunct="1">
                        <a:defRPr sz="1800" kern="1200">
                          <a:solidFill>
                            <a:schemeClr val="tx1"/>
                          </a:solidFill>
                          <a:latin typeface="Gill Sans MT" panose="020B0502020104020203"/>
                        </a:defRPr>
                      </a:lvl2pPr>
                      <a:lvl3pPr marL="914400" algn="l" defTabSz="914400" rtl="0" eaLnBrk="1" latinLnBrk="0" hangingPunct="1">
                        <a:defRPr sz="1800" kern="1200">
                          <a:solidFill>
                            <a:schemeClr val="tx1"/>
                          </a:solidFill>
                          <a:latin typeface="Gill Sans MT" panose="020B0502020104020203"/>
                        </a:defRPr>
                      </a:lvl3pPr>
                      <a:lvl4pPr marL="1371600" algn="l" defTabSz="914400" rtl="0" eaLnBrk="1" latinLnBrk="0" hangingPunct="1">
                        <a:defRPr sz="1800" kern="1200">
                          <a:solidFill>
                            <a:schemeClr val="tx1"/>
                          </a:solidFill>
                          <a:latin typeface="Gill Sans MT" panose="020B0502020104020203"/>
                        </a:defRPr>
                      </a:lvl4pPr>
                      <a:lvl5pPr marL="1828800" algn="l" defTabSz="914400" rtl="0" eaLnBrk="1" latinLnBrk="0" hangingPunct="1">
                        <a:defRPr sz="1800" kern="1200">
                          <a:solidFill>
                            <a:schemeClr val="tx1"/>
                          </a:solidFill>
                          <a:latin typeface="Gill Sans MT" panose="020B0502020104020203"/>
                        </a:defRPr>
                      </a:lvl5pPr>
                      <a:lvl6pPr marL="2286000" algn="l" defTabSz="914400" rtl="0" eaLnBrk="1" latinLnBrk="0" hangingPunct="1">
                        <a:defRPr sz="1800" kern="1200">
                          <a:solidFill>
                            <a:schemeClr val="tx1"/>
                          </a:solidFill>
                          <a:latin typeface="Gill Sans MT" panose="020B0502020104020203"/>
                        </a:defRPr>
                      </a:lvl6pPr>
                      <a:lvl7pPr marL="2743200" algn="l" defTabSz="914400" rtl="0" eaLnBrk="1" latinLnBrk="0" hangingPunct="1">
                        <a:defRPr sz="1800" kern="1200">
                          <a:solidFill>
                            <a:schemeClr val="tx1"/>
                          </a:solidFill>
                          <a:latin typeface="Gill Sans MT" panose="020B0502020104020203"/>
                        </a:defRPr>
                      </a:lvl7pPr>
                      <a:lvl8pPr marL="3200400" algn="l" defTabSz="914400" rtl="0" eaLnBrk="1" latinLnBrk="0" hangingPunct="1">
                        <a:defRPr sz="1800" kern="1200">
                          <a:solidFill>
                            <a:schemeClr val="tx1"/>
                          </a:solidFill>
                          <a:latin typeface="Gill Sans MT" panose="020B0502020104020203"/>
                        </a:defRPr>
                      </a:lvl8pPr>
                      <a:lvl9pPr marL="3657600" algn="l" defTabSz="914400" rtl="0" eaLnBrk="1" latinLnBrk="0" hangingPunct="1">
                        <a:defRPr sz="1800" kern="1200">
                          <a:solidFill>
                            <a:schemeClr val="tx1"/>
                          </a:solidFill>
                          <a:latin typeface="Gill Sans MT" panose="020B0502020104020203"/>
                        </a:defRPr>
                      </a:lvl9pPr>
                    </a:lstStyle>
                    <a:p>
                      <a:pPr algn="ctr"/>
                      <a:r>
                        <a:rPr lang="en-US" sz="1100" dirty="0">
                          <a:solidFill>
                            <a:schemeClr val="tx1"/>
                          </a:solidFill>
                          <a:latin typeface="Tahoma" panose="020B0604030504040204" pitchFamily="34" charset="0"/>
                          <a:ea typeface="Tahoma" panose="020B0604030504040204" pitchFamily="34" charset="0"/>
                          <a:cs typeface="Tahoma" panose="020B0604030504040204" pitchFamily="34" charset="0"/>
                        </a:rPr>
                        <a:t>60%</a:t>
                      </a:r>
                    </a:p>
                  </a:txBody>
                  <a:tcPr anchor="ctr">
                    <a:lnL w="12700" cap="flat" cmpd="sng" algn="ctr">
                      <a:solidFill>
                        <a:srgbClr val="4590B8">
                          <a:lumMod val="40000"/>
                          <a:lumOff val="60000"/>
                        </a:srgbClr>
                      </a:solidFill>
                      <a:prstDash val="dash"/>
                      <a:round/>
                      <a:headEnd type="none" w="med" len="med"/>
                      <a:tailEnd type="none" w="med" len="med"/>
                    </a:lnL>
                    <a:lnR>
                      <a:noFill/>
                    </a:lnR>
                    <a:lnT w="12700" cmpd="sng">
                      <a:solidFill>
                        <a:srgbClr val="4590B8"/>
                      </a:solidFill>
                    </a:lnT>
                    <a:lnB>
                      <a:noFill/>
                    </a:lnB>
                    <a:lnTlToBr w="12700" cmpd="sng">
                      <a:noFill/>
                      <a:prstDash val="solid"/>
                    </a:lnTlToBr>
                    <a:lnBlToTr w="12700" cmpd="sng">
                      <a:noFill/>
                      <a:prstDash val="solid"/>
                    </a:lnBlToTr>
                    <a:solidFill>
                      <a:srgbClr val="4590B8">
                        <a:alpha val="20000"/>
                      </a:srgbClr>
                    </a:solidFill>
                  </a:tcPr>
                </a:tc>
                <a:extLst>
                  <a:ext uri="{0D108BD9-81ED-4DB2-BD59-A6C34878D82A}">
                    <a16:rowId xmlns:a16="http://schemas.microsoft.com/office/drawing/2014/main" val="10001"/>
                  </a:ext>
                </a:extLst>
              </a:tr>
              <a:tr h="137160">
                <a:tc>
                  <a:txBody>
                    <a:bodyPr/>
                    <a:lstStyle>
                      <a:lvl1pPr marL="0" algn="l" defTabSz="914400" rtl="0" eaLnBrk="1" latinLnBrk="0" hangingPunct="1">
                        <a:defRPr sz="1800" kern="1200">
                          <a:solidFill>
                            <a:schemeClr val="tx1"/>
                          </a:solidFill>
                          <a:latin typeface="Gill Sans MT" panose="020B0502020104020203"/>
                        </a:defRPr>
                      </a:lvl1pPr>
                      <a:lvl2pPr marL="457200" algn="l" defTabSz="914400" rtl="0" eaLnBrk="1" latinLnBrk="0" hangingPunct="1">
                        <a:defRPr sz="1800" kern="1200">
                          <a:solidFill>
                            <a:schemeClr val="tx1"/>
                          </a:solidFill>
                          <a:latin typeface="Gill Sans MT" panose="020B0502020104020203"/>
                        </a:defRPr>
                      </a:lvl2pPr>
                      <a:lvl3pPr marL="914400" algn="l" defTabSz="914400" rtl="0" eaLnBrk="1" latinLnBrk="0" hangingPunct="1">
                        <a:defRPr sz="1800" kern="1200">
                          <a:solidFill>
                            <a:schemeClr val="tx1"/>
                          </a:solidFill>
                          <a:latin typeface="Gill Sans MT" panose="020B0502020104020203"/>
                        </a:defRPr>
                      </a:lvl3pPr>
                      <a:lvl4pPr marL="1371600" algn="l" defTabSz="914400" rtl="0" eaLnBrk="1" latinLnBrk="0" hangingPunct="1">
                        <a:defRPr sz="1800" kern="1200">
                          <a:solidFill>
                            <a:schemeClr val="tx1"/>
                          </a:solidFill>
                          <a:latin typeface="Gill Sans MT" panose="020B0502020104020203"/>
                        </a:defRPr>
                      </a:lvl4pPr>
                      <a:lvl5pPr marL="1828800" algn="l" defTabSz="914400" rtl="0" eaLnBrk="1" latinLnBrk="0" hangingPunct="1">
                        <a:defRPr sz="1800" kern="1200">
                          <a:solidFill>
                            <a:schemeClr val="tx1"/>
                          </a:solidFill>
                          <a:latin typeface="Gill Sans MT" panose="020B0502020104020203"/>
                        </a:defRPr>
                      </a:lvl5pPr>
                      <a:lvl6pPr marL="2286000" algn="l" defTabSz="914400" rtl="0" eaLnBrk="1" latinLnBrk="0" hangingPunct="1">
                        <a:defRPr sz="1800" kern="1200">
                          <a:solidFill>
                            <a:schemeClr val="tx1"/>
                          </a:solidFill>
                          <a:latin typeface="Gill Sans MT" panose="020B0502020104020203"/>
                        </a:defRPr>
                      </a:lvl6pPr>
                      <a:lvl7pPr marL="2743200" algn="l" defTabSz="914400" rtl="0" eaLnBrk="1" latinLnBrk="0" hangingPunct="1">
                        <a:defRPr sz="1800" kern="1200">
                          <a:solidFill>
                            <a:schemeClr val="tx1"/>
                          </a:solidFill>
                          <a:latin typeface="Gill Sans MT" panose="020B0502020104020203"/>
                        </a:defRPr>
                      </a:lvl7pPr>
                      <a:lvl8pPr marL="3200400" algn="l" defTabSz="914400" rtl="0" eaLnBrk="1" latinLnBrk="0" hangingPunct="1">
                        <a:defRPr sz="1800" kern="1200">
                          <a:solidFill>
                            <a:schemeClr val="tx1"/>
                          </a:solidFill>
                          <a:latin typeface="Gill Sans MT" panose="020B0502020104020203"/>
                        </a:defRPr>
                      </a:lvl8pPr>
                      <a:lvl9pPr marL="3657600" algn="l" defTabSz="914400" rtl="0" eaLnBrk="1" latinLnBrk="0" hangingPunct="1">
                        <a:defRPr sz="1800" kern="1200">
                          <a:solidFill>
                            <a:schemeClr val="tx1"/>
                          </a:solidFill>
                          <a:latin typeface="Gill Sans MT" panose="020B0502020104020203"/>
                        </a:defRPr>
                      </a:lvl9pPr>
                    </a:lstStyle>
                    <a:p>
                      <a:pPr algn="r"/>
                      <a:r>
                        <a:rPr lang="en-US" sz="1100" dirty="0">
                          <a:latin typeface="Tahoma" panose="020B0604030504040204" pitchFamily="34" charset="0"/>
                          <a:ea typeface="Tahoma" panose="020B0604030504040204" pitchFamily="34" charset="0"/>
                          <a:cs typeface="Tahoma" panose="020B0604030504040204" pitchFamily="34" charset="0"/>
                        </a:rPr>
                        <a:t>Renter</a:t>
                      </a:r>
                    </a:p>
                  </a:txBody>
                  <a:tcPr>
                    <a:lnL>
                      <a:noFill/>
                    </a:lnL>
                    <a:lnR w="12700" cap="flat" cmpd="sng" algn="ctr">
                      <a:solidFill>
                        <a:srgbClr val="4590B8">
                          <a:lumMod val="40000"/>
                          <a:lumOff val="60000"/>
                        </a:srgbClr>
                      </a:solidFill>
                      <a:prstDash val="dash"/>
                      <a:round/>
                      <a:headEnd type="none" w="med" len="med"/>
                      <a:tailEnd type="none" w="med" len="med"/>
                    </a:lnR>
                    <a:lnT>
                      <a:noFill/>
                    </a:lnT>
                    <a:lnB w="12700" cmpd="sng">
                      <a:solidFill>
                        <a:srgbClr val="4590B8"/>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Gill Sans MT" panose="020B0502020104020203"/>
                        </a:defRPr>
                      </a:lvl1pPr>
                      <a:lvl2pPr marL="457200" algn="l" defTabSz="914400" rtl="0" eaLnBrk="1" latinLnBrk="0" hangingPunct="1">
                        <a:defRPr sz="1800" kern="1200">
                          <a:solidFill>
                            <a:schemeClr val="tx1"/>
                          </a:solidFill>
                          <a:latin typeface="Gill Sans MT" panose="020B0502020104020203"/>
                        </a:defRPr>
                      </a:lvl2pPr>
                      <a:lvl3pPr marL="914400" algn="l" defTabSz="914400" rtl="0" eaLnBrk="1" latinLnBrk="0" hangingPunct="1">
                        <a:defRPr sz="1800" kern="1200">
                          <a:solidFill>
                            <a:schemeClr val="tx1"/>
                          </a:solidFill>
                          <a:latin typeface="Gill Sans MT" panose="020B0502020104020203"/>
                        </a:defRPr>
                      </a:lvl3pPr>
                      <a:lvl4pPr marL="1371600" algn="l" defTabSz="914400" rtl="0" eaLnBrk="1" latinLnBrk="0" hangingPunct="1">
                        <a:defRPr sz="1800" kern="1200">
                          <a:solidFill>
                            <a:schemeClr val="tx1"/>
                          </a:solidFill>
                          <a:latin typeface="Gill Sans MT" panose="020B0502020104020203"/>
                        </a:defRPr>
                      </a:lvl4pPr>
                      <a:lvl5pPr marL="1828800" algn="l" defTabSz="914400" rtl="0" eaLnBrk="1" latinLnBrk="0" hangingPunct="1">
                        <a:defRPr sz="1800" kern="1200">
                          <a:solidFill>
                            <a:schemeClr val="tx1"/>
                          </a:solidFill>
                          <a:latin typeface="Gill Sans MT" panose="020B0502020104020203"/>
                        </a:defRPr>
                      </a:lvl5pPr>
                      <a:lvl6pPr marL="2286000" algn="l" defTabSz="914400" rtl="0" eaLnBrk="1" latinLnBrk="0" hangingPunct="1">
                        <a:defRPr sz="1800" kern="1200">
                          <a:solidFill>
                            <a:schemeClr val="tx1"/>
                          </a:solidFill>
                          <a:latin typeface="Gill Sans MT" panose="020B0502020104020203"/>
                        </a:defRPr>
                      </a:lvl6pPr>
                      <a:lvl7pPr marL="2743200" algn="l" defTabSz="914400" rtl="0" eaLnBrk="1" latinLnBrk="0" hangingPunct="1">
                        <a:defRPr sz="1800" kern="1200">
                          <a:solidFill>
                            <a:schemeClr val="tx1"/>
                          </a:solidFill>
                          <a:latin typeface="Gill Sans MT" panose="020B0502020104020203"/>
                        </a:defRPr>
                      </a:lvl7pPr>
                      <a:lvl8pPr marL="3200400" algn="l" defTabSz="914400" rtl="0" eaLnBrk="1" latinLnBrk="0" hangingPunct="1">
                        <a:defRPr sz="1800" kern="1200">
                          <a:solidFill>
                            <a:schemeClr val="tx1"/>
                          </a:solidFill>
                          <a:latin typeface="Gill Sans MT" panose="020B0502020104020203"/>
                        </a:defRPr>
                      </a:lvl8pPr>
                      <a:lvl9pPr marL="3657600" algn="l" defTabSz="914400" rtl="0" eaLnBrk="1" latinLnBrk="0" hangingPunct="1">
                        <a:defRPr sz="1800" kern="1200">
                          <a:solidFill>
                            <a:schemeClr val="tx1"/>
                          </a:solidFill>
                          <a:latin typeface="Gill Sans MT" panose="020B0502020104020203"/>
                        </a:defRPr>
                      </a:lvl9pPr>
                    </a:lstStyle>
                    <a:p>
                      <a:pPr algn="ctr"/>
                      <a:r>
                        <a:rPr lang="en-US" sz="1100" dirty="0">
                          <a:solidFill>
                            <a:schemeClr val="tx1"/>
                          </a:solidFill>
                          <a:latin typeface="Tahoma" panose="020B0604030504040204" pitchFamily="34" charset="0"/>
                          <a:ea typeface="Tahoma" panose="020B0604030504040204" pitchFamily="34" charset="0"/>
                          <a:cs typeface="Tahoma" panose="020B0604030504040204" pitchFamily="34" charset="0"/>
                        </a:rPr>
                        <a:t>40%</a:t>
                      </a:r>
                    </a:p>
                  </a:txBody>
                  <a:tcPr anchor="ctr">
                    <a:lnL w="12700" cap="flat" cmpd="sng" algn="ctr">
                      <a:solidFill>
                        <a:srgbClr val="4590B8">
                          <a:lumMod val="40000"/>
                          <a:lumOff val="60000"/>
                        </a:srgbClr>
                      </a:solidFill>
                      <a:prstDash val="dash"/>
                      <a:round/>
                      <a:headEnd type="none" w="med" len="med"/>
                      <a:tailEnd type="none" w="med" len="med"/>
                    </a:lnL>
                    <a:lnR>
                      <a:noFill/>
                    </a:lnR>
                    <a:lnT>
                      <a:noFill/>
                    </a:lnT>
                    <a:lnB w="12700" cmpd="sng">
                      <a:solidFill>
                        <a:srgbClr val="4590B8"/>
                      </a:solidFill>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bl>
          </a:graphicData>
        </a:graphic>
      </p:graphicFrame>
      <p:sp>
        <p:nvSpPr>
          <p:cNvPr id="8" name="TextBox 7">
            <a:extLst>
              <a:ext uri="{FF2B5EF4-FFF2-40B4-BE49-F238E27FC236}">
                <a16:creationId xmlns:a16="http://schemas.microsoft.com/office/drawing/2014/main" id="{63A7920F-A7C9-E9A2-BDB6-A3B752314FB8}"/>
              </a:ext>
            </a:extLst>
          </p:cNvPr>
          <p:cNvSpPr txBox="1"/>
          <p:nvPr/>
        </p:nvSpPr>
        <p:spPr>
          <a:xfrm>
            <a:off x="5003800" y="163701"/>
            <a:ext cx="3540271" cy="261610"/>
          </a:xfrm>
          <a:prstGeom prst="rect">
            <a:avLst/>
          </a:prstGeom>
          <a:noFill/>
        </p:spPr>
        <p:txBody>
          <a:bodyPr wrap="square" rtlCol="0">
            <a:spAutoFit/>
          </a:bodyPr>
          <a:lstStyle/>
          <a:p>
            <a:pPr algn="r"/>
            <a:r>
              <a:rPr lang="en-US" sz="1100" b="1" dirty="0">
                <a:solidFill>
                  <a:schemeClr val="bg1"/>
                </a:solidFill>
                <a:latin typeface="Tahoma" panose="020B0604030504040204" pitchFamily="34" charset="0"/>
                <a:ea typeface="Tahoma" panose="020B0604030504040204" pitchFamily="34" charset="0"/>
                <a:cs typeface="Tahoma" panose="020B0604030504040204" pitchFamily="34" charset="0"/>
              </a:rPr>
              <a:t>Introduction</a:t>
            </a:r>
          </a:p>
        </p:txBody>
      </p:sp>
      <p:sp>
        <p:nvSpPr>
          <p:cNvPr id="9" name="Title 3">
            <a:extLst>
              <a:ext uri="{FF2B5EF4-FFF2-40B4-BE49-F238E27FC236}">
                <a16:creationId xmlns:a16="http://schemas.microsoft.com/office/drawing/2014/main" id="{E15E0BAF-D589-C58A-848F-3AA79AD98730}"/>
              </a:ext>
            </a:extLst>
          </p:cNvPr>
          <p:cNvSpPr txBox="1">
            <a:spLocks/>
          </p:cNvSpPr>
          <p:nvPr/>
        </p:nvSpPr>
        <p:spPr>
          <a:xfrm>
            <a:off x="531625" y="587848"/>
            <a:ext cx="7989752" cy="671210"/>
          </a:xfrm>
          <a:prstGeom prst="rect">
            <a:avLst/>
          </a:prstGeom>
        </p:spPr>
        <p:txBody>
          <a:bodyPr vert="horz" lIns="91440" tIns="45720" rIns="91440" bIns="45720" rtlCol="0" anchor="ctr">
            <a:normAutofit/>
          </a:bodyPr>
          <a:lstStyle>
            <a:lvl1pPr algn="l" defTabSz="457189" rtl="0" eaLnBrk="1" latinLnBrk="0" hangingPunct="1">
              <a:spcBef>
                <a:spcPct val="0"/>
              </a:spcBef>
              <a:buNone/>
              <a:defRPr sz="2000" b="1" kern="1200" cap="none" baseline="0">
                <a:solidFill>
                  <a:sysClr val="windowText" lastClr="000000"/>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1300" dirty="0">
                <a:solidFill>
                  <a:schemeClr val="tx1"/>
                </a:solidFill>
                <a:latin typeface="Tahoma" panose="020B0604030504040204" pitchFamily="34" charset="0"/>
                <a:ea typeface="Tahoma" panose="020B0604030504040204" pitchFamily="34" charset="0"/>
                <a:cs typeface="Tahoma" panose="020B0604030504040204" pitchFamily="34" charset="0"/>
              </a:rPr>
              <a:t>Respondent Sample Demographics (self-reported)</a:t>
            </a:r>
          </a:p>
        </p:txBody>
      </p:sp>
      <p:sp>
        <p:nvSpPr>
          <p:cNvPr id="10" name="TextBox 9">
            <a:extLst>
              <a:ext uri="{FF2B5EF4-FFF2-40B4-BE49-F238E27FC236}">
                <a16:creationId xmlns:a16="http://schemas.microsoft.com/office/drawing/2014/main" id="{BEC754E6-A3C6-0C15-F73B-295FD55ABE3C}"/>
              </a:ext>
            </a:extLst>
          </p:cNvPr>
          <p:cNvSpPr txBox="1"/>
          <p:nvPr/>
        </p:nvSpPr>
        <p:spPr>
          <a:xfrm>
            <a:off x="4897241" y="6545244"/>
            <a:ext cx="2059614" cy="230832"/>
          </a:xfrm>
          <a:prstGeom prst="rect">
            <a:avLst/>
          </a:prstGeom>
          <a:noFill/>
        </p:spPr>
        <p:txBody>
          <a:bodyPr wrap="square" rtlCol="0">
            <a:spAutoFit/>
          </a:bodyPr>
          <a:lstStyle/>
          <a:p>
            <a:r>
              <a:rPr lang="en-US" sz="900" dirty="0">
                <a:latin typeface="Tahoma" panose="020B0604030504040204" pitchFamily="34" charset="0"/>
                <a:ea typeface="Tahoma" panose="020B0604030504040204" pitchFamily="34" charset="0"/>
                <a:cs typeface="Tahoma" panose="020B0604030504040204" pitchFamily="34" charset="0"/>
              </a:rPr>
              <a:t>*Weighted to 2020 Census data.</a:t>
            </a:r>
          </a:p>
        </p:txBody>
      </p:sp>
    </p:spTree>
    <p:extLst>
      <p:ext uri="{BB962C8B-B14F-4D97-AF65-F5344CB8AC3E}">
        <p14:creationId xmlns:p14="http://schemas.microsoft.com/office/powerpoint/2010/main" val="3512988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BF0FFE4D-85BE-1E22-8768-AA45C24B96A9}"/>
              </a:ext>
            </a:extLst>
          </p:cNvPr>
          <p:cNvSpPr txBox="1"/>
          <p:nvPr/>
        </p:nvSpPr>
        <p:spPr>
          <a:xfrm>
            <a:off x="3008950" y="1597152"/>
            <a:ext cx="1028700" cy="461665"/>
          </a:xfrm>
          <a:prstGeom prst="rect">
            <a:avLst/>
          </a:prstGeom>
          <a:solidFill>
            <a:schemeClr val="accent6">
              <a:lumMod val="60000"/>
              <a:lumOff val="40000"/>
            </a:schemeClr>
          </a:solidFill>
          <a:ln>
            <a:solidFill>
              <a:schemeClr val="bg1">
                <a:lumMod val="75000"/>
              </a:schemeClr>
            </a:solidFill>
          </a:ln>
        </p:spPr>
        <p:txBody>
          <a:bodyPr wrap="square" rtlCol="0">
            <a:spAutoFit/>
          </a:bodyPr>
          <a:lstStyle/>
          <a:p>
            <a:pPr algn="ctr"/>
            <a:r>
              <a:rPr lang="en-US" sz="1200" b="1" dirty="0">
                <a:latin typeface="Tahoma" panose="020B0604030504040204" pitchFamily="34" charset="0"/>
                <a:ea typeface="Tahoma" panose="020B0604030504040204" pitchFamily="34" charset="0"/>
                <a:cs typeface="Tahoma" panose="020B0604030504040204" pitchFamily="34" charset="0"/>
              </a:rPr>
              <a:t>North</a:t>
            </a:r>
          </a:p>
          <a:p>
            <a:pPr algn="ctr"/>
            <a:r>
              <a:rPr lang="en-US" sz="1200" b="1" dirty="0">
                <a:latin typeface="Tahoma" panose="020B0604030504040204" pitchFamily="34" charset="0"/>
                <a:ea typeface="Tahoma" panose="020B0604030504040204" pitchFamily="34" charset="0"/>
                <a:cs typeface="Tahoma" panose="020B0604030504040204" pitchFamily="34" charset="0"/>
              </a:rPr>
              <a:t>(19%)</a:t>
            </a:r>
          </a:p>
        </p:txBody>
      </p:sp>
      <p:sp>
        <p:nvSpPr>
          <p:cNvPr id="11" name="TextBox 10">
            <a:extLst>
              <a:ext uri="{FF2B5EF4-FFF2-40B4-BE49-F238E27FC236}">
                <a16:creationId xmlns:a16="http://schemas.microsoft.com/office/drawing/2014/main" id="{0B53E4A4-B1A4-0137-2D6D-E785F01E8A10}"/>
              </a:ext>
            </a:extLst>
          </p:cNvPr>
          <p:cNvSpPr txBox="1"/>
          <p:nvPr/>
        </p:nvSpPr>
        <p:spPr>
          <a:xfrm>
            <a:off x="5003800" y="163701"/>
            <a:ext cx="3540271" cy="261610"/>
          </a:xfrm>
          <a:prstGeom prst="rect">
            <a:avLst/>
          </a:prstGeom>
          <a:noFill/>
        </p:spPr>
        <p:txBody>
          <a:bodyPr wrap="square" rtlCol="0">
            <a:spAutoFit/>
          </a:bodyPr>
          <a:lstStyle/>
          <a:p>
            <a:pPr algn="r"/>
            <a:r>
              <a:rPr lang="en-US" sz="1100" b="1" dirty="0">
                <a:solidFill>
                  <a:schemeClr val="bg1"/>
                </a:solidFill>
                <a:latin typeface="Tahoma" panose="020B0604030504040204" pitchFamily="34" charset="0"/>
                <a:ea typeface="Tahoma" panose="020B0604030504040204" pitchFamily="34" charset="0"/>
                <a:cs typeface="Tahoma" panose="020B0604030504040204" pitchFamily="34" charset="0"/>
              </a:rPr>
              <a:t>Introduction</a:t>
            </a:r>
          </a:p>
        </p:txBody>
      </p:sp>
      <p:sp>
        <p:nvSpPr>
          <p:cNvPr id="12" name="Title 3">
            <a:extLst>
              <a:ext uri="{FF2B5EF4-FFF2-40B4-BE49-F238E27FC236}">
                <a16:creationId xmlns:a16="http://schemas.microsoft.com/office/drawing/2014/main" id="{79F3CCD6-25A4-64E4-C984-E6FF15ED2680}"/>
              </a:ext>
            </a:extLst>
          </p:cNvPr>
          <p:cNvSpPr txBox="1">
            <a:spLocks/>
          </p:cNvSpPr>
          <p:nvPr/>
        </p:nvSpPr>
        <p:spPr>
          <a:xfrm>
            <a:off x="531625" y="587848"/>
            <a:ext cx="7989752" cy="671210"/>
          </a:xfrm>
          <a:prstGeom prst="rect">
            <a:avLst/>
          </a:prstGeom>
        </p:spPr>
        <p:txBody>
          <a:bodyPr vert="horz" lIns="91440" tIns="45720" rIns="91440" bIns="45720" rtlCol="0" anchor="ctr">
            <a:normAutofit/>
          </a:bodyPr>
          <a:lstStyle>
            <a:lvl1pPr algn="l" defTabSz="457189" rtl="0" eaLnBrk="1" latinLnBrk="0" hangingPunct="1">
              <a:spcBef>
                <a:spcPct val="0"/>
              </a:spcBef>
              <a:buNone/>
              <a:defRPr sz="2000" b="1" kern="1200" cap="none" baseline="0">
                <a:solidFill>
                  <a:sysClr val="windowText" lastClr="000000"/>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1300" dirty="0">
                <a:solidFill>
                  <a:schemeClr val="tx1"/>
                </a:solidFill>
                <a:latin typeface="Tahoma" panose="020B0604030504040204" pitchFamily="34" charset="0"/>
                <a:ea typeface="Tahoma" panose="020B0604030504040204" pitchFamily="34" charset="0"/>
                <a:cs typeface="Tahoma" panose="020B0604030504040204" pitchFamily="34" charset="0"/>
              </a:rPr>
              <a:t>Regional Distribution of Respondents*</a:t>
            </a:r>
          </a:p>
        </p:txBody>
      </p:sp>
      <p:sp>
        <p:nvSpPr>
          <p:cNvPr id="13" name="TextBox 12">
            <a:extLst>
              <a:ext uri="{FF2B5EF4-FFF2-40B4-BE49-F238E27FC236}">
                <a16:creationId xmlns:a16="http://schemas.microsoft.com/office/drawing/2014/main" id="{38EA2CD6-AC5E-9070-BB32-4CF3725A2B57}"/>
              </a:ext>
            </a:extLst>
          </p:cNvPr>
          <p:cNvSpPr txBox="1"/>
          <p:nvPr/>
        </p:nvSpPr>
        <p:spPr>
          <a:xfrm>
            <a:off x="1873401" y="6492331"/>
            <a:ext cx="6260797" cy="230832"/>
          </a:xfrm>
          <a:prstGeom prst="rect">
            <a:avLst/>
          </a:prstGeom>
          <a:noFill/>
        </p:spPr>
        <p:txBody>
          <a:bodyPr wrap="square" rtlCol="0">
            <a:spAutoFit/>
          </a:bodyPr>
          <a:lstStyle/>
          <a:p>
            <a:r>
              <a:rPr lang="en-US" sz="900" dirty="0">
                <a:latin typeface="Tahoma" panose="020B0604030504040204" pitchFamily="34" charset="0"/>
                <a:ea typeface="Tahoma" panose="020B0604030504040204" pitchFamily="34" charset="0"/>
                <a:cs typeface="Tahoma" panose="020B0604030504040204" pitchFamily="34" charset="0"/>
              </a:rPr>
              <a:t>*Weighted to 2020 Census data</a:t>
            </a:r>
          </a:p>
        </p:txBody>
      </p:sp>
      <p:pic>
        <p:nvPicPr>
          <p:cNvPr id="8" name="Picture 7" descr="A map with blue dots&#10;&#10;Description automatically generated">
            <a:extLst>
              <a:ext uri="{FF2B5EF4-FFF2-40B4-BE49-F238E27FC236}">
                <a16:creationId xmlns:a16="http://schemas.microsoft.com/office/drawing/2014/main" id="{7863237B-F0E6-CAF4-9535-6F4740C3AF4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06692" y="683183"/>
            <a:ext cx="3951458" cy="6039916"/>
          </a:xfrm>
          <a:prstGeom prst="rect">
            <a:avLst/>
          </a:prstGeom>
        </p:spPr>
      </p:pic>
      <p:sp>
        <p:nvSpPr>
          <p:cNvPr id="14" name="TextBox 13">
            <a:extLst>
              <a:ext uri="{FF2B5EF4-FFF2-40B4-BE49-F238E27FC236}">
                <a16:creationId xmlns:a16="http://schemas.microsoft.com/office/drawing/2014/main" id="{52FBC30D-6BBD-5215-3BFD-CB904C4FF714}"/>
              </a:ext>
            </a:extLst>
          </p:cNvPr>
          <p:cNvSpPr txBox="1"/>
          <p:nvPr/>
        </p:nvSpPr>
        <p:spPr>
          <a:xfrm>
            <a:off x="3001944" y="2820548"/>
            <a:ext cx="1028700" cy="461665"/>
          </a:xfrm>
          <a:prstGeom prst="rect">
            <a:avLst/>
          </a:prstGeom>
          <a:solidFill>
            <a:schemeClr val="accent6">
              <a:lumMod val="60000"/>
              <a:lumOff val="40000"/>
            </a:schemeClr>
          </a:solidFill>
          <a:ln>
            <a:solidFill>
              <a:schemeClr val="bg1">
                <a:lumMod val="75000"/>
              </a:schemeClr>
            </a:solidFill>
          </a:ln>
        </p:spPr>
        <p:txBody>
          <a:bodyPr wrap="square" rtlCol="0">
            <a:spAutoFit/>
          </a:bodyPr>
          <a:lstStyle/>
          <a:p>
            <a:pPr algn="ctr"/>
            <a:r>
              <a:rPr lang="en-US" sz="1200" b="1" dirty="0">
                <a:latin typeface="Tahoma" panose="020B0604030504040204" pitchFamily="34" charset="0"/>
                <a:ea typeface="Tahoma" panose="020B0604030504040204" pitchFamily="34" charset="0"/>
                <a:cs typeface="Tahoma" panose="020B0604030504040204" pitchFamily="34" charset="0"/>
              </a:rPr>
              <a:t>N-Central</a:t>
            </a:r>
          </a:p>
          <a:p>
            <a:pPr algn="ctr"/>
            <a:r>
              <a:rPr lang="en-US" sz="1200" b="1" dirty="0">
                <a:latin typeface="Tahoma" panose="020B0604030504040204" pitchFamily="34" charset="0"/>
                <a:ea typeface="Tahoma" panose="020B0604030504040204" pitchFamily="34" charset="0"/>
                <a:cs typeface="Tahoma" panose="020B0604030504040204" pitchFamily="34" charset="0"/>
              </a:rPr>
              <a:t>(20%)</a:t>
            </a:r>
          </a:p>
        </p:txBody>
      </p:sp>
      <p:sp>
        <p:nvSpPr>
          <p:cNvPr id="15" name="TextBox 14">
            <a:extLst>
              <a:ext uri="{FF2B5EF4-FFF2-40B4-BE49-F238E27FC236}">
                <a16:creationId xmlns:a16="http://schemas.microsoft.com/office/drawing/2014/main" id="{39EC0376-784D-4F84-CEB9-2748A2C27F78}"/>
              </a:ext>
            </a:extLst>
          </p:cNvPr>
          <p:cNvSpPr txBox="1"/>
          <p:nvPr/>
        </p:nvSpPr>
        <p:spPr>
          <a:xfrm>
            <a:off x="2987584" y="3907257"/>
            <a:ext cx="1028700" cy="461665"/>
          </a:xfrm>
          <a:prstGeom prst="rect">
            <a:avLst/>
          </a:prstGeom>
          <a:solidFill>
            <a:schemeClr val="accent6">
              <a:lumMod val="60000"/>
              <a:lumOff val="40000"/>
            </a:schemeClr>
          </a:solidFill>
          <a:ln>
            <a:solidFill>
              <a:schemeClr val="bg1">
                <a:lumMod val="75000"/>
              </a:schemeClr>
            </a:solidFill>
          </a:ln>
        </p:spPr>
        <p:txBody>
          <a:bodyPr wrap="square" rtlCol="0">
            <a:spAutoFit/>
          </a:bodyPr>
          <a:lstStyle/>
          <a:p>
            <a:pPr algn="ctr"/>
            <a:r>
              <a:rPr lang="en-US" sz="1200" b="1" dirty="0">
                <a:latin typeface="Tahoma" panose="020B0604030504040204" pitchFamily="34" charset="0"/>
                <a:ea typeface="Tahoma" panose="020B0604030504040204" pitchFamily="34" charset="0"/>
                <a:cs typeface="Tahoma" panose="020B0604030504040204" pitchFamily="34" charset="0"/>
              </a:rPr>
              <a:t>Central</a:t>
            </a:r>
          </a:p>
          <a:p>
            <a:pPr algn="ctr"/>
            <a:r>
              <a:rPr lang="en-US" sz="1200" b="1" dirty="0">
                <a:latin typeface="Tahoma" panose="020B0604030504040204" pitchFamily="34" charset="0"/>
                <a:ea typeface="Tahoma" panose="020B0604030504040204" pitchFamily="34" charset="0"/>
                <a:cs typeface="Tahoma" panose="020B0604030504040204" pitchFamily="34" charset="0"/>
              </a:rPr>
              <a:t>(27%)</a:t>
            </a:r>
          </a:p>
        </p:txBody>
      </p:sp>
      <p:sp>
        <p:nvSpPr>
          <p:cNvPr id="16" name="TextBox 15">
            <a:extLst>
              <a:ext uri="{FF2B5EF4-FFF2-40B4-BE49-F238E27FC236}">
                <a16:creationId xmlns:a16="http://schemas.microsoft.com/office/drawing/2014/main" id="{F2FC961A-DDE9-180C-4652-2C8EA90C32CC}"/>
              </a:ext>
            </a:extLst>
          </p:cNvPr>
          <p:cNvSpPr txBox="1"/>
          <p:nvPr/>
        </p:nvSpPr>
        <p:spPr>
          <a:xfrm>
            <a:off x="2980578" y="4810613"/>
            <a:ext cx="1028700" cy="461665"/>
          </a:xfrm>
          <a:prstGeom prst="rect">
            <a:avLst/>
          </a:prstGeom>
          <a:solidFill>
            <a:schemeClr val="accent6">
              <a:lumMod val="60000"/>
              <a:lumOff val="40000"/>
            </a:schemeClr>
          </a:solidFill>
          <a:ln>
            <a:solidFill>
              <a:schemeClr val="bg1">
                <a:lumMod val="75000"/>
              </a:schemeClr>
            </a:solidFill>
          </a:ln>
        </p:spPr>
        <p:txBody>
          <a:bodyPr wrap="square" rtlCol="0">
            <a:spAutoFit/>
          </a:bodyPr>
          <a:lstStyle/>
          <a:p>
            <a:pPr algn="ctr"/>
            <a:r>
              <a:rPr lang="en-US" sz="1200" b="1" dirty="0">
                <a:latin typeface="Tahoma" panose="020B0604030504040204" pitchFamily="34" charset="0"/>
                <a:ea typeface="Tahoma" panose="020B0604030504040204" pitchFamily="34" charset="0"/>
                <a:cs typeface="Tahoma" panose="020B0604030504040204" pitchFamily="34" charset="0"/>
              </a:rPr>
              <a:t>S-Central</a:t>
            </a:r>
          </a:p>
          <a:p>
            <a:pPr algn="ctr"/>
            <a:r>
              <a:rPr lang="en-US" sz="1200" b="1" dirty="0">
                <a:latin typeface="Tahoma" panose="020B0604030504040204" pitchFamily="34" charset="0"/>
                <a:ea typeface="Tahoma" panose="020B0604030504040204" pitchFamily="34" charset="0"/>
                <a:cs typeface="Tahoma" panose="020B0604030504040204" pitchFamily="34" charset="0"/>
              </a:rPr>
              <a:t>(17%)</a:t>
            </a:r>
          </a:p>
        </p:txBody>
      </p:sp>
      <p:sp>
        <p:nvSpPr>
          <p:cNvPr id="17" name="TextBox 16">
            <a:extLst>
              <a:ext uri="{FF2B5EF4-FFF2-40B4-BE49-F238E27FC236}">
                <a16:creationId xmlns:a16="http://schemas.microsoft.com/office/drawing/2014/main" id="{8E45510C-0A98-A48E-47D9-48E3A214C6E2}"/>
              </a:ext>
            </a:extLst>
          </p:cNvPr>
          <p:cNvSpPr txBox="1"/>
          <p:nvPr/>
        </p:nvSpPr>
        <p:spPr>
          <a:xfrm>
            <a:off x="2980578" y="5811492"/>
            <a:ext cx="1028700" cy="461665"/>
          </a:xfrm>
          <a:prstGeom prst="rect">
            <a:avLst/>
          </a:prstGeom>
          <a:solidFill>
            <a:schemeClr val="accent6">
              <a:lumMod val="60000"/>
              <a:lumOff val="40000"/>
            </a:schemeClr>
          </a:solidFill>
          <a:ln>
            <a:solidFill>
              <a:schemeClr val="bg1">
                <a:lumMod val="75000"/>
              </a:schemeClr>
            </a:solidFill>
          </a:ln>
        </p:spPr>
        <p:txBody>
          <a:bodyPr wrap="square" rtlCol="0">
            <a:spAutoFit/>
          </a:bodyPr>
          <a:lstStyle/>
          <a:p>
            <a:pPr algn="ctr"/>
            <a:r>
              <a:rPr lang="en-US" sz="1200" b="1" dirty="0">
                <a:latin typeface="Tahoma" panose="020B0604030504040204" pitchFamily="34" charset="0"/>
                <a:ea typeface="Tahoma" panose="020B0604030504040204" pitchFamily="34" charset="0"/>
                <a:cs typeface="Tahoma" panose="020B0604030504040204" pitchFamily="34" charset="0"/>
              </a:rPr>
              <a:t>South</a:t>
            </a:r>
          </a:p>
          <a:p>
            <a:pPr algn="ctr"/>
            <a:r>
              <a:rPr lang="en-US" sz="1200" b="1" dirty="0">
                <a:latin typeface="Tahoma" panose="020B0604030504040204" pitchFamily="34" charset="0"/>
                <a:ea typeface="Tahoma" panose="020B0604030504040204" pitchFamily="34" charset="0"/>
                <a:cs typeface="Tahoma" panose="020B0604030504040204" pitchFamily="34" charset="0"/>
              </a:rPr>
              <a:t>(17%)</a:t>
            </a:r>
          </a:p>
        </p:txBody>
      </p:sp>
    </p:spTree>
    <p:extLst>
      <p:ext uri="{BB962C8B-B14F-4D97-AF65-F5344CB8AC3E}">
        <p14:creationId xmlns:p14="http://schemas.microsoft.com/office/powerpoint/2010/main" val="25635108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8F84C2F-4A29-3572-2DE5-9BF18FBB909E}"/>
              </a:ext>
            </a:extLst>
          </p:cNvPr>
          <p:cNvSpPr/>
          <p:nvPr/>
        </p:nvSpPr>
        <p:spPr>
          <a:xfrm>
            <a:off x="0" y="2438399"/>
            <a:ext cx="8001000" cy="1371600"/>
          </a:xfrm>
          <a:prstGeom prst="rect">
            <a:avLst/>
          </a:prstGeom>
          <a:solidFill>
            <a:srgbClr val="7AA845"/>
          </a:solidFill>
          <a:ln w="50800" cap="rnd" cmpd="dbl" algn="ctr">
            <a:noFill/>
            <a:prstDash val="solid"/>
          </a:ln>
          <a:effectLst/>
        </p:spPr>
        <p:txBody>
          <a:bodyPr anchor="ctr"/>
          <a:lstStyle/>
          <a:p>
            <a:pPr marL="0" marR="0" lvl="0" indent="0" defTabSz="914400" eaLnBrk="1" fontAlgn="auto" latinLnBrk="0" hangingPunct="1">
              <a:lnSpc>
                <a:spcPct val="100000"/>
              </a:lnSpc>
              <a:spcBef>
                <a:spcPts val="0"/>
              </a:spcBef>
              <a:spcAft>
                <a:spcPts val="0"/>
              </a:spcAft>
              <a:buClrTx/>
              <a:buSzTx/>
              <a:buFontTx/>
              <a:buNone/>
              <a:tabLst/>
              <a:defRPr/>
            </a:pPr>
            <a:r>
              <a:rPr lang="en-US" sz="2400" kern="0" dirty="0">
                <a:solidFill>
                  <a:prstClr val="white"/>
                </a:solidFill>
                <a:latin typeface="Tahoma" panose="020B0604030504040204" pitchFamily="34" charset="0"/>
                <a:ea typeface="Tahoma" panose="020B0604030504040204" pitchFamily="34" charset="0"/>
                <a:cs typeface="Tahoma" panose="020B0604030504040204" pitchFamily="34" charset="0"/>
              </a:rPr>
              <a:t>	</a:t>
            </a:r>
            <a:r>
              <a:rPr kumimoji="0" lang="en-US" sz="2400" b="0" i="0" u="none" strike="noStrike" kern="0" cap="none" spc="0" normalizeH="0" baseline="0" noProof="0" dirty="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rPr>
              <a:t>Executive Summary</a:t>
            </a:r>
          </a:p>
        </p:txBody>
      </p:sp>
      <p:sp>
        <p:nvSpPr>
          <p:cNvPr id="5" name="Rectangle 4">
            <a:extLst>
              <a:ext uri="{FF2B5EF4-FFF2-40B4-BE49-F238E27FC236}">
                <a16:creationId xmlns:a16="http://schemas.microsoft.com/office/drawing/2014/main" id="{249D5101-5743-D165-0CEF-CA7693765855}"/>
              </a:ext>
            </a:extLst>
          </p:cNvPr>
          <p:cNvSpPr/>
          <p:nvPr/>
        </p:nvSpPr>
        <p:spPr>
          <a:xfrm rot="10800000">
            <a:off x="8077200" y="2438399"/>
            <a:ext cx="1066800" cy="1371600"/>
          </a:xfrm>
          <a:prstGeom prst="rect">
            <a:avLst/>
          </a:prstGeom>
          <a:solidFill>
            <a:srgbClr val="0070C0"/>
          </a:solidFill>
          <a:ln w="50800" cap="rnd" cmpd="dbl"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Gill Sans MT" panose="020B0502020104020203"/>
              <a:ea typeface="+mn-ea"/>
              <a:cs typeface="+mn-cs"/>
            </a:endParaRPr>
          </a:p>
        </p:txBody>
      </p:sp>
    </p:spTree>
    <p:extLst>
      <p:ext uri="{BB962C8B-B14F-4D97-AF65-F5344CB8AC3E}">
        <p14:creationId xmlns:p14="http://schemas.microsoft.com/office/powerpoint/2010/main" val="40833416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E93D308-8F2A-CDFF-117C-3ABA18973F58}"/>
              </a:ext>
            </a:extLst>
          </p:cNvPr>
          <p:cNvSpPr txBox="1"/>
          <p:nvPr/>
        </p:nvSpPr>
        <p:spPr>
          <a:xfrm>
            <a:off x="2722580" y="714969"/>
            <a:ext cx="5732785" cy="6017032"/>
          </a:xfrm>
          <a:prstGeom prst="rect">
            <a:avLst/>
          </a:prstGeom>
          <a:noFill/>
        </p:spPr>
        <p:txBody>
          <a:bodyPr wrap="square" rtlCol="0">
            <a:spAutoFit/>
          </a:bodyPr>
          <a:lstStyle/>
          <a:p>
            <a:pPr marL="285744" indent="-285744">
              <a:buFont typeface="Wingdings" panose="05000000000000000000" pitchFamily="2" charset="2"/>
              <a:buChar char="Ø"/>
            </a:pPr>
            <a:r>
              <a:rPr lang="en-US" sz="1100" dirty="0">
                <a:latin typeface="Tahoma" panose="020B0604030504040204" pitchFamily="34" charset="0"/>
                <a:ea typeface="Tahoma" panose="020B0604030504040204" pitchFamily="34" charset="0"/>
                <a:cs typeface="Tahoma" panose="020B0604030504040204" pitchFamily="34" charset="0"/>
              </a:rPr>
              <a:t>The District’s average esteem rating (measuring overall opinion on a 0-10 scale) is 8.0, virtually identical to its 8.2 average score in 2019 (no statistically meaningful difference). </a:t>
            </a:r>
          </a:p>
          <a:p>
            <a:endParaRPr lang="en-US" sz="1100" dirty="0">
              <a:latin typeface="Tahoma" panose="020B0604030504040204" pitchFamily="34" charset="0"/>
              <a:ea typeface="Tahoma" panose="020B0604030504040204" pitchFamily="34" charset="0"/>
              <a:cs typeface="Tahoma" panose="020B0604030504040204" pitchFamily="34" charset="0"/>
            </a:endParaRPr>
          </a:p>
          <a:p>
            <a:pPr marL="285744" indent="-285744">
              <a:buFont typeface="Wingdings" panose="05000000000000000000" pitchFamily="2" charset="2"/>
              <a:buChar char="Ø"/>
            </a:pPr>
            <a:r>
              <a:rPr lang="en-US" sz="1100" dirty="0">
                <a:latin typeface="Tahoma" panose="020B0604030504040204" pitchFamily="34" charset="0"/>
                <a:ea typeface="Tahoma" panose="020B0604030504040204" pitchFamily="34" charset="0"/>
                <a:cs typeface="Tahoma" panose="020B0604030504040204" pitchFamily="34" charset="0"/>
              </a:rPr>
              <a:t>Overall, 91% have a favorable opinion of the District (scores or 6 or higher), including 39% who hold the PDOP in highest regard (scores of 9 and 10). </a:t>
            </a:r>
          </a:p>
          <a:p>
            <a:pPr marL="285744" indent="-285744">
              <a:buFont typeface="Wingdings" panose="05000000000000000000" pitchFamily="2" charset="2"/>
              <a:buChar char="Ø"/>
            </a:pPr>
            <a:endParaRPr lang="en-US" sz="1100" dirty="0">
              <a:latin typeface="Tahoma" panose="020B0604030504040204" pitchFamily="34" charset="0"/>
              <a:ea typeface="Tahoma" panose="020B0604030504040204" pitchFamily="34" charset="0"/>
              <a:cs typeface="Tahoma" panose="020B0604030504040204" pitchFamily="34" charset="0"/>
            </a:endParaRPr>
          </a:p>
          <a:p>
            <a:pPr marL="514350" lvl="2" indent="-220663">
              <a:buFont typeface="Wingdings" panose="05000000000000000000" pitchFamily="2" charset="2"/>
              <a:buChar char="§"/>
              <a:tabLst>
                <a:tab pos="228600" algn="l"/>
              </a:tabLst>
            </a:pPr>
            <a:r>
              <a:rPr lang="en-US" sz="1100" dirty="0">
                <a:latin typeface="Tahoma" panose="020B0604030504040204" pitchFamily="34" charset="0"/>
                <a:ea typeface="Tahoma" panose="020B0604030504040204" pitchFamily="34" charset="0"/>
                <a:cs typeface="Tahoma" panose="020B0604030504040204" pitchFamily="34" charset="0"/>
              </a:rPr>
              <a:t>There is a slight downward shift from these “highest regard” scores (51% in 2019), to more “very” and “somewhat” favorable ratings (scores of 6-8) in 2023.  </a:t>
            </a:r>
          </a:p>
          <a:p>
            <a:pPr marL="514350" lvl="2" indent="-220663">
              <a:buFont typeface="Wingdings" panose="05000000000000000000" pitchFamily="2" charset="2"/>
              <a:buChar char="§"/>
              <a:tabLst>
                <a:tab pos="228600" algn="l"/>
              </a:tabLst>
            </a:pPr>
            <a:endParaRPr lang="en-US" sz="1100" dirty="0">
              <a:latin typeface="Tahoma" panose="020B0604030504040204" pitchFamily="34" charset="0"/>
              <a:ea typeface="Tahoma" panose="020B0604030504040204" pitchFamily="34" charset="0"/>
              <a:cs typeface="Tahoma" panose="020B0604030504040204" pitchFamily="34" charset="0"/>
            </a:endParaRPr>
          </a:p>
          <a:p>
            <a:pPr marL="514350" lvl="2" indent="-220663">
              <a:buFont typeface="Wingdings" panose="05000000000000000000" pitchFamily="2" charset="2"/>
              <a:buChar char="§"/>
              <a:tabLst>
                <a:tab pos="228600" algn="l"/>
              </a:tabLst>
            </a:pPr>
            <a:r>
              <a:rPr lang="en-US" sz="1100" dirty="0">
                <a:latin typeface="Tahoma" panose="020B0604030504040204" pitchFamily="34" charset="0"/>
                <a:ea typeface="Tahoma" panose="020B0604030504040204" pitchFamily="34" charset="0"/>
                <a:cs typeface="Tahoma" panose="020B0604030504040204" pitchFamily="34" charset="0"/>
              </a:rPr>
              <a:t>However, the percent who have negative opinions have likewise dropped (from 4% in 2019 to 2% currently).  In fact, the PDOP’s ratio of favorable-to-unfavorable ratings is greater than 45:1 (very positive).  </a:t>
            </a:r>
          </a:p>
          <a:p>
            <a:pPr marL="685800" lvl="2" indent="-222245">
              <a:buFont typeface="Wingdings" panose="05000000000000000000" pitchFamily="2" charset="2"/>
              <a:buChar char="§"/>
              <a:tabLst>
                <a:tab pos="228600" algn="l"/>
              </a:tabLst>
            </a:pPr>
            <a:endParaRPr lang="en-US" sz="1100" dirty="0">
              <a:latin typeface="Tahoma" panose="020B0604030504040204" pitchFamily="34" charset="0"/>
              <a:ea typeface="Tahoma" panose="020B0604030504040204" pitchFamily="34" charset="0"/>
              <a:cs typeface="Tahoma" panose="020B0604030504040204" pitchFamily="34" charset="0"/>
            </a:endParaRPr>
          </a:p>
          <a:p>
            <a:pPr marL="228600" lvl="1" indent="-222245">
              <a:buFont typeface="Wingdings" panose="05000000000000000000" pitchFamily="2" charset="2"/>
              <a:buChar char="Ø"/>
              <a:tabLst>
                <a:tab pos="228600" algn="l"/>
              </a:tabLst>
            </a:pPr>
            <a:r>
              <a:rPr lang="en-US" sz="1100" dirty="0">
                <a:latin typeface="Tahoma" panose="020B0604030504040204" pitchFamily="34" charset="0"/>
                <a:ea typeface="Tahoma" panose="020B0604030504040204" pitchFamily="34" charset="0"/>
                <a:cs typeface="Tahoma" panose="020B0604030504040204" pitchFamily="34" charset="0"/>
              </a:rPr>
              <a:t>The strong scores are consistent across all regions and subgroups, with Oak Park residents of 25+ years giving the lowest scores (7.7 average – still very favorable).  </a:t>
            </a:r>
          </a:p>
          <a:p>
            <a:pPr marL="228600" lvl="1" indent="-222245">
              <a:buFont typeface="Wingdings" panose="05000000000000000000" pitchFamily="2" charset="2"/>
              <a:buChar char="Ø"/>
              <a:tabLst>
                <a:tab pos="228600" algn="l"/>
              </a:tabLst>
            </a:pPr>
            <a:endParaRPr lang="en-US" sz="1100" dirty="0">
              <a:latin typeface="Tahoma" panose="020B0604030504040204" pitchFamily="34" charset="0"/>
              <a:ea typeface="Tahoma" panose="020B0604030504040204" pitchFamily="34" charset="0"/>
              <a:cs typeface="Tahoma" panose="020B0604030504040204" pitchFamily="34" charset="0"/>
            </a:endParaRPr>
          </a:p>
          <a:p>
            <a:pPr marL="514350" lvl="2" indent="-220663">
              <a:buFont typeface="Wingdings" panose="05000000000000000000" pitchFamily="2" charset="2"/>
              <a:buChar char="§"/>
            </a:pPr>
            <a:r>
              <a:rPr lang="en-US" sz="1100" dirty="0">
                <a:latin typeface="Tahoma" panose="020B0604030504040204" pitchFamily="34" charset="0"/>
                <a:ea typeface="Tahoma" panose="020B0604030504040204" pitchFamily="34" charset="0"/>
                <a:cs typeface="Tahoma" panose="020B0604030504040204" pitchFamily="34" charset="0"/>
              </a:rPr>
              <a:t>The PDOP’s ratings are significantly higher than 2022 benchmarks statewide  (6.8 average) and from nearby suburban park agencies (5.9)*.</a:t>
            </a:r>
          </a:p>
          <a:p>
            <a:pPr marL="685800" lvl="2" indent="-222245">
              <a:buFont typeface="Wingdings" panose="05000000000000000000" pitchFamily="2" charset="2"/>
              <a:buChar char="§"/>
            </a:pPr>
            <a:endParaRPr lang="en-US" sz="1100" dirty="0">
              <a:latin typeface="Tahoma" panose="020B0604030504040204" pitchFamily="34" charset="0"/>
              <a:ea typeface="Tahoma" panose="020B0604030504040204" pitchFamily="34" charset="0"/>
              <a:cs typeface="Tahoma" panose="020B0604030504040204" pitchFamily="34" charset="0"/>
            </a:endParaRPr>
          </a:p>
          <a:p>
            <a:pPr marL="228594" lvl="1" indent="-222245">
              <a:buFont typeface="Wingdings" panose="05000000000000000000" pitchFamily="2" charset="2"/>
              <a:buChar char="Ø"/>
            </a:pPr>
            <a:r>
              <a:rPr lang="en-US" sz="1100" dirty="0">
                <a:latin typeface="Tahoma" panose="020B0604030504040204" pitchFamily="34" charset="0"/>
                <a:ea typeface="Tahoma" panose="020B0604030504040204" pitchFamily="34" charset="0"/>
                <a:cs typeface="Tahoma" panose="020B0604030504040204" pitchFamily="34" charset="0"/>
              </a:rPr>
              <a:t>On average, respondents estimate that 9.5% of their property taxes go to the   PDOP, more than double the District’s actual 4.6% share.  </a:t>
            </a:r>
          </a:p>
          <a:p>
            <a:pPr marL="228594" lvl="1" indent="-222245">
              <a:buFont typeface="Wingdings" panose="05000000000000000000" pitchFamily="2" charset="2"/>
              <a:buChar char="Ø"/>
            </a:pPr>
            <a:endParaRPr lang="en-US" sz="1100" dirty="0">
              <a:latin typeface="Tahoma" panose="020B0604030504040204" pitchFamily="34" charset="0"/>
              <a:ea typeface="Tahoma" panose="020B0604030504040204" pitchFamily="34" charset="0"/>
              <a:cs typeface="Tahoma" panose="020B0604030504040204" pitchFamily="34" charset="0"/>
            </a:endParaRPr>
          </a:p>
          <a:p>
            <a:pPr marL="514350" lvl="2" indent="-227013">
              <a:buFont typeface="Wingdings" panose="05000000000000000000" pitchFamily="2" charset="2"/>
              <a:buChar char="§"/>
            </a:pPr>
            <a:r>
              <a:rPr lang="en-US" sz="1100" dirty="0">
                <a:latin typeface="Tahoma" panose="020B0604030504040204" pitchFamily="34" charset="0"/>
                <a:ea typeface="Tahoma" panose="020B0604030504040204" pitchFamily="34" charset="0"/>
                <a:cs typeface="Tahoma" panose="020B0604030504040204" pitchFamily="34" charset="0"/>
              </a:rPr>
              <a:t>When informed that the District receives this 4.6% of one’s property taxes and asked to rate its value given the programs, parks, facilities and services  provided, residents give a very strong 8.0 average value rating (on a 0-10 scale).  </a:t>
            </a:r>
          </a:p>
          <a:p>
            <a:pPr marL="514350" lvl="1" indent="-227013">
              <a:buFont typeface="Wingdings" panose="05000000000000000000" pitchFamily="2" charset="2"/>
              <a:buChar char="Ø"/>
            </a:pPr>
            <a:endParaRPr lang="en-US" sz="1100" dirty="0">
              <a:latin typeface="Tahoma" panose="020B0604030504040204" pitchFamily="34" charset="0"/>
              <a:ea typeface="Tahoma" panose="020B0604030504040204" pitchFamily="34" charset="0"/>
              <a:cs typeface="Tahoma" panose="020B0604030504040204" pitchFamily="34" charset="0"/>
            </a:endParaRPr>
          </a:p>
          <a:p>
            <a:pPr marL="514350" lvl="3" indent="-227013">
              <a:buFont typeface="Wingdings" panose="05000000000000000000" pitchFamily="2" charset="2"/>
              <a:buChar char="§"/>
            </a:pPr>
            <a:r>
              <a:rPr lang="en-US" sz="1100" dirty="0">
                <a:latin typeface="Tahoma" panose="020B0604030504040204" pitchFamily="34" charset="0"/>
                <a:ea typeface="Tahoma" panose="020B0604030504040204" pitchFamily="34" charset="0"/>
                <a:cs typeface="Tahoma" panose="020B0604030504040204" pitchFamily="34" charset="0"/>
              </a:rPr>
              <a:t>This is the same average score reported in the 2019 survey, and far exceeds benchmark ratings statewide (5.9) and from neighboring suburbs* (5.1).</a:t>
            </a:r>
          </a:p>
          <a:p>
            <a:pPr marL="514350" lvl="3" indent="-227013">
              <a:buFont typeface="Wingdings" panose="05000000000000000000" pitchFamily="2" charset="2"/>
              <a:buChar char="§"/>
            </a:pPr>
            <a:endParaRPr lang="en-US" sz="1100" dirty="0">
              <a:latin typeface="Tahoma" panose="020B0604030504040204" pitchFamily="34" charset="0"/>
              <a:ea typeface="Tahoma" panose="020B0604030504040204" pitchFamily="34" charset="0"/>
              <a:cs typeface="Tahoma" panose="020B0604030504040204" pitchFamily="34" charset="0"/>
            </a:endParaRPr>
          </a:p>
          <a:p>
            <a:pPr marL="514350" lvl="3" indent="-227013">
              <a:buFont typeface="Wingdings" panose="05000000000000000000" pitchFamily="2" charset="2"/>
              <a:buChar char="§"/>
            </a:pPr>
            <a:r>
              <a:rPr lang="en-US" sz="1100" dirty="0">
                <a:latin typeface="Tahoma" panose="020B0604030504040204" pitchFamily="34" charset="0"/>
                <a:ea typeface="Tahoma" panose="020B0604030504040204" pitchFamily="34" charset="0"/>
                <a:cs typeface="Tahoma" panose="020B0604030504040204" pitchFamily="34" charset="0"/>
              </a:rPr>
              <a:t>Even those giving lower than average scores (men, residents in the South region) still give strong value ratings (averaging 7.3 or higher).</a:t>
            </a:r>
          </a:p>
          <a:p>
            <a:pPr marL="514350" lvl="3" indent="-227013">
              <a:buFont typeface="Wingdings" panose="05000000000000000000" pitchFamily="2" charset="2"/>
              <a:buChar char="§"/>
            </a:pPr>
            <a:endParaRPr lang="en-US" sz="1100" dirty="0">
              <a:latin typeface="Tahoma" panose="020B0604030504040204" pitchFamily="34" charset="0"/>
              <a:ea typeface="Tahoma" panose="020B0604030504040204" pitchFamily="34" charset="0"/>
              <a:cs typeface="Tahoma" panose="020B0604030504040204" pitchFamily="34" charset="0"/>
            </a:endParaRPr>
          </a:p>
          <a:p>
            <a:pPr marL="514350" lvl="3" indent="-227013">
              <a:buFont typeface="Wingdings" panose="05000000000000000000" pitchFamily="2" charset="2"/>
              <a:buChar char="§"/>
            </a:pPr>
            <a:endParaRPr lang="en-US" sz="1100" dirty="0">
              <a:latin typeface="Tahoma" panose="020B0604030504040204" pitchFamily="34" charset="0"/>
              <a:ea typeface="Tahoma" panose="020B0604030504040204" pitchFamily="34" charset="0"/>
              <a:cs typeface="Tahoma" panose="020B0604030504040204" pitchFamily="34" charset="0"/>
            </a:endParaRPr>
          </a:p>
        </p:txBody>
      </p:sp>
      <p:sp>
        <p:nvSpPr>
          <p:cNvPr id="3" name="TextBox 2">
            <a:extLst>
              <a:ext uri="{FF2B5EF4-FFF2-40B4-BE49-F238E27FC236}">
                <a16:creationId xmlns:a16="http://schemas.microsoft.com/office/drawing/2014/main" id="{B4FB0987-240D-B269-5BF9-8D2DEB0EB6D8}"/>
              </a:ext>
            </a:extLst>
          </p:cNvPr>
          <p:cNvSpPr txBox="1"/>
          <p:nvPr/>
        </p:nvSpPr>
        <p:spPr>
          <a:xfrm>
            <a:off x="531625" y="794634"/>
            <a:ext cx="2122675" cy="954107"/>
          </a:xfrm>
          <a:prstGeom prst="rect">
            <a:avLst/>
          </a:prstGeom>
        </p:spPr>
        <p:style>
          <a:lnRef idx="3">
            <a:schemeClr val="lt1"/>
          </a:lnRef>
          <a:fillRef idx="1">
            <a:schemeClr val="accent5"/>
          </a:fillRef>
          <a:effectRef idx="1">
            <a:schemeClr val="accent5"/>
          </a:effectRef>
          <a:fontRef idx="minor">
            <a:schemeClr val="lt1"/>
          </a:fontRef>
        </p:style>
        <p:txBody>
          <a:bodyPr wrap="square" rtlCol="0">
            <a:spAutoFit/>
          </a:bodyPr>
          <a:lstStyle/>
          <a:p>
            <a:pPr algn="ctr"/>
            <a:r>
              <a:rPr lang="en-US" sz="1400" dirty="0">
                <a:latin typeface="Tahoma" panose="020B0604030504040204" pitchFamily="34" charset="0"/>
                <a:ea typeface="Tahoma" panose="020B0604030504040204" pitchFamily="34" charset="0"/>
                <a:cs typeface="Tahoma" panose="020B0604030504040204" pitchFamily="34" charset="0"/>
              </a:rPr>
              <a:t>The PDOP maintains very favorable esteem and value ratings from residents since 2019.  </a:t>
            </a:r>
          </a:p>
        </p:txBody>
      </p:sp>
      <p:sp>
        <p:nvSpPr>
          <p:cNvPr id="4" name="TextBox 3">
            <a:extLst>
              <a:ext uri="{FF2B5EF4-FFF2-40B4-BE49-F238E27FC236}">
                <a16:creationId xmlns:a16="http://schemas.microsoft.com/office/drawing/2014/main" id="{2718DB63-F13A-8951-E630-63B5B756B996}"/>
              </a:ext>
            </a:extLst>
          </p:cNvPr>
          <p:cNvSpPr txBox="1"/>
          <p:nvPr/>
        </p:nvSpPr>
        <p:spPr>
          <a:xfrm>
            <a:off x="8353045" y="714969"/>
            <a:ext cx="702527" cy="230832"/>
          </a:xfrm>
          <a:prstGeom prst="rect">
            <a:avLst/>
          </a:prstGeom>
          <a:noFill/>
        </p:spPr>
        <p:txBody>
          <a:bodyPr wrap="square" rtlCol="0">
            <a:spAutoFit/>
          </a:bodyPr>
          <a:lstStyle/>
          <a:p>
            <a:pPr algn="ctr"/>
            <a:r>
              <a:rPr lang="en-US" sz="900" i="1" dirty="0">
                <a:latin typeface="Tahoma" panose="020B0604030504040204" pitchFamily="34" charset="0"/>
                <a:ea typeface="Tahoma" panose="020B0604030504040204" pitchFamily="34" charset="0"/>
                <a:cs typeface="Tahoma" panose="020B0604030504040204" pitchFamily="34" charset="0"/>
              </a:rPr>
              <a:t>&lt;pg. 18&gt;</a:t>
            </a:r>
          </a:p>
        </p:txBody>
      </p:sp>
      <p:sp>
        <p:nvSpPr>
          <p:cNvPr id="5" name="TextBox 4">
            <a:extLst>
              <a:ext uri="{FF2B5EF4-FFF2-40B4-BE49-F238E27FC236}">
                <a16:creationId xmlns:a16="http://schemas.microsoft.com/office/drawing/2014/main" id="{EF0F4CE7-CEC6-7F9E-C7FA-32329A0ABE9B}"/>
              </a:ext>
            </a:extLst>
          </p:cNvPr>
          <p:cNvSpPr txBox="1"/>
          <p:nvPr/>
        </p:nvSpPr>
        <p:spPr>
          <a:xfrm>
            <a:off x="8336039" y="3608069"/>
            <a:ext cx="702527" cy="230832"/>
          </a:xfrm>
          <a:prstGeom prst="rect">
            <a:avLst/>
          </a:prstGeom>
          <a:noFill/>
        </p:spPr>
        <p:txBody>
          <a:bodyPr wrap="square" rtlCol="0">
            <a:spAutoFit/>
          </a:bodyPr>
          <a:lstStyle/>
          <a:p>
            <a:pPr algn="ctr"/>
            <a:r>
              <a:rPr lang="en-US" sz="900" i="1" dirty="0">
                <a:latin typeface="Tahoma" panose="020B0604030504040204" pitchFamily="34" charset="0"/>
                <a:ea typeface="Tahoma" panose="020B0604030504040204" pitchFamily="34" charset="0"/>
                <a:cs typeface="Tahoma" panose="020B0604030504040204" pitchFamily="34" charset="0"/>
              </a:rPr>
              <a:t>&lt;pg. 19&gt;</a:t>
            </a:r>
          </a:p>
        </p:txBody>
      </p:sp>
      <p:sp>
        <p:nvSpPr>
          <p:cNvPr id="6" name="Rectangle 5">
            <a:extLst>
              <a:ext uri="{FF2B5EF4-FFF2-40B4-BE49-F238E27FC236}">
                <a16:creationId xmlns:a16="http://schemas.microsoft.com/office/drawing/2014/main" id="{2D53BB0E-EECD-BDD1-0CD6-8C6ECEB255CB}"/>
              </a:ext>
            </a:extLst>
          </p:cNvPr>
          <p:cNvSpPr/>
          <p:nvPr/>
        </p:nvSpPr>
        <p:spPr>
          <a:xfrm>
            <a:off x="2062446" y="6439781"/>
            <a:ext cx="5732785" cy="338554"/>
          </a:xfrm>
          <a:prstGeom prst="rect">
            <a:avLst/>
          </a:prstGeom>
        </p:spPr>
        <p:txBody>
          <a:bodyPr wrap="square">
            <a:spAutoFit/>
          </a:bodyPr>
          <a:lstStyle/>
          <a:p>
            <a:r>
              <a:rPr lang="en-US" sz="800" dirty="0">
                <a:latin typeface="Tahoma" panose="020B0604030504040204" pitchFamily="34" charset="0"/>
                <a:ea typeface="Tahoma" panose="020B0604030504040204" pitchFamily="34" charset="0"/>
                <a:cs typeface="Tahoma" panose="020B0604030504040204" pitchFamily="34" charset="0"/>
              </a:rPr>
              <a:t>* 2022 benchmark comparisons with neighboring agencies include Berwyn, Cicero, Elmwood Park, Forest Park, Maywood, Melrose Park, North Riverside, River Forest, River Grove, and Riverside.</a:t>
            </a:r>
          </a:p>
        </p:txBody>
      </p:sp>
      <p:sp>
        <p:nvSpPr>
          <p:cNvPr id="7" name="TextBox 6">
            <a:extLst>
              <a:ext uri="{FF2B5EF4-FFF2-40B4-BE49-F238E27FC236}">
                <a16:creationId xmlns:a16="http://schemas.microsoft.com/office/drawing/2014/main" id="{DD74DE1A-101E-4E07-E42E-76DF3950A519}"/>
              </a:ext>
            </a:extLst>
          </p:cNvPr>
          <p:cNvSpPr txBox="1"/>
          <p:nvPr/>
        </p:nvSpPr>
        <p:spPr>
          <a:xfrm>
            <a:off x="8350808" y="4062680"/>
            <a:ext cx="702527" cy="369332"/>
          </a:xfrm>
          <a:prstGeom prst="rect">
            <a:avLst/>
          </a:prstGeom>
          <a:noFill/>
        </p:spPr>
        <p:txBody>
          <a:bodyPr wrap="square" rtlCol="0">
            <a:spAutoFit/>
          </a:bodyPr>
          <a:lstStyle/>
          <a:p>
            <a:pPr algn="ctr"/>
            <a:r>
              <a:rPr lang="en-US" sz="900" i="1" dirty="0">
                <a:latin typeface="Tahoma" panose="020B0604030504040204" pitchFamily="34" charset="0"/>
                <a:ea typeface="Tahoma" panose="020B0604030504040204" pitchFamily="34" charset="0"/>
                <a:cs typeface="Tahoma" panose="020B0604030504040204" pitchFamily="34" charset="0"/>
              </a:rPr>
              <a:t>&lt;pp. 28-30 &gt;</a:t>
            </a:r>
          </a:p>
        </p:txBody>
      </p:sp>
      <p:sp>
        <p:nvSpPr>
          <p:cNvPr id="8" name="TextBox 7">
            <a:extLst>
              <a:ext uri="{FF2B5EF4-FFF2-40B4-BE49-F238E27FC236}">
                <a16:creationId xmlns:a16="http://schemas.microsoft.com/office/drawing/2014/main" id="{B200A742-7D0A-EC74-036B-16B764C2CDD3}"/>
              </a:ext>
            </a:extLst>
          </p:cNvPr>
          <p:cNvSpPr txBox="1"/>
          <p:nvPr/>
        </p:nvSpPr>
        <p:spPr>
          <a:xfrm>
            <a:off x="4928839" y="122663"/>
            <a:ext cx="3592537" cy="261610"/>
          </a:xfrm>
          <a:prstGeom prst="rect">
            <a:avLst/>
          </a:prstGeom>
          <a:noFill/>
        </p:spPr>
        <p:txBody>
          <a:bodyPr wrap="square" rtlCol="0">
            <a:spAutoFit/>
          </a:bodyPr>
          <a:lstStyle/>
          <a:p>
            <a:pPr algn="r"/>
            <a:r>
              <a:rPr lang="en-US" sz="1100" b="1" dirty="0">
                <a:solidFill>
                  <a:schemeClr val="bg1"/>
                </a:solidFill>
                <a:latin typeface="Tahoma" panose="020B0604030504040204" pitchFamily="34" charset="0"/>
                <a:ea typeface="Tahoma" panose="020B0604030504040204" pitchFamily="34" charset="0"/>
                <a:cs typeface="Tahoma" panose="020B0604030504040204" pitchFamily="34" charset="0"/>
              </a:rPr>
              <a:t>Executive Summary</a:t>
            </a:r>
          </a:p>
        </p:txBody>
      </p:sp>
    </p:spTree>
    <p:extLst>
      <p:ext uri="{BB962C8B-B14F-4D97-AF65-F5344CB8AC3E}">
        <p14:creationId xmlns:p14="http://schemas.microsoft.com/office/powerpoint/2010/main" val="40767069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AC06832-F1F6-0803-9115-A8FADD108A05}"/>
              </a:ext>
            </a:extLst>
          </p:cNvPr>
          <p:cNvSpPr txBox="1"/>
          <p:nvPr/>
        </p:nvSpPr>
        <p:spPr>
          <a:xfrm>
            <a:off x="2722580" y="763080"/>
            <a:ext cx="5732785" cy="5678478"/>
          </a:xfrm>
          <a:prstGeom prst="rect">
            <a:avLst/>
          </a:prstGeom>
          <a:noFill/>
        </p:spPr>
        <p:txBody>
          <a:bodyPr wrap="square" rtlCol="0">
            <a:spAutoFit/>
          </a:bodyPr>
          <a:lstStyle/>
          <a:p>
            <a:pPr marL="285744" indent="-285744">
              <a:buFont typeface="Wingdings" panose="05000000000000000000" pitchFamily="2" charset="2"/>
              <a:buChar char="Ø"/>
            </a:pPr>
            <a:r>
              <a:rPr lang="en-US" sz="1100" dirty="0">
                <a:latin typeface="Tahoma" panose="020B0604030504040204" pitchFamily="34" charset="0"/>
                <a:ea typeface="Tahoma" panose="020B0604030504040204" pitchFamily="34" charset="0"/>
                <a:cs typeface="Tahoma" panose="020B0604030504040204" pitchFamily="34" charset="0"/>
              </a:rPr>
              <a:t>When asked (in an open-ended format) to identify the District’s strengths or what they like most about the PDOP, the top response include:</a:t>
            </a:r>
          </a:p>
          <a:p>
            <a:pPr marL="285744" indent="-285744">
              <a:buFont typeface="Wingdings" panose="05000000000000000000" pitchFamily="2" charset="2"/>
              <a:buChar char="Ø"/>
            </a:pPr>
            <a:endParaRPr lang="en-US" sz="1100" dirty="0">
              <a:latin typeface="Tahoma" panose="020B0604030504040204" pitchFamily="34" charset="0"/>
              <a:ea typeface="Tahoma" panose="020B0604030504040204" pitchFamily="34" charset="0"/>
              <a:cs typeface="Tahoma" panose="020B0604030504040204" pitchFamily="34" charset="0"/>
            </a:endParaRPr>
          </a:p>
          <a:p>
            <a:pPr marL="573088" lvl="1" indent="-284163">
              <a:buFont typeface="Wingdings" panose="05000000000000000000" pitchFamily="2" charset="2"/>
              <a:buChar char="§"/>
            </a:pPr>
            <a:r>
              <a:rPr lang="en-US" sz="1100" dirty="0">
                <a:latin typeface="Tahoma" panose="020B0604030504040204" pitchFamily="34" charset="0"/>
                <a:ea typeface="Tahoma" panose="020B0604030504040204" pitchFamily="34" charset="0"/>
                <a:cs typeface="Tahoma" panose="020B0604030504040204" pitchFamily="34" charset="0"/>
              </a:rPr>
              <a:t>The programs, activities, and/or events that the District offers (cited by nearly half – 48%).  Most often these responses include</a:t>
            </a:r>
          </a:p>
          <a:p>
            <a:pPr marL="288925" lvl="1"/>
            <a:endParaRPr lang="en-US" sz="1100" dirty="0">
              <a:latin typeface="Tahoma" panose="020B0604030504040204" pitchFamily="34" charset="0"/>
              <a:ea typeface="Tahoma" panose="020B0604030504040204" pitchFamily="34" charset="0"/>
              <a:cs typeface="Tahoma" panose="020B0604030504040204" pitchFamily="34" charset="0"/>
            </a:endParaRPr>
          </a:p>
          <a:p>
            <a:pPr marL="858838" lvl="2" indent="-284163">
              <a:buFont typeface="Tahoma" panose="020B0604030504040204" pitchFamily="34" charset="0"/>
              <a:buChar char="-"/>
            </a:pPr>
            <a:r>
              <a:rPr lang="en-US" sz="1100" dirty="0">
                <a:latin typeface="Tahoma" panose="020B0604030504040204" pitchFamily="34" charset="0"/>
                <a:ea typeface="Tahoma" panose="020B0604030504040204" pitchFamily="34" charset="0"/>
                <a:cs typeface="Tahoma" panose="020B0604030504040204" pitchFamily="34" charset="0"/>
              </a:rPr>
              <a:t>The range of activities offered across all age groups (tied as the #1 strength at 24% of respondents)</a:t>
            </a:r>
          </a:p>
          <a:p>
            <a:pPr marL="858838" lvl="2" indent="-284163">
              <a:buFont typeface="Tahoma" panose="020B0604030504040204" pitchFamily="34" charset="0"/>
              <a:buChar char="-"/>
            </a:pPr>
            <a:r>
              <a:rPr lang="en-US" sz="1100" dirty="0">
                <a:latin typeface="Tahoma" panose="020B0604030504040204" pitchFamily="34" charset="0"/>
                <a:ea typeface="Tahoma" panose="020B0604030504040204" pitchFamily="34" charset="0"/>
                <a:cs typeface="Tahoma" panose="020B0604030504040204" pitchFamily="34" charset="0"/>
              </a:rPr>
              <a:t>The quality of these programs in general, especially sports and fitness</a:t>
            </a:r>
          </a:p>
          <a:p>
            <a:pPr marL="858838" lvl="2" indent="-284163">
              <a:buFont typeface="Tahoma" panose="020B0604030504040204" pitchFamily="34" charset="0"/>
              <a:buChar char="-"/>
            </a:pPr>
            <a:r>
              <a:rPr lang="en-US" sz="1100" dirty="0">
                <a:latin typeface="Tahoma" panose="020B0604030504040204" pitchFamily="34" charset="0"/>
                <a:ea typeface="Tahoma" panose="020B0604030504040204" pitchFamily="34" charset="0"/>
                <a:cs typeface="Tahoma" panose="020B0604030504040204" pitchFamily="34" charset="0"/>
              </a:rPr>
              <a:t>Strong youth programming/options, as well as summer camps in particular</a:t>
            </a:r>
          </a:p>
          <a:p>
            <a:pPr marL="858838" lvl="2" indent="-284163">
              <a:buFont typeface="Tahoma" panose="020B0604030504040204" pitchFamily="34" charset="0"/>
              <a:buChar char="-"/>
            </a:pPr>
            <a:r>
              <a:rPr lang="en-US" sz="1100" dirty="0">
                <a:latin typeface="Tahoma" panose="020B0604030504040204" pitchFamily="34" charset="0"/>
                <a:ea typeface="Tahoma" panose="020B0604030504040204" pitchFamily="34" charset="0"/>
                <a:cs typeface="Tahoma" panose="020B0604030504040204" pitchFamily="34" charset="0"/>
              </a:rPr>
              <a:t>Good variety of community events. </a:t>
            </a:r>
          </a:p>
          <a:p>
            <a:pPr marL="858838" lvl="2" indent="-284163">
              <a:buFont typeface="Tahoma" panose="020B0604030504040204" pitchFamily="34" charset="0"/>
              <a:buChar char="-"/>
            </a:pPr>
            <a:endParaRPr lang="en-US" sz="1100" dirty="0">
              <a:latin typeface="Tahoma" panose="020B0604030504040204" pitchFamily="34" charset="0"/>
              <a:ea typeface="Tahoma" panose="020B0604030504040204" pitchFamily="34" charset="0"/>
              <a:cs typeface="Tahoma" panose="020B0604030504040204" pitchFamily="34" charset="0"/>
            </a:endParaRPr>
          </a:p>
          <a:p>
            <a:pPr marL="573088" lvl="1" indent="-284163">
              <a:buFont typeface="Wingdings" panose="05000000000000000000" pitchFamily="2" charset="2"/>
              <a:buChar char="§"/>
            </a:pPr>
            <a:r>
              <a:rPr lang="en-US" sz="1100" dirty="0">
                <a:latin typeface="Tahoma" panose="020B0604030504040204" pitchFamily="34" charset="0"/>
                <a:ea typeface="Tahoma" panose="020B0604030504040204" pitchFamily="34" charset="0"/>
                <a:cs typeface="Tahoma" panose="020B0604030504040204" pitchFamily="34" charset="0"/>
              </a:rPr>
              <a:t>Just over one in three (35%) also cite the District parks and playgrounds as a top strength, especially:</a:t>
            </a:r>
          </a:p>
          <a:p>
            <a:pPr marL="573088" lvl="1" indent="-284163">
              <a:buFont typeface="Wingdings" panose="05000000000000000000" pitchFamily="2" charset="2"/>
              <a:buChar char="§"/>
            </a:pPr>
            <a:endParaRPr lang="en-US" sz="1100" dirty="0">
              <a:latin typeface="Tahoma" panose="020B0604030504040204" pitchFamily="34" charset="0"/>
              <a:ea typeface="Tahoma" panose="020B0604030504040204" pitchFamily="34" charset="0"/>
              <a:cs typeface="Tahoma" panose="020B0604030504040204" pitchFamily="34" charset="0"/>
            </a:endParaRPr>
          </a:p>
          <a:p>
            <a:pPr marL="858838" lvl="2" indent="-284163">
              <a:buFont typeface="Tahoma" panose="020B0604030504040204" pitchFamily="34" charset="0"/>
              <a:buChar char="-"/>
            </a:pPr>
            <a:r>
              <a:rPr lang="en-US" sz="1100" dirty="0">
                <a:latin typeface="Tahoma" panose="020B0604030504040204" pitchFamily="34" charset="0"/>
                <a:ea typeface="Tahoma" panose="020B0604030504040204" pitchFamily="34" charset="0"/>
                <a:cs typeface="Tahoma" panose="020B0604030504040204" pitchFamily="34" charset="0"/>
              </a:rPr>
              <a:t>The high level of maintenance and upkeep of the parks (also #1 at 24%)</a:t>
            </a:r>
          </a:p>
          <a:p>
            <a:pPr marL="858838" lvl="2" indent="-284163">
              <a:buFont typeface="Tahoma" panose="020B0604030504040204" pitchFamily="34" charset="0"/>
              <a:buChar char="-"/>
            </a:pPr>
            <a:r>
              <a:rPr lang="en-US" sz="1100" dirty="0">
                <a:latin typeface="Tahoma" panose="020B0604030504040204" pitchFamily="34" charset="0"/>
                <a:ea typeface="Tahoma" panose="020B0604030504040204" pitchFamily="34" charset="0"/>
                <a:cs typeface="Tahoma" panose="020B0604030504040204" pitchFamily="34" charset="0"/>
              </a:rPr>
              <a:t>The overall quality of parks and open space</a:t>
            </a:r>
          </a:p>
          <a:p>
            <a:pPr marL="858838" lvl="2" indent="-284163">
              <a:buFont typeface="Tahoma" panose="020B0604030504040204" pitchFamily="34" charset="0"/>
              <a:buChar char="-"/>
            </a:pPr>
            <a:r>
              <a:rPr lang="en-US" sz="1100" dirty="0">
                <a:latin typeface="Tahoma" panose="020B0604030504040204" pitchFamily="34" charset="0"/>
                <a:ea typeface="Tahoma" panose="020B0604030504040204" pitchFamily="34" charset="0"/>
                <a:cs typeface="Tahoma" panose="020B0604030504040204" pitchFamily="34" charset="0"/>
              </a:rPr>
              <a:t>The number and variety of local parks</a:t>
            </a:r>
          </a:p>
          <a:p>
            <a:pPr marL="858838" lvl="2" indent="-284163">
              <a:buFont typeface="Tahoma" panose="020B0604030504040204" pitchFamily="34" charset="0"/>
              <a:buChar char="-"/>
            </a:pPr>
            <a:r>
              <a:rPr lang="en-US" sz="1100" dirty="0">
                <a:latin typeface="Tahoma" panose="020B0604030504040204" pitchFamily="34" charset="0"/>
                <a:ea typeface="Tahoma" panose="020B0604030504040204" pitchFamily="34" charset="0"/>
                <a:cs typeface="Tahoma" panose="020B0604030504040204" pitchFamily="34" charset="0"/>
              </a:rPr>
              <a:t>Quality playgrounds and play equipment.  </a:t>
            </a:r>
          </a:p>
          <a:p>
            <a:pPr marL="858838" lvl="2" indent="-284163">
              <a:buFont typeface="Tahoma" panose="020B0604030504040204" pitchFamily="34" charset="0"/>
              <a:buChar char="-"/>
            </a:pPr>
            <a:endParaRPr lang="en-US" sz="1100" dirty="0">
              <a:latin typeface="Tahoma" panose="020B0604030504040204" pitchFamily="34" charset="0"/>
              <a:ea typeface="Tahoma" panose="020B0604030504040204" pitchFamily="34" charset="0"/>
              <a:cs typeface="Tahoma" panose="020B0604030504040204" pitchFamily="34" charset="0"/>
            </a:endParaRPr>
          </a:p>
          <a:p>
            <a:pPr marL="573088" lvl="1" indent="-284163">
              <a:buFont typeface="Wingdings" panose="05000000000000000000" pitchFamily="2" charset="2"/>
              <a:buChar char="§"/>
            </a:pPr>
            <a:r>
              <a:rPr lang="en-US" sz="1100" dirty="0">
                <a:latin typeface="Tahoma" panose="020B0604030504040204" pitchFamily="34" charset="0"/>
                <a:ea typeface="Tahoma" panose="020B0604030504040204" pitchFamily="34" charset="0"/>
                <a:cs typeface="Tahoma" panose="020B0604030504040204" pitchFamily="34" charset="0"/>
              </a:rPr>
              <a:t>PDOP facilities and buildings rank a distant third (cited by 18% of respondents), most often:</a:t>
            </a:r>
          </a:p>
          <a:p>
            <a:pPr marL="573088" lvl="1" indent="-284163">
              <a:buFont typeface="Wingdings" panose="05000000000000000000" pitchFamily="2" charset="2"/>
              <a:buChar char="§"/>
            </a:pPr>
            <a:endParaRPr lang="en-US" sz="1100" dirty="0">
              <a:latin typeface="Tahoma" panose="020B0604030504040204" pitchFamily="34" charset="0"/>
              <a:ea typeface="Tahoma" panose="020B0604030504040204" pitchFamily="34" charset="0"/>
              <a:cs typeface="Tahoma" panose="020B0604030504040204" pitchFamily="34" charset="0"/>
            </a:endParaRPr>
          </a:p>
          <a:p>
            <a:pPr marL="858838" lvl="2" indent="-284163">
              <a:buFont typeface="Tahoma" panose="020B0604030504040204" pitchFamily="34" charset="0"/>
              <a:buChar char="-"/>
            </a:pPr>
            <a:r>
              <a:rPr lang="en-US" sz="1100" dirty="0">
                <a:latin typeface="Tahoma" panose="020B0604030504040204" pitchFamily="34" charset="0"/>
                <a:ea typeface="Tahoma" panose="020B0604030504040204" pitchFamily="34" charset="0"/>
                <a:cs typeface="Tahoma" panose="020B0604030504040204" pitchFamily="34" charset="0"/>
              </a:rPr>
              <a:t>The outdoor pools</a:t>
            </a:r>
          </a:p>
          <a:p>
            <a:pPr marL="858838" lvl="2" indent="-284163">
              <a:buFont typeface="Tahoma" panose="020B0604030504040204" pitchFamily="34" charset="0"/>
              <a:buChar char="-"/>
            </a:pPr>
            <a:r>
              <a:rPr lang="en-US" sz="1100" dirty="0">
                <a:latin typeface="Tahoma" panose="020B0604030504040204" pitchFamily="34" charset="0"/>
                <a:ea typeface="Tahoma" panose="020B0604030504040204" pitchFamily="34" charset="0"/>
                <a:cs typeface="Tahoma" panose="020B0604030504040204" pitchFamily="34" charset="0"/>
              </a:rPr>
              <a:t>The new Community Rec Center (CRC)</a:t>
            </a:r>
          </a:p>
          <a:p>
            <a:pPr marL="858838" lvl="2" indent="-284163">
              <a:buFont typeface="Tahoma" panose="020B0604030504040204" pitchFamily="34" charset="0"/>
              <a:buChar char="-"/>
            </a:pPr>
            <a:r>
              <a:rPr lang="en-US" sz="1100" dirty="0">
                <a:latin typeface="Tahoma" panose="020B0604030504040204" pitchFamily="34" charset="0"/>
                <a:ea typeface="Tahoma" panose="020B0604030504040204" pitchFamily="34" charset="0"/>
                <a:cs typeface="Tahoma" panose="020B0604030504040204" pitchFamily="34" charset="0"/>
              </a:rPr>
              <a:t>Good facilities in general.</a:t>
            </a:r>
          </a:p>
          <a:p>
            <a:pPr marL="858838" lvl="2" indent="-284163">
              <a:buFont typeface="Tahoma" panose="020B0604030504040204" pitchFamily="34" charset="0"/>
              <a:buChar char="-"/>
            </a:pPr>
            <a:endParaRPr lang="en-US" sz="1100" dirty="0">
              <a:latin typeface="Tahoma" panose="020B0604030504040204" pitchFamily="34" charset="0"/>
              <a:ea typeface="Tahoma" panose="020B0604030504040204" pitchFamily="34" charset="0"/>
              <a:cs typeface="Tahoma" panose="020B0604030504040204" pitchFamily="34" charset="0"/>
            </a:endParaRPr>
          </a:p>
          <a:p>
            <a:pPr marL="571500" lvl="2" indent="-284163">
              <a:buFont typeface="Wingdings" panose="05000000000000000000" pitchFamily="2" charset="2"/>
              <a:buChar char="§"/>
            </a:pPr>
            <a:r>
              <a:rPr lang="en-US" sz="1100" dirty="0">
                <a:latin typeface="Tahoma" panose="020B0604030504040204" pitchFamily="34" charset="0"/>
                <a:ea typeface="Tahoma" panose="020B0604030504040204" pitchFamily="34" charset="0"/>
                <a:cs typeface="Tahoma" panose="020B0604030504040204" pitchFamily="34" charset="0"/>
              </a:rPr>
              <a:t>Nearly as many (14%) include the District administration, management, and/or staff as a top strength, usually the level of communication and outreach (6%).</a:t>
            </a:r>
          </a:p>
          <a:p>
            <a:pPr marL="571500" lvl="2" indent="-284163">
              <a:buFont typeface="Wingdings" panose="05000000000000000000" pitchFamily="2" charset="2"/>
              <a:buChar char="§"/>
            </a:pPr>
            <a:endParaRPr lang="en-US" sz="1100" dirty="0">
              <a:latin typeface="Tahoma" panose="020B0604030504040204" pitchFamily="34" charset="0"/>
              <a:ea typeface="Tahoma" panose="020B0604030504040204" pitchFamily="34" charset="0"/>
              <a:cs typeface="Tahoma" panose="020B0604030504040204" pitchFamily="34" charset="0"/>
            </a:endParaRPr>
          </a:p>
          <a:p>
            <a:pPr marL="571500" lvl="2" indent="-284163">
              <a:buFont typeface="Wingdings" panose="05000000000000000000" pitchFamily="2" charset="2"/>
              <a:buChar char="§"/>
            </a:pPr>
            <a:r>
              <a:rPr lang="en-US" sz="1100" dirty="0">
                <a:latin typeface="Tahoma" panose="020B0604030504040204" pitchFamily="34" charset="0"/>
                <a:ea typeface="Tahoma" panose="020B0604030504040204" pitchFamily="34" charset="0"/>
                <a:cs typeface="Tahoma" panose="020B0604030504040204" pitchFamily="34" charset="0"/>
              </a:rPr>
              <a:t>About one in ten most value the location and proximity/accessibility of PDOP locations (11%), and half as many cite the affordable costs/fees (5%).  </a:t>
            </a:r>
          </a:p>
        </p:txBody>
      </p:sp>
      <p:sp>
        <p:nvSpPr>
          <p:cNvPr id="3" name="TextBox 2">
            <a:extLst>
              <a:ext uri="{FF2B5EF4-FFF2-40B4-BE49-F238E27FC236}">
                <a16:creationId xmlns:a16="http://schemas.microsoft.com/office/drawing/2014/main" id="{2C278EF2-8654-E97B-FBD0-CB46DEFACF69}"/>
              </a:ext>
            </a:extLst>
          </p:cNvPr>
          <p:cNvSpPr txBox="1"/>
          <p:nvPr/>
        </p:nvSpPr>
        <p:spPr>
          <a:xfrm>
            <a:off x="531625" y="842745"/>
            <a:ext cx="2122675" cy="1600438"/>
          </a:xfrm>
          <a:prstGeom prst="rect">
            <a:avLst/>
          </a:prstGeom>
        </p:spPr>
        <p:style>
          <a:lnRef idx="3">
            <a:schemeClr val="lt1"/>
          </a:lnRef>
          <a:fillRef idx="1">
            <a:schemeClr val="accent5"/>
          </a:fillRef>
          <a:effectRef idx="1">
            <a:schemeClr val="accent5"/>
          </a:effectRef>
          <a:fontRef idx="minor">
            <a:schemeClr val="lt1"/>
          </a:fontRef>
        </p:style>
        <p:txBody>
          <a:bodyPr wrap="square" rtlCol="0">
            <a:spAutoFit/>
          </a:bodyPr>
          <a:lstStyle/>
          <a:p>
            <a:pPr algn="ctr"/>
            <a:r>
              <a:rPr lang="en-US" sz="1400" dirty="0">
                <a:latin typeface="Tahoma" panose="020B0604030504040204" pitchFamily="34" charset="0"/>
                <a:ea typeface="Tahoma" panose="020B0604030504040204" pitchFamily="34" charset="0"/>
                <a:cs typeface="Tahoma" panose="020B0604030504040204" pitchFamily="34" charset="0"/>
              </a:rPr>
              <a:t>Respondents cite the quality/variety of programs, and the number/condition of local parks and playgrounds as top PDOP strengths.</a:t>
            </a:r>
          </a:p>
        </p:txBody>
      </p:sp>
      <p:sp>
        <p:nvSpPr>
          <p:cNvPr id="4" name="TextBox 3">
            <a:extLst>
              <a:ext uri="{FF2B5EF4-FFF2-40B4-BE49-F238E27FC236}">
                <a16:creationId xmlns:a16="http://schemas.microsoft.com/office/drawing/2014/main" id="{AA49A29B-F27C-20B0-90E1-BE9AD1EB87E4}"/>
              </a:ext>
            </a:extLst>
          </p:cNvPr>
          <p:cNvSpPr txBox="1"/>
          <p:nvPr/>
        </p:nvSpPr>
        <p:spPr>
          <a:xfrm>
            <a:off x="8353045" y="782300"/>
            <a:ext cx="702527" cy="369332"/>
          </a:xfrm>
          <a:prstGeom prst="rect">
            <a:avLst/>
          </a:prstGeom>
          <a:noFill/>
        </p:spPr>
        <p:txBody>
          <a:bodyPr wrap="square" rtlCol="0">
            <a:spAutoFit/>
          </a:bodyPr>
          <a:lstStyle/>
          <a:p>
            <a:pPr algn="ctr"/>
            <a:r>
              <a:rPr lang="en-US" sz="900" i="1" dirty="0">
                <a:latin typeface="Tahoma" panose="020B0604030504040204" pitchFamily="34" charset="0"/>
                <a:ea typeface="Tahoma" panose="020B0604030504040204" pitchFamily="34" charset="0"/>
                <a:cs typeface="Tahoma" panose="020B0604030504040204" pitchFamily="34" charset="0"/>
              </a:rPr>
              <a:t>&lt;pp. 20-  23&gt;</a:t>
            </a:r>
          </a:p>
        </p:txBody>
      </p:sp>
      <p:sp>
        <p:nvSpPr>
          <p:cNvPr id="6" name="TextBox 5">
            <a:extLst>
              <a:ext uri="{FF2B5EF4-FFF2-40B4-BE49-F238E27FC236}">
                <a16:creationId xmlns:a16="http://schemas.microsoft.com/office/drawing/2014/main" id="{9F0FD784-2933-64D8-DE55-6FBD3B50603F}"/>
              </a:ext>
            </a:extLst>
          </p:cNvPr>
          <p:cNvSpPr txBox="1"/>
          <p:nvPr/>
        </p:nvSpPr>
        <p:spPr>
          <a:xfrm>
            <a:off x="4928839" y="122663"/>
            <a:ext cx="3592537" cy="261610"/>
          </a:xfrm>
          <a:prstGeom prst="rect">
            <a:avLst/>
          </a:prstGeom>
          <a:noFill/>
        </p:spPr>
        <p:txBody>
          <a:bodyPr wrap="square" rtlCol="0">
            <a:spAutoFit/>
          </a:bodyPr>
          <a:lstStyle/>
          <a:p>
            <a:pPr algn="r"/>
            <a:r>
              <a:rPr lang="en-US" sz="1100" b="1" dirty="0">
                <a:solidFill>
                  <a:schemeClr val="bg1"/>
                </a:solidFill>
                <a:latin typeface="Tahoma" panose="020B0604030504040204" pitchFamily="34" charset="0"/>
                <a:ea typeface="Tahoma" panose="020B0604030504040204" pitchFamily="34" charset="0"/>
                <a:cs typeface="Tahoma" panose="020B0604030504040204" pitchFamily="34" charset="0"/>
              </a:rPr>
              <a:t>Executive Summary</a:t>
            </a:r>
          </a:p>
        </p:txBody>
      </p:sp>
    </p:spTree>
    <p:extLst>
      <p:ext uri="{BB962C8B-B14F-4D97-AF65-F5344CB8AC3E}">
        <p14:creationId xmlns:p14="http://schemas.microsoft.com/office/powerpoint/2010/main" val="7808140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16C696F-D85A-14FB-D1A1-853781B3A97B}"/>
              </a:ext>
            </a:extLst>
          </p:cNvPr>
          <p:cNvSpPr txBox="1"/>
          <p:nvPr/>
        </p:nvSpPr>
        <p:spPr>
          <a:xfrm>
            <a:off x="2722580" y="763080"/>
            <a:ext cx="5732785" cy="5001369"/>
          </a:xfrm>
          <a:prstGeom prst="rect">
            <a:avLst/>
          </a:prstGeom>
          <a:noFill/>
        </p:spPr>
        <p:txBody>
          <a:bodyPr wrap="square" rtlCol="0">
            <a:spAutoFit/>
          </a:bodyPr>
          <a:lstStyle/>
          <a:p>
            <a:pPr marL="285744" indent="-285744">
              <a:buFont typeface="Wingdings" panose="05000000000000000000" pitchFamily="2" charset="2"/>
              <a:buChar char="Ø"/>
            </a:pPr>
            <a:r>
              <a:rPr lang="en-US" sz="1100" dirty="0">
                <a:latin typeface="Tahoma" panose="020B0604030504040204" pitchFamily="34" charset="0"/>
                <a:ea typeface="Tahoma" panose="020B0604030504040204" pitchFamily="34" charset="0"/>
                <a:cs typeface="Tahoma" panose="020B0604030504040204" pitchFamily="34" charset="0"/>
              </a:rPr>
              <a:t>Over a third (36%) were unable to offer any suggestions or weaknesses for the PDOP, including 15% who said there is nothing they dislike at all.  Among the remaining respondents:</a:t>
            </a:r>
          </a:p>
          <a:p>
            <a:pPr marL="285744" indent="-285744">
              <a:buFont typeface="Wingdings" panose="05000000000000000000" pitchFamily="2" charset="2"/>
              <a:buChar char="Ø"/>
            </a:pPr>
            <a:endParaRPr lang="en-US" sz="1100" dirty="0">
              <a:latin typeface="Tahoma" panose="020B0604030504040204" pitchFamily="34" charset="0"/>
              <a:ea typeface="Tahoma" panose="020B0604030504040204" pitchFamily="34" charset="0"/>
              <a:cs typeface="Tahoma" panose="020B0604030504040204" pitchFamily="34" charset="0"/>
            </a:endParaRPr>
          </a:p>
          <a:p>
            <a:pPr marL="573088" lvl="1" indent="-284163">
              <a:buFont typeface="Wingdings" panose="05000000000000000000" pitchFamily="2" charset="2"/>
              <a:buChar char="§"/>
            </a:pPr>
            <a:r>
              <a:rPr lang="en-US" sz="1100" dirty="0">
                <a:latin typeface="Tahoma" panose="020B0604030504040204" pitchFamily="34" charset="0"/>
                <a:ea typeface="Tahoma" panose="020B0604030504040204" pitchFamily="34" charset="0"/>
                <a:cs typeface="Tahoma" panose="020B0604030504040204" pitchFamily="34" charset="0"/>
              </a:rPr>
              <a:t>One in four offered suggestions for improved District administration/ management/staff (23%), usually concerning difficulties and stress when registering for programs (e.g., issues with the online platform/process, frustration when options fill up quickly).  A few others also mention:</a:t>
            </a:r>
          </a:p>
          <a:p>
            <a:pPr marL="573088" lvl="1" indent="-284163">
              <a:buFont typeface="Wingdings" panose="05000000000000000000" pitchFamily="2" charset="2"/>
              <a:buChar char="§"/>
            </a:pPr>
            <a:endParaRPr lang="en-US" sz="1100" dirty="0">
              <a:latin typeface="Tahoma" panose="020B0604030504040204" pitchFamily="34" charset="0"/>
              <a:ea typeface="Tahoma" panose="020B0604030504040204" pitchFamily="34" charset="0"/>
              <a:cs typeface="Tahoma" panose="020B0604030504040204" pitchFamily="34" charset="0"/>
            </a:endParaRPr>
          </a:p>
          <a:p>
            <a:pPr marL="858838" lvl="2" indent="-284163">
              <a:buFont typeface="Tahoma" panose="020B0604030504040204" pitchFamily="34" charset="0"/>
              <a:buChar char="-"/>
            </a:pPr>
            <a:r>
              <a:rPr lang="en-US" sz="1100" dirty="0">
                <a:latin typeface="Tahoma" panose="020B0604030504040204" pitchFamily="34" charset="0"/>
                <a:ea typeface="Tahoma" panose="020B0604030504040204" pitchFamily="34" charset="0"/>
                <a:cs typeface="Tahoma" panose="020B0604030504040204" pitchFamily="34" charset="0"/>
              </a:rPr>
              <a:t>A need for more/better outreach and communication from the District (updates, initiatives, plans, etc.)</a:t>
            </a:r>
          </a:p>
          <a:p>
            <a:pPr marL="858838" lvl="2" indent="-284163">
              <a:buFont typeface="Tahoma" panose="020B0604030504040204" pitchFamily="34" charset="0"/>
              <a:buChar char="-"/>
            </a:pPr>
            <a:r>
              <a:rPr lang="en-US" sz="1100" dirty="0">
                <a:latin typeface="Tahoma" panose="020B0604030504040204" pitchFamily="34" charset="0"/>
                <a:ea typeface="Tahoma" panose="020B0604030504040204" pitchFamily="34" charset="0"/>
                <a:cs typeface="Tahoma" panose="020B0604030504040204" pitchFamily="34" charset="0"/>
              </a:rPr>
              <a:t>Perceptions of unnecessary spending (e.g., fast/hasty replacements of new improvements at specific parks)</a:t>
            </a:r>
          </a:p>
          <a:p>
            <a:pPr marL="858838" lvl="2" indent="-284163">
              <a:buFont typeface="Tahoma" panose="020B0604030504040204" pitchFamily="34" charset="0"/>
              <a:buChar char="-"/>
            </a:pPr>
            <a:r>
              <a:rPr lang="en-US" sz="1100" dirty="0">
                <a:latin typeface="Tahoma" panose="020B0604030504040204" pitchFamily="34" charset="0"/>
                <a:ea typeface="Tahoma" panose="020B0604030504040204" pitchFamily="34" charset="0"/>
                <a:cs typeface="Tahoma" panose="020B0604030504040204" pitchFamily="34" charset="0"/>
              </a:rPr>
              <a:t>Concerns about the quality or engagement with program instructors, coaches, District staff, etc.  </a:t>
            </a:r>
          </a:p>
          <a:p>
            <a:pPr marL="1200144" lvl="2" indent="-285744">
              <a:buFont typeface="Wingdings" panose="05000000000000000000" pitchFamily="2" charset="2"/>
              <a:buChar char="§"/>
            </a:pPr>
            <a:endParaRPr lang="en-US" sz="1100" dirty="0">
              <a:latin typeface="Tahoma" panose="020B0604030504040204" pitchFamily="34" charset="0"/>
              <a:ea typeface="Tahoma" panose="020B0604030504040204" pitchFamily="34" charset="0"/>
              <a:cs typeface="Tahoma" panose="020B0604030504040204" pitchFamily="34" charset="0"/>
            </a:endParaRPr>
          </a:p>
          <a:p>
            <a:pPr marL="573088" lvl="1" indent="-284163">
              <a:buFont typeface="Wingdings" panose="05000000000000000000" pitchFamily="2" charset="2"/>
              <a:buChar char="§"/>
            </a:pPr>
            <a:r>
              <a:rPr lang="en-US" sz="1100" dirty="0">
                <a:latin typeface="Tahoma" panose="020B0604030504040204" pitchFamily="34" charset="0"/>
                <a:ea typeface="Tahoma" panose="020B0604030504040204" pitchFamily="34" charset="0"/>
                <a:cs typeface="Tahoma" panose="020B0604030504040204" pitchFamily="34" charset="0"/>
              </a:rPr>
              <a:t>Nearly as many (21%) offer suggestions for facilities, most often:</a:t>
            </a:r>
          </a:p>
          <a:p>
            <a:pPr marL="573088" lvl="1" indent="-284163">
              <a:buFont typeface="Wingdings" panose="05000000000000000000" pitchFamily="2" charset="2"/>
              <a:buChar char="§"/>
            </a:pPr>
            <a:endParaRPr lang="en-US" sz="1100" dirty="0">
              <a:latin typeface="Tahoma" panose="020B0604030504040204" pitchFamily="34" charset="0"/>
              <a:ea typeface="Tahoma" panose="020B0604030504040204" pitchFamily="34" charset="0"/>
              <a:cs typeface="Tahoma" panose="020B0604030504040204" pitchFamily="34" charset="0"/>
            </a:endParaRPr>
          </a:p>
          <a:p>
            <a:pPr marL="858838" lvl="2" indent="-284163">
              <a:buFont typeface="Tahoma" panose="020B0604030504040204" pitchFamily="34" charset="0"/>
              <a:buChar char="-"/>
            </a:pPr>
            <a:r>
              <a:rPr lang="en-US" sz="1100" dirty="0">
                <a:latin typeface="Tahoma" panose="020B0604030504040204" pitchFamily="34" charset="0"/>
                <a:ea typeface="Tahoma" panose="020B0604030504040204" pitchFamily="34" charset="0"/>
                <a:cs typeface="Tahoma" panose="020B0604030504040204" pitchFamily="34" charset="0"/>
              </a:rPr>
              <a:t>More or improved sports facilities (sports fields, courts, etc.)</a:t>
            </a:r>
          </a:p>
          <a:p>
            <a:pPr marL="858838" lvl="2" indent="-284163">
              <a:buFont typeface="Tahoma" panose="020B0604030504040204" pitchFamily="34" charset="0"/>
              <a:buChar char="-"/>
            </a:pPr>
            <a:r>
              <a:rPr lang="en-US" sz="1100" dirty="0">
                <a:latin typeface="Tahoma" panose="020B0604030504040204" pitchFamily="34" charset="0"/>
                <a:ea typeface="Tahoma" panose="020B0604030504040204" pitchFamily="34" charset="0"/>
                <a:cs typeface="Tahoma" panose="020B0604030504040204" pitchFamily="34" charset="0"/>
              </a:rPr>
              <a:t>Longer seasons or hours for specific facilities (usually the pools)</a:t>
            </a:r>
          </a:p>
          <a:p>
            <a:pPr marL="858838" lvl="2" indent="-284163">
              <a:buFont typeface="Tahoma" panose="020B0604030504040204" pitchFamily="34" charset="0"/>
              <a:buChar char="-"/>
            </a:pPr>
            <a:r>
              <a:rPr lang="en-US" sz="1100" dirty="0">
                <a:latin typeface="Tahoma" panose="020B0604030504040204" pitchFamily="34" charset="0"/>
                <a:ea typeface="Tahoma" panose="020B0604030504040204" pitchFamily="34" charset="0"/>
                <a:cs typeface="Tahoma" panose="020B0604030504040204" pitchFamily="34" charset="0"/>
              </a:rPr>
              <a:t>A need/desire for an indoor pool to provide year-round swimming (3%).  </a:t>
            </a:r>
          </a:p>
          <a:p>
            <a:pPr marL="858838" lvl="2" indent="-284163">
              <a:buFont typeface="Tahoma" panose="020B0604030504040204" pitchFamily="34" charset="0"/>
              <a:buChar char="-"/>
            </a:pPr>
            <a:endParaRPr lang="en-US" sz="1100" dirty="0">
              <a:latin typeface="Tahoma" panose="020B0604030504040204" pitchFamily="34" charset="0"/>
              <a:ea typeface="Tahoma" panose="020B0604030504040204" pitchFamily="34" charset="0"/>
              <a:cs typeface="Tahoma" panose="020B0604030504040204" pitchFamily="34" charset="0"/>
            </a:endParaRPr>
          </a:p>
          <a:p>
            <a:pPr marL="573088" lvl="1" indent="-284163">
              <a:buFont typeface="Wingdings" panose="05000000000000000000" pitchFamily="2" charset="2"/>
              <a:buChar char="§"/>
            </a:pPr>
            <a:r>
              <a:rPr lang="en-US" sz="1100" dirty="0">
                <a:latin typeface="Tahoma" panose="020B0604030504040204" pitchFamily="34" charset="0"/>
                <a:ea typeface="Tahoma" panose="020B0604030504040204" pitchFamily="34" charset="0"/>
                <a:cs typeface="Tahoma" panose="020B0604030504040204" pitchFamily="34" charset="0"/>
              </a:rPr>
              <a:t>Park suggestions come from 12% overall (mostly concerns about safety), followed by program complaints (11%, usually requests for more adult options, both for seniors and/or adults without children).  </a:t>
            </a:r>
          </a:p>
          <a:p>
            <a:pPr marL="573088" lvl="1" indent="-284163">
              <a:buFont typeface="Wingdings" panose="05000000000000000000" pitchFamily="2" charset="2"/>
              <a:buChar char="§"/>
            </a:pPr>
            <a:endParaRPr lang="en-US" sz="1100" dirty="0">
              <a:latin typeface="Tahoma" panose="020B0604030504040204" pitchFamily="34" charset="0"/>
              <a:ea typeface="Tahoma" panose="020B0604030504040204" pitchFamily="34" charset="0"/>
              <a:cs typeface="Tahoma" panose="020B0604030504040204" pitchFamily="34" charset="0"/>
            </a:endParaRPr>
          </a:p>
          <a:p>
            <a:pPr marL="573088" lvl="1" indent="-284163">
              <a:buFont typeface="Wingdings" panose="05000000000000000000" pitchFamily="2" charset="2"/>
              <a:buChar char="§"/>
            </a:pPr>
            <a:r>
              <a:rPr lang="en-US" sz="1100" dirty="0">
                <a:latin typeface="Tahoma" panose="020B0604030504040204" pitchFamily="34" charset="0"/>
                <a:ea typeface="Tahoma" panose="020B0604030504040204" pitchFamily="34" charset="0"/>
                <a:cs typeface="Tahoma" panose="020B0604030504040204" pitchFamily="34" charset="0"/>
              </a:rPr>
              <a:t>The top responses are rounded out by comments regarding PDOP’s costs and fees (again, usually for the pools or specific programs/events), mentioned by about one in ten.  </a:t>
            </a:r>
          </a:p>
        </p:txBody>
      </p:sp>
      <p:sp>
        <p:nvSpPr>
          <p:cNvPr id="3" name="TextBox 2">
            <a:extLst>
              <a:ext uri="{FF2B5EF4-FFF2-40B4-BE49-F238E27FC236}">
                <a16:creationId xmlns:a16="http://schemas.microsoft.com/office/drawing/2014/main" id="{6F249932-E2C5-4B57-CDE4-4B4998E1A2BB}"/>
              </a:ext>
            </a:extLst>
          </p:cNvPr>
          <p:cNvSpPr txBox="1"/>
          <p:nvPr/>
        </p:nvSpPr>
        <p:spPr>
          <a:xfrm>
            <a:off x="531625" y="842745"/>
            <a:ext cx="2122675" cy="1169551"/>
          </a:xfrm>
          <a:prstGeom prst="rect">
            <a:avLst/>
          </a:prstGeom>
        </p:spPr>
        <p:style>
          <a:lnRef idx="3">
            <a:schemeClr val="lt1"/>
          </a:lnRef>
          <a:fillRef idx="1">
            <a:schemeClr val="accent5"/>
          </a:fillRef>
          <a:effectRef idx="1">
            <a:schemeClr val="accent5"/>
          </a:effectRef>
          <a:fontRef idx="minor">
            <a:schemeClr val="lt1"/>
          </a:fontRef>
        </p:style>
        <p:txBody>
          <a:bodyPr wrap="square" rtlCol="0">
            <a:spAutoFit/>
          </a:bodyPr>
          <a:lstStyle/>
          <a:p>
            <a:pPr algn="ctr"/>
            <a:r>
              <a:rPr lang="en-US" sz="1400" dirty="0">
                <a:latin typeface="Tahoma" panose="020B0604030504040204" pitchFamily="34" charset="0"/>
                <a:ea typeface="Tahoma" panose="020B0604030504040204" pitchFamily="34" charset="0"/>
                <a:cs typeface="Tahoma" panose="020B0604030504040204" pitchFamily="34" charset="0"/>
              </a:rPr>
              <a:t>There is less consensus when respondents are asked about dislikes or needed improvements from the PDOP.</a:t>
            </a:r>
          </a:p>
        </p:txBody>
      </p:sp>
      <p:sp>
        <p:nvSpPr>
          <p:cNvPr id="4" name="TextBox 3">
            <a:extLst>
              <a:ext uri="{FF2B5EF4-FFF2-40B4-BE49-F238E27FC236}">
                <a16:creationId xmlns:a16="http://schemas.microsoft.com/office/drawing/2014/main" id="{62D931D4-2C8B-278C-8BAD-8EE5C25359D3}"/>
              </a:ext>
            </a:extLst>
          </p:cNvPr>
          <p:cNvSpPr txBox="1"/>
          <p:nvPr/>
        </p:nvSpPr>
        <p:spPr>
          <a:xfrm>
            <a:off x="8353045" y="842745"/>
            <a:ext cx="702527" cy="369332"/>
          </a:xfrm>
          <a:prstGeom prst="rect">
            <a:avLst/>
          </a:prstGeom>
          <a:noFill/>
        </p:spPr>
        <p:txBody>
          <a:bodyPr wrap="square" rtlCol="0">
            <a:spAutoFit/>
          </a:bodyPr>
          <a:lstStyle/>
          <a:p>
            <a:pPr algn="ctr"/>
            <a:r>
              <a:rPr lang="en-US" sz="900" i="1" dirty="0">
                <a:latin typeface="Tahoma" panose="020B0604030504040204" pitchFamily="34" charset="0"/>
                <a:ea typeface="Tahoma" panose="020B0604030504040204" pitchFamily="34" charset="0"/>
                <a:cs typeface="Tahoma" panose="020B0604030504040204" pitchFamily="34" charset="0"/>
              </a:rPr>
              <a:t>&lt;pp. 24-  27&gt;</a:t>
            </a:r>
          </a:p>
        </p:txBody>
      </p:sp>
      <p:sp>
        <p:nvSpPr>
          <p:cNvPr id="6" name="TextBox 5">
            <a:extLst>
              <a:ext uri="{FF2B5EF4-FFF2-40B4-BE49-F238E27FC236}">
                <a16:creationId xmlns:a16="http://schemas.microsoft.com/office/drawing/2014/main" id="{97E9C40D-FEEA-3009-B37E-876C24EBC53A}"/>
              </a:ext>
            </a:extLst>
          </p:cNvPr>
          <p:cNvSpPr txBox="1"/>
          <p:nvPr/>
        </p:nvSpPr>
        <p:spPr>
          <a:xfrm>
            <a:off x="4928839" y="122663"/>
            <a:ext cx="3592537" cy="261610"/>
          </a:xfrm>
          <a:prstGeom prst="rect">
            <a:avLst/>
          </a:prstGeom>
          <a:noFill/>
        </p:spPr>
        <p:txBody>
          <a:bodyPr wrap="square" rtlCol="0">
            <a:spAutoFit/>
          </a:bodyPr>
          <a:lstStyle/>
          <a:p>
            <a:pPr algn="r"/>
            <a:r>
              <a:rPr lang="en-US" sz="1100" b="1" dirty="0">
                <a:solidFill>
                  <a:schemeClr val="bg1"/>
                </a:solidFill>
                <a:latin typeface="Tahoma" panose="020B0604030504040204" pitchFamily="34" charset="0"/>
                <a:ea typeface="Tahoma" panose="020B0604030504040204" pitchFamily="34" charset="0"/>
                <a:cs typeface="Tahoma" panose="020B0604030504040204" pitchFamily="34" charset="0"/>
              </a:rPr>
              <a:t>Executive Summary</a:t>
            </a:r>
          </a:p>
        </p:txBody>
      </p:sp>
    </p:spTree>
    <p:extLst>
      <p:ext uri="{BB962C8B-B14F-4D97-AF65-F5344CB8AC3E}">
        <p14:creationId xmlns:p14="http://schemas.microsoft.com/office/powerpoint/2010/main" val="12446990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9D3E6B3-3E0B-1EA5-C8E4-94BC952E6F27}"/>
              </a:ext>
            </a:extLst>
          </p:cNvPr>
          <p:cNvSpPr txBox="1"/>
          <p:nvPr/>
        </p:nvSpPr>
        <p:spPr>
          <a:xfrm>
            <a:off x="2722580" y="795274"/>
            <a:ext cx="5732785" cy="4493538"/>
          </a:xfrm>
          <a:prstGeom prst="rect">
            <a:avLst/>
          </a:prstGeom>
          <a:noFill/>
        </p:spPr>
        <p:txBody>
          <a:bodyPr wrap="square" rtlCol="0">
            <a:spAutoFit/>
          </a:bodyPr>
          <a:lstStyle/>
          <a:p>
            <a:pPr marL="285744" indent="-285744">
              <a:buFont typeface="Wingdings" panose="05000000000000000000" pitchFamily="2" charset="2"/>
              <a:buChar char="Ø"/>
            </a:pPr>
            <a:r>
              <a:rPr lang="en-US" sz="1100" dirty="0">
                <a:latin typeface="Tahoma" panose="020B0604030504040204" pitchFamily="34" charset="0"/>
                <a:ea typeface="Tahoma" panose="020B0604030504040204" pitchFamily="34" charset="0"/>
                <a:cs typeface="Tahoma" panose="020B0604030504040204" pitchFamily="34" charset="0"/>
              </a:rPr>
              <a:t>A majority (52%+) rank each of these among the top three core values for the District:</a:t>
            </a:r>
          </a:p>
          <a:p>
            <a:pPr marL="285744" indent="-285744">
              <a:buFont typeface="Wingdings" panose="05000000000000000000" pitchFamily="2" charset="2"/>
              <a:buChar char="Ø"/>
            </a:pPr>
            <a:endParaRPr lang="en-US" sz="1100" dirty="0">
              <a:latin typeface="Tahoma" panose="020B0604030504040204" pitchFamily="34" charset="0"/>
              <a:ea typeface="Tahoma" panose="020B0604030504040204" pitchFamily="34" charset="0"/>
              <a:cs typeface="Tahoma" panose="020B0604030504040204" pitchFamily="34" charset="0"/>
            </a:endParaRPr>
          </a:p>
          <a:p>
            <a:pPr marL="573088" lvl="1" indent="-284163">
              <a:buFont typeface="Wingdings" panose="05000000000000000000" pitchFamily="2" charset="2"/>
              <a:buChar char="§"/>
            </a:pPr>
            <a:r>
              <a:rPr lang="en-US" sz="1100" dirty="0">
                <a:latin typeface="Tahoma" panose="020B0604030504040204" pitchFamily="34" charset="0"/>
                <a:ea typeface="Tahoma" panose="020B0604030504040204" pitchFamily="34" charset="0"/>
                <a:cs typeface="Tahoma" panose="020B0604030504040204" pitchFamily="34" charset="0"/>
              </a:rPr>
              <a:t>Community Engagement (57% top three), especially important to Hispanic/Latino residents and current/recent PDOP program participants. This was the #1 most important value to nearly a quarter of residents.</a:t>
            </a:r>
          </a:p>
          <a:p>
            <a:pPr marL="573088" lvl="1" indent="-284163">
              <a:buFont typeface="Wingdings" panose="05000000000000000000" pitchFamily="2" charset="2"/>
              <a:buChar char="§"/>
            </a:pPr>
            <a:endParaRPr lang="en-US" sz="1100" dirty="0">
              <a:latin typeface="Tahoma" panose="020B0604030504040204" pitchFamily="34" charset="0"/>
              <a:ea typeface="Tahoma" panose="020B0604030504040204" pitchFamily="34" charset="0"/>
              <a:cs typeface="Tahoma" panose="020B0604030504040204" pitchFamily="34" charset="0"/>
            </a:endParaRPr>
          </a:p>
          <a:p>
            <a:pPr marL="573088" lvl="1" indent="-284163">
              <a:buFont typeface="Wingdings" panose="05000000000000000000" pitchFamily="2" charset="2"/>
              <a:buChar char="§"/>
            </a:pPr>
            <a:r>
              <a:rPr lang="en-US" sz="1100" dirty="0">
                <a:latin typeface="Tahoma" panose="020B0604030504040204" pitchFamily="34" charset="0"/>
                <a:ea typeface="Tahoma" panose="020B0604030504040204" pitchFamily="34" charset="0"/>
                <a:cs typeface="Tahoma" panose="020B0604030504040204" pitchFamily="34" charset="0"/>
              </a:rPr>
              <a:t>Integrity (53%), especially important to middle-aged residents (45 to 54).</a:t>
            </a:r>
          </a:p>
          <a:p>
            <a:pPr marL="573088" lvl="1" indent="-284163">
              <a:buFont typeface="Wingdings" panose="05000000000000000000" pitchFamily="2" charset="2"/>
              <a:buChar char="§"/>
            </a:pPr>
            <a:endParaRPr lang="en-US" sz="1100" dirty="0">
              <a:latin typeface="Tahoma" panose="020B0604030504040204" pitchFamily="34" charset="0"/>
              <a:ea typeface="Tahoma" panose="020B0604030504040204" pitchFamily="34" charset="0"/>
              <a:cs typeface="Tahoma" panose="020B0604030504040204" pitchFamily="34" charset="0"/>
            </a:endParaRPr>
          </a:p>
          <a:p>
            <a:pPr marL="573088" lvl="1" indent="-284163">
              <a:buFont typeface="Wingdings" panose="05000000000000000000" pitchFamily="2" charset="2"/>
              <a:buChar char="§"/>
            </a:pPr>
            <a:r>
              <a:rPr lang="en-US" sz="1100" dirty="0">
                <a:latin typeface="Tahoma" panose="020B0604030504040204" pitchFamily="34" charset="0"/>
                <a:ea typeface="Tahoma" panose="020B0604030504040204" pitchFamily="34" charset="0"/>
                <a:cs typeface="Tahoma" panose="020B0604030504040204" pitchFamily="34" charset="0"/>
              </a:rPr>
              <a:t>Inclusivity (52%), especially for residents of color, relatively newer Oak Park residents, and non-participants in PDOP programs.</a:t>
            </a:r>
          </a:p>
          <a:p>
            <a:pPr marL="285744" indent="-285744">
              <a:buFont typeface="Wingdings" panose="05000000000000000000" pitchFamily="2" charset="2"/>
              <a:buChar char="Ø"/>
            </a:pPr>
            <a:endParaRPr lang="en-US" sz="1100" dirty="0">
              <a:latin typeface="Tahoma" panose="020B0604030504040204" pitchFamily="34" charset="0"/>
              <a:ea typeface="Tahoma" panose="020B0604030504040204" pitchFamily="34" charset="0"/>
              <a:cs typeface="Tahoma" panose="020B0604030504040204" pitchFamily="34" charset="0"/>
            </a:endParaRPr>
          </a:p>
          <a:p>
            <a:pPr marL="285744" indent="-285744">
              <a:buFont typeface="Wingdings" panose="05000000000000000000" pitchFamily="2" charset="2"/>
              <a:buChar char="Ø"/>
            </a:pPr>
            <a:r>
              <a:rPr lang="en-US" sz="1100" dirty="0">
                <a:latin typeface="Tahoma" panose="020B0604030504040204" pitchFamily="34" charset="0"/>
                <a:ea typeface="Tahoma" panose="020B0604030504040204" pitchFamily="34" charset="0"/>
                <a:cs typeface="Tahoma" panose="020B0604030504040204" pitchFamily="34" charset="0"/>
              </a:rPr>
              <a:t>The remaining three are still deemed important to about a third of residents:</a:t>
            </a:r>
          </a:p>
          <a:p>
            <a:pPr marL="573088" lvl="1" indent="-284163">
              <a:buFont typeface="Wingdings" panose="05000000000000000000" pitchFamily="2" charset="2"/>
              <a:buChar char="§"/>
            </a:pPr>
            <a:endParaRPr lang="en-US" sz="1100" dirty="0">
              <a:latin typeface="Tahoma" panose="020B0604030504040204" pitchFamily="34" charset="0"/>
              <a:ea typeface="Tahoma" panose="020B0604030504040204" pitchFamily="34" charset="0"/>
              <a:cs typeface="Tahoma" panose="020B0604030504040204" pitchFamily="34" charset="0"/>
            </a:endParaRPr>
          </a:p>
          <a:p>
            <a:pPr marL="573088" lvl="1" indent="-284163">
              <a:buFont typeface="Wingdings" panose="05000000000000000000" pitchFamily="2" charset="2"/>
              <a:buChar char="§"/>
            </a:pPr>
            <a:r>
              <a:rPr lang="en-US" sz="1100" dirty="0">
                <a:latin typeface="Tahoma" panose="020B0604030504040204" pitchFamily="34" charset="0"/>
                <a:ea typeface="Tahoma" panose="020B0604030504040204" pitchFamily="34" charset="0"/>
                <a:cs typeface="Tahoma" panose="020B0604030504040204" pitchFamily="34" charset="0"/>
              </a:rPr>
              <a:t>Responsible Leadership (38%) ranks higher among residents ages 45-54, along with African Americans and recent PDOP program participants.</a:t>
            </a:r>
          </a:p>
          <a:p>
            <a:pPr marL="573088" lvl="1" indent="-284163">
              <a:buFont typeface="Wingdings" panose="05000000000000000000" pitchFamily="2" charset="2"/>
              <a:buChar char="§"/>
            </a:pPr>
            <a:endParaRPr lang="en-US" sz="1100" dirty="0">
              <a:latin typeface="Tahoma" panose="020B0604030504040204" pitchFamily="34" charset="0"/>
              <a:ea typeface="Tahoma" panose="020B0604030504040204" pitchFamily="34" charset="0"/>
              <a:cs typeface="Tahoma" panose="020B0604030504040204" pitchFamily="34" charset="0"/>
            </a:endParaRPr>
          </a:p>
          <a:p>
            <a:pPr marL="573088" lvl="1" indent="-284163">
              <a:buFont typeface="Wingdings" panose="05000000000000000000" pitchFamily="2" charset="2"/>
              <a:buChar char="§"/>
            </a:pPr>
            <a:r>
              <a:rPr lang="en-US" sz="1100" dirty="0">
                <a:latin typeface="Tahoma" panose="020B0604030504040204" pitchFamily="34" charset="0"/>
                <a:ea typeface="Tahoma" panose="020B0604030504040204" pitchFamily="34" charset="0"/>
                <a:cs typeface="Tahoma" panose="020B0604030504040204" pitchFamily="34" charset="0"/>
              </a:rPr>
              <a:t>Sustainability (38%), especially among younger adults ages 35 to 44 (regardless of race/ethnicity).</a:t>
            </a:r>
          </a:p>
          <a:p>
            <a:pPr marL="573088" lvl="1" indent="-284163">
              <a:buFont typeface="Wingdings" panose="05000000000000000000" pitchFamily="2" charset="2"/>
              <a:buChar char="§"/>
            </a:pPr>
            <a:endParaRPr lang="en-US" sz="1100" dirty="0">
              <a:latin typeface="Tahoma" panose="020B0604030504040204" pitchFamily="34" charset="0"/>
              <a:ea typeface="Tahoma" panose="020B0604030504040204" pitchFamily="34" charset="0"/>
              <a:cs typeface="Tahoma" panose="020B0604030504040204" pitchFamily="34" charset="0"/>
            </a:endParaRPr>
          </a:p>
          <a:p>
            <a:pPr marL="573088" lvl="1" indent="-284163">
              <a:buFont typeface="Wingdings" panose="05000000000000000000" pitchFamily="2" charset="2"/>
              <a:buChar char="§"/>
            </a:pPr>
            <a:r>
              <a:rPr lang="en-US" sz="1100" dirty="0">
                <a:latin typeface="Tahoma" panose="020B0604030504040204" pitchFamily="34" charset="0"/>
                <a:ea typeface="Tahoma" panose="020B0604030504040204" pitchFamily="34" charset="0"/>
                <a:cs typeface="Tahoma" panose="020B0604030504040204" pitchFamily="34" charset="0"/>
              </a:rPr>
              <a:t>Innovation (30%) ranked lowest overall but tends to be included more often among Asian adults and those with children ages 5 and under.  </a:t>
            </a:r>
          </a:p>
          <a:p>
            <a:pPr marL="285744" indent="-285744">
              <a:buFont typeface="Wingdings" panose="05000000000000000000" pitchFamily="2" charset="2"/>
              <a:buChar char="Ø"/>
            </a:pPr>
            <a:endParaRPr lang="en-US" sz="1100" dirty="0">
              <a:latin typeface="Tahoma" panose="020B0604030504040204" pitchFamily="34" charset="0"/>
              <a:ea typeface="Tahoma" panose="020B0604030504040204" pitchFamily="34" charset="0"/>
              <a:cs typeface="Tahoma" panose="020B0604030504040204" pitchFamily="34" charset="0"/>
            </a:endParaRPr>
          </a:p>
          <a:p>
            <a:pPr marL="285744" indent="-285744">
              <a:buFont typeface="Wingdings" panose="05000000000000000000" pitchFamily="2" charset="2"/>
              <a:buChar char="Ø"/>
            </a:pPr>
            <a:r>
              <a:rPr lang="en-US" sz="1100" dirty="0">
                <a:latin typeface="Tahoma" panose="020B0604030504040204" pitchFamily="34" charset="0"/>
                <a:ea typeface="Tahoma" panose="020B0604030504040204" pitchFamily="34" charset="0"/>
                <a:cs typeface="Tahoma" panose="020B0604030504040204" pitchFamily="34" charset="0"/>
              </a:rPr>
              <a:t>The PDOP’s performance on each core value is rated very strong, especially on the “top tier” options in terms of importance (Community Engagement, Inclusivity, and Integrity).</a:t>
            </a:r>
          </a:p>
        </p:txBody>
      </p:sp>
      <p:sp>
        <p:nvSpPr>
          <p:cNvPr id="3" name="TextBox 2">
            <a:extLst>
              <a:ext uri="{FF2B5EF4-FFF2-40B4-BE49-F238E27FC236}">
                <a16:creationId xmlns:a16="http://schemas.microsoft.com/office/drawing/2014/main" id="{B3A10591-184A-D5C5-3D6E-E87E9767277D}"/>
              </a:ext>
            </a:extLst>
          </p:cNvPr>
          <p:cNvSpPr txBox="1"/>
          <p:nvPr/>
        </p:nvSpPr>
        <p:spPr>
          <a:xfrm>
            <a:off x="531625" y="874939"/>
            <a:ext cx="2122675" cy="1384995"/>
          </a:xfrm>
          <a:prstGeom prst="rect">
            <a:avLst/>
          </a:prstGeom>
        </p:spPr>
        <p:style>
          <a:lnRef idx="3">
            <a:schemeClr val="lt1"/>
          </a:lnRef>
          <a:fillRef idx="1">
            <a:schemeClr val="accent5"/>
          </a:fillRef>
          <a:effectRef idx="1">
            <a:schemeClr val="accent5"/>
          </a:effectRef>
          <a:fontRef idx="minor">
            <a:schemeClr val="lt1"/>
          </a:fontRef>
        </p:style>
        <p:txBody>
          <a:bodyPr wrap="square" rtlCol="0">
            <a:spAutoFit/>
          </a:bodyPr>
          <a:lstStyle/>
          <a:p>
            <a:pPr algn="ctr"/>
            <a:r>
              <a:rPr lang="en-US" sz="1400" dirty="0">
                <a:latin typeface="Tahoma" panose="020B0604030504040204" pitchFamily="34" charset="0"/>
                <a:ea typeface="Tahoma" panose="020B0604030504040204" pitchFamily="34" charset="0"/>
                <a:cs typeface="Tahoma" panose="020B0604030504040204" pitchFamily="34" charset="0"/>
              </a:rPr>
              <a:t>Among the PDOP’s six core values, residents feel that Community Engagement, Inclusivity, and Integrity are most important.</a:t>
            </a:r>
          </a:p>
        </p:txBody>
      </p:sp>
      <p:sp>
        <p:nvSpPr>
          <p:cNvPr id="4" name="TextBox 3">
            <a:extLst>
              <a:ext uri="{FF2B5EF4-FFF2-40B4-BE49-F238E27FC236}">
                <a16:creationId xmlns:a16="http://schemas.microsoft.com/office/drawing/2014/main" id="{A5DB857E-0654-F26F-AFC3-CC6AF9561EC4}"/>
              </a:ext>
            </a:extLst>
          </p:cNvPr>
          <p:cNvSpPr txBox="1"/>
          <p:nvPr/>
        </p:nvSpPr>
        <p:spPr>
          <a:xfrm>
            <a:off x="8353045" y="795274"/>
            <a:ext cx="702527" cy="369332"/>
          </a:xfrm>
          <a:prstGeom prst="rect">
            <a:avLst/>
          </a:prstGeom>
          <a:noFill/>
        </p:spPr>
        <p:txBody>
          <a:bodyPr wrap="square" rtlCol="0">
            <a:spAutoFit/>
          </a:bodyPr>
          <a:lstStyle/>
          <a:p>
            <a:pPr algn="ctr"/>
            <a:r>
              <a:rPr lang="en-US" sz="900" i="1" dirty="0">
                <a:latin typeface="Tahoma" panose="020B0604030504040204" pitchFamily="34" charset="0"/>
                <a:ea typeface="Tahoma" panose="020B0604030504040204" pitchFamily="34" charset="0"/>
                <a:cs typeface="Tahoma" panose="020B0604030504040204" pitchFamily="34" charset="0"/>
              </a:rPr>
              <a:t>&lt;pp. 32- 34&gt;</a:t>
            </a:r>
          </a:p>
        </p:txBody>
      </p:sp>
      <p:sp>
        <p:nvSpPr>
          <p:cNvPr id="5" name="TextBox 4">
            <a:extLst>
              <a:ext uri="{FF2B5EF4-FFF2-40B4-BE49-F238E27FC236}">
                <a16:creationId xmlns:a16="http://schemas.microsoft.com/office/drawing/2014/main" id="{7099D1CA-0750-6FE6-6542-197A81730E6A}"/>
              </a:ext>
            </a:extLst>
          </p:cNvPr>
          <p:cNvSpPr txBox="1"/>
          <p:nvPr/>
        </p:nvSpPr>
        <p:spPr>
          <a:xfrm>
            <a:off x="8350808" y="4641536"/>
            <a:ext cx="702527" cy="369332"/>
          </a:xfrm>
          <a:prstGeom prst="rect">
            <a:avLst/>
          </a:prstGeom>
          <a:noFill/>
        </p:spPr>
        <p:txBody>
          <a:bodyPr wrap="square" rtlCol="0">
            <a:spAutoFit/>
          </a:bodyPr>
          <a:lstStyle/>
          <a:p>
            <a:pPr algn="ctr"/>
            <a:r>
              <a:rPr lang="en-US" sz="900" i="1" dirty="0">
                <a:latin typeface="Tahoma" panose="020B0604030504040204" pitchFamily="34" charset="0"/>
                <a:ea typeface="Tahoma" panose="020B0604030504040204" pitchFamily="34" charset="0"/>
                <a:cs typeface="Tahoma" panose="020B0604030504040204" pitchFamily="34" charset="0"/>
              </a:rPr>
              <a:t>&lt;pp. 35-  36&gt;</a:t>
            </a:r>
          </a:p>
        </p:txBody>
      </p:sp>
      <p:sp>
        <p:nvSpPr>
          <p:cNvPr id="6" name="TextBox 5">
            <a:extLst>
              <a:ext uri="{FF2B5EF4-FFF2-40B4-BE49-F238E27FC236}">
                <a16:creationId xmlns:a16="http://schemas.microsoft.com/office/drawing/2014/main" id="{D9561254-8BF2-25B6-8DD7-B4B9BF9CE233}"/>
              </a:ext>
            </a:extLst>
          </p:cNvPr>
          <p:cNvSpPr txBox="1"/>
          <p:nvPr/>
        </p:nvSpPr>
        <p:spPr>
          <a:xfrm>
            <a:off x="4928839" y="122663"/>
            <a:ext cx="3592537" cy="261610"/>
          </a:xfrm>
          <a:prstGeom prst="rect">
            <a:avLst/>
          </a:prstGeom>
          <a:noFill/>
        </p:spPr>
        <p:txBody>
          <a:bodyPr wrap="square" rtlCol="0">
            <a:spAutoFit/>
          </a:bodyPr>
          <a:lstStyle/>
          <a:p>
            <a:pPr algn="r"/>
            <a:r>
              <a:rPr lang="en-US" sz="1100" b="1" dirty="0">
                <a:solidFill>
                  <a:schemeClr val="bg1"/>
                </a:solidFill>
                <a:latin typeface="Tahoma" panose="020B0604030504040204" pitchFamily="34" charset="0"/>
                <a:ea typeface="Tahoma" panose="020B0604030504040204" pitchFamily="34" charset="0"/>
                <a:cs typeface="Tahoma" panose="020B0604030504040204" pitchFamily="34" charset="0"/>
              </a:rPr>
              <a:t>Executive Summary</a:t>
            </a:r>
          </a:p>
        </p:txBody>
      </p:sp>
    </p:spTree>
    <p:extLst>
      <p:ext uri="{BB962C8B-B14F-4D97-AF65-F5344CB8AC3E}">
        <p14:creationId xmlns:p14="http://schemas.microsoft.com/office/powerpoint/2010/main" val="34113735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23F6798-ADE4-1323-B70D-3ABC6491B117}"/>
              </a:ext>
            </a:extLst>
          </p:cNvPr>
          <p:cNvSpPr txBox="1"/>
          <p:nvPr/>
        </p:nvSpPr>
        <p:spPr>
          <a:xfrm>
            <a:off x="2722580" y="759038"/>
            <a:ext cx="5732785" cy="5509200"/>
          </a:xfrm>
          <a:prstGeom prst="rect">
            <a:avLst/>
          </a:prstGeom>
          <a:noFill/>
        </p:spPr>
        <p:txBody>
          <a:bodyPr wrap="square" rtlCol="0">
            <a:spAutoFit/>
          </a:bodyPr>
          <a:lstStyle/>
          <a:p>
            <a:pPr marL="285744" indent="-285744">
              <a:buFont typeface="Wingdings" panose="05000000000000000000" pitchFamily="2" charset="2"/>
              <a:buChar char="Ø"/>
            </a:pPr>
            <a:r>
              <a:rPr lang="en-US" sz="1100" dirty="0">
                <a:latin typeface="Tahoma" panose="020B0604030504040204" pitchFamily="34" charset="0"/>
                <a:ea typeface="Tahoma" panose="020B0604030504040204" pitchFamily="34" charset="0"/>
                <a:cs typeface="Tahoma" panose="020B0604030504040204" pitchFamily="34" charset="0"/>
              </a:rPr>
              <a:t>Overall, 98% report that someone in their household as been to a District location  in the past 12 months (up from 92% in the 2019 survey).  </a:t>
            </a:r>
          </a:p>
          <a:p>
            <a:pPr marL="285744" indent="-285744">
              <a:buFont typeface="Wingdings" panose="05000000000000000000" pitchFamily="2" charset="2"/>
              <a:buChar char="Ø"/>
            </a:pPr>
            <a:endParaRPr lang="en-US" sz="1100" dirty="0">
              <a:latin typeface="Tahoma" panose="020B0604030504040204" pitchFamily="34" charset="0"/>
              <a:ea typeface="Tahoma" panose="020B0604030504040204" pitchFamily="34" charset="0"/>
              <a:cs typeface="Tahoma" panose="020B0604030504040204" pitchFamily="34" charset="0"/>
            </a:endParaRPr>
          </a:p>
          <a:p>
            <a:pPr marL="285744" indent="-285744">
              <a:buFont typeface="Wingdings" panose="05000000000000000000" pitchFamily="2" charset="2"/>
              <a:buChar char="Ø"/>
            </a:pPr>
            <a:r>
              <a:rPr lang="en-US" sz="1100" dirty="0">
                <a:latin typeface="Tahoma" panose="020B0604030504040204" pitchFamily="34" charset="0"/>
                <a:ea typeface="Tahoma" panose="020B0604030504040204" pitchFamily="34" charset="0"/>
                <a:cs typeface="Tahoma" panose="020B0604030504040204" pitchFamily="34" charset="0"/>
              </a:rPr>
              <a:t>Nearly two-thirds (65%) report visiting Scoville Park during that time, and about half have been to:</a:t>
            </a:r>
          </a:p>
          <a:p>
            <a:pPr marL="285744" indent="-285744">
              <a:buFont typeface="Wingdings" panose="05000000000000000000" pitchFamily="2" charset="2"/>
              <a:buChar char="Ø"/>
            </a:pPr>
            <a:endParaRPr lang="en-US" sz="1100" dirty="0">
              <a:latin typeface="Tahoma" panose="020B0604030504040204" pitchFamily="34" charset="0"/>
              <a:ea typeface="Tahoma" panose="020B0604030504040204" pitchFamily="34" charset="0"/>
              <a:cs typeface="Tahoma" panose="020B0604030504040204" pitchFamily="34" charset="0"/>
            </a:endParaRPr>
          </a:p>
          <a:p>
            <a:pPr marL="571500" lvl="1" indent="-284163">
              <a:buFont typeface="Wingdings" panose="05000000000000000000" pitchFamily="2" charset="2"/>
              <a:buChar char="§"/>
            </a:pPr>
            <a:endParaRPr lang="en-US" sz="1100" dirty="0">
              <a:latin typeface="Tahoma" panose="020B0604030504040204" pitchFamily="34" charset="0"/>
              <a:ea typeface="Tahoma" panose="020B0604030504040204" pitchFamily="34" charset="0"/>
              <a:cs typeface="Tahoma" panose="020B0604030504040204" pitchFamily="34" charset="0"/>
            </a:endParaRPr>
          </a:p>
          <a:p>
            <a:pPr marL="571500" lvl="1" indent="-284163">
              <a:buFont typeface="Wingdings" panose="05000000000000000000" pitchFamily="2" charset="2"/>
              <a:buChar char="§"/>
            </a:pPr>
            <a:endParaRPr lang="en-US" sz="1100" dirty="0">
              <a:latin typeface="Tahoma" panose="020B0604030504040204" pitchFamily="34" charset="0"/>
              <a:ea typeface="Tahoma" panose="020B0604030504040204" pitchFamily="34" charset="0"/>
              <a:cs typeface="Tahoma" panose="020B0604030504040204" pitchFamily="34" charset="0"/>
            </a:endParaRPr>
          </a:p>
          <a:p>
            <a:pPr marL="571500" lvl="1" indent="-284163">
              <a:buFont typeface="Wingdings" panose="05000000000000000000" pitchFamily="2" charset="2"/>
              <a:buChar char="§"/>
            </a:pPr>
            <a:endParaRPr lang="en-US" sz="1100" dirty="0">
              <a:latin typeface="Tahoma" panose="020B0604030504040204" pitchFamily="34" charset="0"/>
              <a:ea typeface="Tahoma" panose="020B0604030504040204" pitchFamily="34" charset="0"/>
              <a:cs typeface="Tahoma" panose="020B0604030504040204" pitchFamily="34" charset="0"/>
            </a:endParaRPr>
          </a:p>
          <a:p>
            <a:pPr marL="285744" indent="-285744">
              <a:buFont typeface="Wingdings" panose="05000000000000000000" pitchFamily="2" charset="2"/>
              <a:buChar char="Ø"/>
            </a:pPr>
            <a:r>
              <a:rPr lang="en-US" sz="1100" dirty="0">
                <a:latin typeface="Tahoma" panose="020B0604030504040204" pitchFamily="34" charset="0"/>
                <a:ea typeface="Tahoma" panose="020B0604030504040204" pitchFamily="34" charset="0"/>
                <a:cs typeface="Tahoma" panose="020B0604030504040204" pitchFamily="34" charset="0"/>
              </a:rPr>
              <a:t>About a third have been to:</a:t>
            </a:r>
          </a:p>
          <a:p>
            <a:pPr marL="285744" indent="-285744">
              <a:buFont typeface="Wingdings" panose="05000000000000000000" pitchFamily="2" charset="2"/>
              <a:buChar char="Ø"/>
            </a:pPr>
            <a:endParaRPr lang="en-US" sz="1100" dirty="0">
              <a:latin typeface="Tahoma" panose="020B0604030504040204" pitchFamily="34" charset="0"/>
              <a:ea typeface="Tahoma" panose="020B0604030504040204" pitchFamily="34" charset="0"/>
              <a:cs typeface="Tahoma" panose="020B0604030504040204" pitchFamily="34" charset="0"/>
            </a:endParaRPr>
          </a:p>
          <a:p>
            <a:pPr marL="742944" lvl="1" indent="-285744">
              <a:buFont typeface="Wingdings" panose="05000000000000000000" pitchFamily="2" charset="2"/>
              <a:buChar char="§"/>
            </a:pPr>
            <a:endParaRPr lang="en-US" sz="1100" dirty="0">
              <a:latin typeface="Tahoma" panose="020B0604030504040204" pitchFamily="34" charset="0"/>
              <a:ea typeface="Tahoma" panose="020B0604030504040204" pitchFamily="34" charset="0"/>
              <a:cs typeface="Tahoma" panose="020B0604030504040204" pitchFamily="34" charset="0"/>
            </a:endParaRPr>
          </a:p>
          <a:p>
            <a:pPr marL="742944" lvl="1" indent="-285744">
              <a:buFont typeface="Wingdings" panose="05000000000000000000" pitchFamily="2" charset="2"/>
              <a:buChar char="§"/>
            </a:pPr>
            <a:endParaRPr lang="en-US" sz="1100" dirty="0">
              <a:latin typeface="Tahoma" panose="020B0604030504040204" pitchFamily="34" charset="0"/>
              <a:ea typeface="Tahoma" panose="020B0604030504040204" pitchFamily="34" charset="0"/>
              <a:cs typeface="Tahoma" panose="020B0604030504040204" pitchFamily="34" charset="0"/>
            </a:endParaRPr>
          </a:p>
          <a:p>
            <a:pPr marL="742944" lvl="1" indent="-285744">
              <a:buFont typeface="Wingdings" panose="05000000000000000000" pitchFamily="2" charset="2"/>
              <a:buChar char="§"/>
            </a:pPr>
            <a:endParaRPr lang="en-US" sz="1100" dirty="0">
              <a:latin typeface="Tahoma" panose="020B0604030504040204" pitchFamily="34" charset="0"/>
              <a:ea typeface="Tahoma" panose="020B0604030504040204" pitchFamily="34" charset="0"/>
              <a:cs typeface="Tahoma" panose="020B0604030504040204" pitchFamily="34" charset="0"/>
            </a:endParaRPr>
          </a:p>
          <a:p>
            <a:pPr marL="742944" lvl="1" indent="-285744">
              <a:buFont typeface="Wingdings" panose="05000000000000000000" pitchFamily="2" charset="2"/>
              <a:buChar char="§"/>
            </a:pPr>
            <a:endParaRPr lang="en-US" sz="1100" dirty="0">
              <a:latin typeface="Tahoma" panose="020B0604030504040204" pitchFamily="34" charset="0"/>
              <a:ea typeface="Tahoma" panose="020B0604030504040204" pitchFamily="34" charset="0"/>
              <a:cs typeface="Tahoma" panose="020B0604030504040204" pitchFamily="34" charset="0"/>
            </a:endParaRPr>
          </a:p>
          <a:p>
            <a:pPr marL="742944" lvl="1" indent="-285744">
              <a:buFont typeface="Wingdings" panose="05000000000000000000" pitchFamily="2" charset="2"/>
              <a:buChar char="§"/>
            </a:pPr>
            <a:endParaRPr lang="en-US" sz="1100" dirty="0">
              <a:latin typeface="Tahoma" panose="020B0604030504040204" pitchFamily="34" charset="0"/>
              <a:ea typeface="Tahoma" panose="020B0604030504040204" pitchFamily="34" charset="0"/>
              <a:cs typeface="Tahoma" panose="020B0604030504040204" pitchFamily="34" charset="0"/>
            </a:endParaRPr>
          </a:p>
          <a:p>
            <a:pPr marL="285744" indent="-285744">
              <a:buFont typeface="Wingdings" panose="05000000000000000000" pitchFamily="2" charset="2"/>
              <a:buChar char="Ø"/>
            </a:pPr>
            <a:r>
              <a:rPr lang="en-US" sz="1100" dirty="0">
                <a:latin typeface="Tahoma" panose="020B0604030504040204" pitchFamily="34" charset="0"/>
                <a:ea typeface="Tahoma" panose="020B0604030504040204" pitchFamily="34" charset="0"/>
                <a:cs typeface="Tahoma" panose="020B0604030504040204" pitchFamily="34" charset="0"/>
              </a:rPr>
              <a:t>Most often, residents use these locations for personal health and fitness, and/or because of their convenience and proximity to where they life.  Others appreciate the availability of open space and natural settings, as well as safe places for children. </a:t>
            </a:r>
          </a:p>
          <a:p>
            <a:pPr lvl="1"/>
            <a:endParaRPr lang="en-US" sz="1100" dirty="0">
              <a:latin typeface="Tahoma" panose="020B0604030504040204" pitchFamily="34" charset="0"/>
              <a:ea typeface="Tahoma" panose="020B0604030504040204" pitchFamily="34" charset="0"/>
              <a:cs typeface="Tahoma" panose="020B0604030504040204" pitchFamily="34" charset="0"/>
            </a:endParaRPr>
          </a:p>
          <a:p>
            <a:pPr marL="285744" indent="-285744">
              <a:buFont typeface="Wingdings" panose="05000000000000000000" pitchFamily="2" charset="2"/>
              <a:buChar char="Ø"/>
            </a:pPr>
            <a:r>
              <a:rPr lang="en-US" sz="1100" dirty="0">
                <a:latin typeface="Tahoma" panose="020B0604030504040204" pitchFamily="34" charset="0"/>
                <a:ea typeface="Tahoma" panose="020B0604030504040204" pitchFamily="34" charset="0"/>
                <a:cs typeface="Tahoma" panose="020B0604030504040204" pitchFamily="34" charset="0"/>
              </a:rPr>
              <a:t>Satisfaction scores (on a 0-10 scale) remain very strong across District parks and facilities (despite being </a:t>
            </a:r>
            <a:r>
              <a:rPr lang="en-US" sz="1100" u="sng" dirty="0">
                <a:latin typeface="Tahoma" panose="020B0604030504040204" pitchFamily="34" charset="0"/>
                <a:ea typeface="Tahoma" panose="020B0604030504040204" pitchFamily="34" charset="0"/>
                <a:cs typeface="Tahoma" panose="020B0604030504040204" pitchFamily="34" charset="0"/>
              </a:rPr>
              <a:t>slightly</a:t>
            </a:r>
            <a:r>
              <a:rPr lang="en-US" sz="1100" dirty="0">
                <a:latin typeface="Tahoma" panose="020B0604030504040204" pitchFamily="34" charset="0"/>
                <a:ea typeface="Tahoma" panose="020B0604030504040204" pitchFamily="34" charset="0"/>
                <a:cs typeface="Tahoma" panose="020B0604030504040204" pitchFamily="34" charset="0"/>
              </a:rPr>
              <a:t> lower vs. 2019 ratings).  The highest scores go to:</a:t>
            </a:r>
          </a:p>
          <a:p>
            <a:pPr marL="285744" indent="-285744">
              <a:buFont typeface="Wingdings" panose="05000000000000000000" pitchFamily="2" charset="2"/>
              <a:buChar char="Ø"/>
            </a:pPr>
            <a:endParaRPr lang="en-US" sz="1100" dirty="0">
              <a:latin typeface="Tahoma" panose="020B0604030504040204" pitchFamily="34" charset="0"/>
              <a:ea typeface="Tahoma" panose="020B0604030504040204" pitchFamily="34" charset="0"/>
              <a:cs typeface="Tahoma" panose="020B0604030504040204" pitchFamily="34" charset="0"/>
            </a:endParaRPr>
          </a:p>
          <a:p>
            <a:pPr marL="571500" lvl="1" indent="-284163">
              <a:buFont typeface="Wingdings" panose="05000000000000000000" pitchFamily="2" charset="2"/>
              <a:buChar char="§"/>
            </a:pPr>
            <a:r>
              <a:rPr lang="en-US" sz="1100" dirty="0">
                <a:latin typeface="Tahoma" panose="020B0604030504040204" pitchFamily="34" charset="0"/>
                <a:ea typeface="Tahoma" panose="020B0604030504040204" pitchFamily="34" charset="0"/>
                <a:cs typeface="Tahoma" panose="020B0604030504040204" pitchFamily="34" charset="0"/>
              </a:rPr>
              <a:t>The overall experience, cleanliness/upkeep, and safety at these locations (8.3 average for each)</a:t>
            </a:r>
          </a:p>
          <a:p>
            <a:pPr marL="571500" lvl="1" indent="-284163">
              <a:buFont typeface="Wingdings" panose="05000000000000000000" pitchFamily="2" charset="2"/>
              <a:buChar char="§"/>
            </a:pPr>
            <a:r>
              <a:rPr lang="en-US" sz="1100" dirty="0">
                <a:latin typeface="Tahoma" panose="020B0604030504040204" pitchFamily="34" charset="0"/>
                <a:ea typeface="Tahoma" panose="020B0604030504040204" pitchFamily="34" charset="0"/>
                <a:cs typeface="Tahoma" panose="020B0604030504040204" pitchFamily="34" charset="0"/>
              </a:rPr>
              <a:t>Accessibility (8.2 average)</a:t>
            </a:r>
          </a:p>
          <a:p>
            <a:pPr marL="571500" lvl="1" indent="-284163">
              <a:buFont typeface="Wingdings" panose="05000000000000000000" pitchFamily="2" charset="2"/>
              <a:buChar char="§"/>
            </a:pPr>
            <a:r>
              <a:rPr lang="en-US" sz="1100" dirty="0">
                <a:latin typeface="Tahoma" panose="020B0604030504040204" pitchFamily="34" charset="0"/>
                <a:ea typeface="Tahoma" panose="020B0604030504040204" pitchFamily="34" charset="0"/>
                <a:cs typeface="Tahoma" panose="020B0604030504040204" pitchFamily="34" charset="0"/>
              </a:rPr>
              <a:t>Service provided by PDOP staff (7.9)</a:t>
            </a:r>
          </a:p>
          <a:p>
            <a:pPr marL="571500" lvl="1" indent="-284163">
              <a:buFont typeface="Wingdings" panose="05000000000000000000" pitchFamily="2" charset="2"/>
              <a:buChar char="§"/>
            </a:pPr>
            <a:endParaRPr lang="en-US" sz="1100" dirty="0">
              <a:latin typeface="Tahoma" panose="020B0604030504040204" pitchFamily="34" charset="0"/>
              <a:ea typeface="Tahoma" panose="020B0604030504040204" pitchFamily="34" charset="0"/>
              <a:cs typeface="Tahoma" panose="020B0604030504040204" pitchFamily="34" charset="0"/>
            </a:endParaRPr>
          </a:p>
          <a:p>
            <a:pPr marL="114300" indent="-284163">
              <a:buFont typeface="Wingdings" panose="05000000000000000000" pitchFamily="2" charset="2"/>
              <a:buChar char="Ø"/>
            </a:pPr>
            <a:r>
              <a:rPr lang="en-US" sz="1100" dirty="0">
                <a:latin typeface="Tahoma" panose="020B0604030504040204" pitchFamily="34" charset="0"/>
                <a:ea typeface="Tahoma" panose="020B0604030504040204" pitchFamily="34" charset="0"/>
                <a:cs typeface="Tahoma" panose="020B0604030504040204" pitchFamily="34" charset="0"/>
              </a:rPr>
              <a:t>No group is dissatisfied with any attribute; all average scores of 7.3 or higher.  The</a:t>
            </a:r>
          </a:p>
          <a:p>
            <a:pPr marL="285750" indent="-285750"/>
            <a:r>
              <a:rPr lang="en-US" sz="1100" dirty="0">
                <a:latin typeface="Tahoma" panose="020B0604030504040204" pitchFamily="34" charset="0"/>
                <a:ea typeface="Tahoma" panose="020B0604030504040204" pitchFamily="34" charset="0"/>
                <a:cs typeface="Tahoma" panose="020B0604030504040204" pitchFamily="34" charset="0"/>
              </a:rPr>
              <a:t> 	top complaints are scattered, most often focusing on a lack of parking across various facilities, limited bathroom access (often locked/unavailable), homeless people in specific parks, suggestions for friendlier service from staff, and general upkeep.</a:t>
            </a:r>
          </a:p>
        </p:txBody>
      </p:sp>
      <p:sp>
        <p:nvSpPr>
          <p:cNvPr id="3" name="TextBox 2">
            <a:extLst>
              <a:ext uri="{FF2B5EF4-FFF2-40B4-BE49-F238E27FC236}">
                <a16:creationId xmlns:a16="http://schemas.microsoft.com/office/drawing/2014/main" id="{029C51BA-9495-B876-CBF0-738A509FD7BA}"/>
              </a:ext>
            </a:extLst>
          </p:cNvPr>
          <p:cNvSpPr txBox="1"/>
          <p:nvPr/>
        </p:nvSpPr>
        <p:spPr>
          <a:xfrm>
            <a:off x="531625" y="838703"/>
            <a:ext cx="2122675" cy="1384995"/>
          </a:xfrm>
          <a:prstGeom prst="rect">
            <a:avLst/>
          </a:prstGeom>
        </p:spPr>
        <p:style>
          <a:lnRef idx="3">
            <a:schemeClr val="lt1"/>
          </a:lnRef>
          <a:fillRef idx="1">
            <a:schemeClr val="accent5"/>
          </a:fillRef>
          <a:effectRef idx="1">
            <a:schemeClr val="accent5"/>
          </a:effectRef>
          <a:fontRef idx="minor">
            <a:schemeClr val="lt1"/>
          </a:fontRef>
        </p:style>
        <p:txBody>
          <a:bodyPr wrap="square" rtlCol="0">
            <a:spAutoFit/>
          </a:bodyPr>
          <a:lstStyle/>
          <a:p>
            <a:pPr algn="ctr"/>
            <a:r>
              <a:rPr lang="en-US" sz="1400" dirty="0">
                <a:latin typeface="Tahoma" panose="020B0604030504040204" pitchFamily="34" charset="0"/>
                <a:ea typeface="Tahoma" panose="020B0604030504040204" pitchFamily="34" charset="0"/>
                <a:cs typeface="Tahoma" panose="020B0604030504040204" pitchFamily="34" charset="0"/>
              </a:rPr>
              <a:t>Virtually all residents report visiting a PDOP park or facility in the past year and are very satisfied with those experiences.  </a:t>
            </a:r>
          </a:p>
        </p:txBody>
      </p:sp>
      <p:sp>
        <p:nvSpPr>
          <p:cNvPr id="4" name="TextBox 3">
            <a:extLst>
              <a:ext uri="{FF2B5EF4-FFF2-40B4-BE49-F238E27FC236}">
                <a16:creationId xmlns:a16="http://schemas.microsoft.com/office/drawing/2014/main" id="{8DD2AB63-01E1-AEF7-B669-624CA2CB19C8}"/>
              </a:ext>
            </a:extLst>
          </p:cNvPr>
          <p:cNvSpPr txBox="1"/>
          <p:nvPr/>
        </p:nvSpPr>
        <p:spPr>
          <a:xfrm>
            <a:off x="8353045" y="759038"/>
            <a:ext cx="702527" cy="507831"/>
          </a:xfrm>
          <a:prstGeom prst="rect">
            <a:avLst/>
          </a:prstGeom>
          <a:noFill/>
        </p:spPr>
        <p:txBody>
          <a:bodyPr wrap="square" rtlCol="0">
            <a:spAutoFit/>
          </a:bodyPr>
          <a:lstStyle/>
          <a:p>
            <a:pPr algn="ctr"/>
            <a:r>
              <a:rPr lang="en-US" sz="900" i="1" dirty="0">
                <a:latin typeface="Tahoma" panose="020B0604030504040204" pitchFamily="34" charset="0"/>
                <a:ea typeface="Tahoma" panose="020B0604030504040204" pitchFamily="34" charset="0"/>
                <a:cs typeface="Tahoma" panose="020B0604030504040204" pitchFamily="34" charset="0"/>
              </a:rPr>
              <a:t>&lt;pp. 38-  40, 42-44&gt;</a:t>
            </a:r>
          </a:p>
        </p:txBody>
      </p:sp>
      <p:sp>
        <p:nvSpPr>
          <p:cNvPr id="5" name="TextBox 4">
            <a:extLst>
              <a:ext uri="{FF2B5EF4-FFF2-40B4-BE49-F238E27FC236}">
                <a16:creationId xmlns:a16="http://schemas.microsoft.com/office/drawing/2014/main" id="{5C96B1DB-F002-60D6-E9FE-91A879083C62}"/>
              </a:ext>
            </a:extLst>
          </p:cNvPr>
          <p:cNvSpPr txBox="1"/>
          <p:nvPr/>
        </p:nvSpPr>
        <p:spPr>
          <a:xfrm>
            <a:off x="8353045" y="3442170"/>
            <a:ext cx="702527" cy="230832"/>
          </a:xfrm>
          <a:prstGeom prst="rect">
            <a:avLst/>
          </a:prstGeom>
          <a:noFill/>
        </p:spPr>
        <p:txBody>
          <a:bodyPr wrap="square" rtlCol="0">
            <a:spAutoFit/>
          </a:bodyPr>
          <a:lstStyle/>
          <a:p>
            <a:pPr algn="ctr"/>
            <a:r>
              <a:rPr lang="en-US" sz="900" i="1" dirty="0">
                <a:latin typeface="Tahoma" panose="020B0604030504040204" pitchFamily="34" charset="0"/>
                <a:ea typeface="Tahoma" panose="020B0604030504040204" pitchFamily="34" charset="0"/>
                <a:cs typeface="Tahoma" panose="020B0604030504040204" pitchFamily="34" charset="0"/>
              </a:rPr>
              <a:t>&lt;pg. 41&gt;</a:t>
            </a:r>
          </a:p>
        </p:txBody>
      </p:sp>
      <p:sp>
        <p:nvSpPr>
          <p:cNvPr id="6" name="TextBox 5">
            <a:extLst>
              <a:ext uri="{FF2B5EF4-FFF2-40B4-BE49-F238E27FC236}">
                <a16:creationId xmlns:a16="http://schemas.microsoft.com/office/drawing/2014/main" id="{E1190DBD-5995-6A3F-F08A-4E52A4946738}"/>
              </a:ext>
            </a:extLst>
          </p:cNvPr>
          <p:cNvSpPr txBox="1"/>
          <p:nvPr/>
        </p:nvSpPr>
        <p:spPr>
          <a:xfrm>
            <a:off x="4928839" y="122663"/>
            <a:ext cx="3592537" cy="261610"/>
          </a:xfrm>
          <a:prstGeom prst="rect">
            <a:avLst/>
          </a:prstGeom>
          <a:noFill/>
        </p:spPr>
        <p:txBody>
          <a:bodyPr wrap="square" rtlCol="0">
            <a:spAutoFit/>
          </a:bodyPr>
          <a:lstStyle/>
          <a:p>
            <a:pPr algn="r"/>
            <a:r>
              <a:rPr lang="en-US" sz="1100" b="1" dirty="0">
                <a:solidFill>
                  <a:schemeClr val="bg1"/>
                </a:solidFill>
                <a:latin typeface="Tahoma" panose="020B0604030504040204" pitchFamily="34" charset="0"/>
                <a:ea typeface="Tahoma" panose="020B0604030504040204" pitchFamily="34" charset="0"/>
                <a:cs typeface="Tahoma" panose="020B0604030504040204" pitchFamily="34" charset="0"/>
              </a:rPr>
              <a:t>Executive Summary</a:t>
            </a:r>
          </a:p>
        </p:txBody>
      </p:sp>
      <p:sp>
        <p:nvSpPr>
          <p:cNvPr id="8" name="TextBox 7">
            <a:extLst>
              <a:ext uri="{FF2B5EF4-FFF2-40B4-BE49-F238E27FC236}">
                <a16:creationId xmlns:a16="http://schemas.microsoft.com/office/drawing/2014/main" id="{136148E8-31D7-5CF9-1201-E13775EB76E7}"/>
              </a:ext>
            </a:extLst>
          </p:cNvPr>
          <p:cNvSpPr txBox="1"/>
          <p:nvPr/>
        </p:nvSpPr>
        <p:spPr>
          <a:xfrm>
            <a:off x="8353044" y="4114782"/>
            <a:ext cx="702527" cy="369332"/>
          </a:xfrm>
          <a:prstGeom prst="rect">
            <a:avLst/>
          </a:prstGeom>
          <a:noFill/>
        </p:spPr>
        <p:txBody>
          <a:bodyPr wrap="square" rtlCol="0">
            <a:spAutoFit/>
          </a:bodyPr>
          <a:lstStyle/>
          <a:p>
            <a:pPr algn="ctr"/>
            <a:r>
              <a:rPr lang="en-US" sz="900" i="1" dirty="0">
                <a:latin typeface="Tahoma" panose="020B0604030504040204" pitchFamily="34" charset="0"/>
                <a:ea typeface="Tahoma" panose="020B0604030504040204" pitchFamily="34" charset="0"/>
                <a:cs typeface="Tahoma" panose="020B0604030504040204" pitchFamily="34" charset="0"/>
              </a:rPr>
              <a:t>&lt;pp. 45- 48&gt;</a:t>
            </a:r>
          </a:p>
        </p:txBody>
      </p:sp>
      <p:sp>
        <p:nvSpPr>
          <p:cNvPr id="9" name="TextBox 8">
            <a:extLst>
              <a:ext uri="{FF2B5EF4-FFF2-40B4-BE49-F238E27FC236}">
                <a16:creationId xmlns:a16="http://schemas.microsoft.com/office/drawing/2014/main" id="{26BDCB20-62E2-AD7C-9475-073BFA0F864F}"/>
              </a:ext>
            </a:extLst>
          </p:cNvPr>
          <p:cNvSpPr txBox="1"/>
          <p:nvPr/>
        </p:nvSpPr>
        <p:spPr>
          <a:xfrm>
            <a:off x="2722579" y="1726629"/>
            <a:ext cx="5732785" cy="938719"/>
          </a:xfrm>
          <a:prstGeom prst="rect">
            <a:avLst/>
          </a:prstGeom>
          <a:noFill/>
        </p:spPr>
        <p:txBody>
          <a:bodyPr wrap="square" numCol="2" rtlCol="0">
            <a:spAutoFit/>
          </a:bodyPr>
          <a:lstStyle/>
          <a:p>
            <a:pPr marL="571500" lvl="1" indent="-284163">
              <a:buFont typeface="Wingdings" panose="05000000000000000000" pitchFamily="2" charset="2"/>
              <a:buChar char="§"/>
            </a:pPr>
            <a:r>
              <a:rPr lang="en-US" sz="1100" dirty="0">
                <a:latin typeface="Tahoma" panose="020B0604030504040204" pitchFamily="34" charset="0"/>
                <a:ea typeface="Tahoma" panose="020B0604030504040204" pitchFamily="34" charset="0"/>
                <a:cs typeface="Tahoma" panose="020B0604030504040204" pitchFamily="34" charset="0"/>
              </a:rPr>
              <a:t>Austin Gardens (47%)</a:t>
            </a:r>
          </a:p>
          <a:p>
            <a:pPr marL="571500" lvl="1" indent="-284163">
              <a:buFont typeface="Wingdings" panose="05000000000000000000" pitchFamily="2" charset="2"/>
              <a:buChar char="§"/>
            </a:pPr>
            <a:r>
              <a:rPr lang="en-US" sz="1100" dirty="0">
                <a:latin typeface="Tahoma" panose="020B0604030504040204" pitchFamily="34" charset="0"/>
                <a:ea typeface="Tahoma" panose="020B0604030504040204" pitchFamily="34" charset="0"/>
                <a:cs typeface="Tahoma" panose="020B0604030504040204" pitchFamily="34" charset="0"/>
              </a:rPr>
              <a:t>Oak Park Conservatory (47%)</a:t>
            </a:r>
          </a:p>
          <a:p>
            <a:pPr marL="571500" lvl="1" indent="-284163">
              <a:buFont typeface="Wingdings" panose="05000000000000000000" pitchFamily="2" charset="2"/>
              <a:buChar char="§"/>
            </a:pPr>
            <a:endParaRPr lang="en-US" sz="1100" dirty="0">
              <a:latin typeface="Tahoma" panose="020B0604030504040204" pitchFamily="34" charset="0"/>
              <a:ea typeface="Tahoma" panose="020B0604030504040204" pitchFamily="34" charset="0"/>
              <a:cs typeface="Tahoma" panose="020B0604030504040204" pitchFamily="34" charset="0"/>
            </a:endParaRPr>
          </a:p>
          <a:p>
            <a:pPr marL="571500" lvl="1" indent="-284163">
              <a:buFont typeface="Wingdings" panose="05000000000000000000" pitchFamily="2" charset="2"/>
              <a:buChar char="§"/>
            </a:pPr>
            <a:endParaRPr lang="en-US" sz="1100" dirty="0">
              <a:latin typeface="Tahoma" panose="020B0604030504040204" pitchFamily="34" charset="0"/>
              <a:ea typeface="Tahoma" panose="020B0604030504040204" pitchFamily="34" charset="0"/>
              <a:cs typeface="Tahoma" panose="020B0604030504040204" pitchFamily="34" charset="0"/>
            </a:endParaRPr>
          </a:p>
          <a:p>
            <a:pPr marL="571500" lvl="1" indent="-284163">
              <a:buFont typeface="Wingdings" panose="05000000000000000000" pitchFamily="2" charset="2"/>
              <a:buChar char="§"/>
            </a:pPr>
            <a:endParaRPr lang="en-US" sz="1100" dirty="0">
              <a:latin typeface="Tahoma" panose="020B0604030504040204" pitchFamily="34" charset="0"/>
              <a:ea typeface="Tahoma" panose="020B0604030504040204" pitchFamily="34" charset="0"/>
              <a:cs typeface="Tahoma" panose="020B0604030504040204" pitchFamily="34" charset="0"/>
            </a:endParaRPr>
          </a:p>
          <a:p>
            <a:pPr marL="571500" lvl="1" indent="-284163">
              <a:buFont typeface="Wingdings" panose="05000000000000000000" pitchFamily="2" charset="2"/>
              <a:buChar char="§"/>
            </a:pPr>
            <a:r>
              <a:rPr lang="en-US" sz="1100" dirty="0">
                <a:latin typeface="Tahoma" panose="020B0604030504040204" pitchFamily="34" charset="0"/>
                <a:ea typeface="Tahoma" panose="020B0604030504040204" pitchFamily="34" charset="0"/>
                <a:cs typeface="Tahoma" panose="020B0604030504040204" pitchFamily="34" charset="0"/>
              </a:rPr>
              <a:t>Rehm Park (44%)</a:t>
            </a:r>
          </a:p>
          <a:p>
            <a:pPr marL="571500" lvl="1" indent="-284163">
              <a:buFont typeface="Wingdings" panose="05000000000000000000" pitchFamily="2" charset="2"/>
              <a:buChar char="§"/>
            </a:pPr>
            <a:r>
              <a:rPr lang="en-US" sz="1100" dirty="0">
                <a:latin typeface="Tahoma" panose="020B0604030504040204" pitchFamily="34" charset="0"/>
                <a:ea typeface="Tahoma" panose="020B0604030504040204" pitchFamily="34" charset="0"/>
                <a:cs typeface="Tahoma" panose="020B0604030504040204" pitchFamily="34" charset="0"/>
              </a:rPr>
              <a:t>Taylor Park (40%)</a:t>
            </a:r>
          </a:p>
          <a:p>
            <a:pPr marL="285744" indent="-285744">
              <a:buFont typeface="Wingdings" panose="05000000000000000000" pitchFamily="2" charset="2"/>
              <a:buChar char="Ø"/>
            </a:pPr>
            <a:endParaRPr lang="en-US" sz="1100" dirty="0">
              <a:latin typeface="Tahoma" panose="020B0604030504040204" pitchFamily="34" charset="0"/>
              <a:ea typeface="Tahoma" panose="020B0604030504040204" pitchFamily="34" charset="0"/>
              <a:cs typeface="Tahoma" panose="020B0604030504040204" pitchFamily="34" charset="0"/>
            </a:endParaRPr>
          </a:p>
        </p:txBody>
      </p:sp>
      <p:sp>
        <p:nvSpPr>
          <p:cNvPr id="10" name="TextBox 9">
            <a:extLst>
              <a:ext uri="{FF2B5EF4-FFF2-40B4-BE49-F238E27FC236}">
                <a16:creationId xmlns:a16="http://schemas.microsoft.com/office/drawing/2014/main" id="{08A86F3B-F4F2-63E4-1AC0-C3B9171F7B0C}"/>
              </a:ext>
            </a:extLst>
          </p:cNvPr>
          <p:cNvSpPr txBox="1"/>
          <p:nvPr/>
        </p:nvSpPr>
        <p:spPr>
          <a:xfrm>
            <a:off x="2722579" y="2563316"/>
            <a:ext cx="5732785" cy="672168"/>
          </a:xfrm>
          <a:prstGeom prst="rect">
            <a:avLst/>
          </a:prstGeom>
          <a:noFill/>
        </p:spPr>
        <p:txBody>
          <a:bodyPr wrap="square" numCol="2" rtlCol="0">
            <a:noAutofit/>
          </a:bodyPr>
          <a:lstStyle/>
          <a:p>
            <a:pPr marL="571500" lvl="1" indent="-284163">
              <a:buFont typeface="Wingdings" panose="05000000000000000000" pitchFamily="2" charset="2"/>
              <a:buChar char="§"/>
            </a:pPr>
            <a:r>
              <a:rPr lang="en-US" sz="1100" dirty="0">
                <a:latin typeface="Tahoma" panose="020B0604030504040204" pitchFamily="34" charset="0"/>
                <a:ea typeface="Tahoma" panose="020B0604030504040204" pitchFamily="34" charset="0"/>
                <a:cs typeface="Tahoma" panose="020B0604030504040204" pitchFamily="34" charset="0"/>
              </a:rPr>
              <a:t>Barrie Center/Park (33%)</a:t>
            </a:r>
          </a:p>
          <a:p>
            <a:pPr marL="571500" lvl="1" indent="-284163">
              <a:buFont typeface="Wingdings" panose="05000000000000000000" pitchFamily="2" charset="2"/>
              <a:buChar char="§"/>
            </a:pPr>
            <a:r>
              <a:rPr lang="en-US" sz="1100" dirty="0">
                <a:latin typeface="Tahoma" panose="020B0604030504040204" pitchFamily="34" charset="0"/>
                <a:ea typeface="Tahoma" panose="020B0604030504040204" pitchFamily="34" charset="0"/>
                <a:cs typeface="Tahoma" panose="020B0604030504040204" pitchFamily="34" charset="0"/>
              </a:rPr>
              <a:t>Mills Park (32%)</a:t>
            </a:r>
          </a:p>
          <a:p>
            <a:pPr marL="571500" lvl="1" indent="-284163">
              <a:buFont typeface="Wingdings" panose="05000000000000000000" pitchFamily="2" charset="2"/>
              <a:buChar char="§"/>
            </a:pPr>
            <a:r>
              <a:rPr lang="en-US" sz="1100" dirty="0">
                <a:latin typeface="Tahoma" panose="020B0604030504040204" pitchFamily="34" charset="0"/>
                <a:ea typeface="Tahoma" panose="020B0604030504040204" pitchFamily="34" charset="0"/>
                <a:cs typeface="Tahoma" panose="020B0604030504040204" pitchFamily="34" charset="0"/>
              </a:rPr>
              <a:t>Ridgeland Common Rec Complex (31%) and/or pool (29%)</a:t>
            </a:r>
          </a:p>
          <a:p>
            <a:pPr marL="571500" lvl="1" indent="-284163">
              <a:buFont typeface="Wingdings" panose="05000000000000000000" pitchFamily="2" charset="2"/>
              <a:buChar char="§"/>
            </a:pPr>
            <a:r>
              <a:rPr lang="en-US" sz="1100" dirty="0">
                <a:latin typeface="Tahoma" panose="020B0604030504040204" pitchFamily="34" charset="0"/>
                <a:ea typeface="Tahoma" panose="020B0604030504040204" pitchFamily="34" charset="0"/>
                <a:cs typeface="Tahoma" panose="020B0604030504040204" pitchFamily="34" charset="0"/>
              </a:rPr>
              <a:t>Rehm Pool (31%)</a:t>
            </a:r>
          </a:p>
          <a:p>
            <a:pPr marL="571500" lvl="1" indent="-284163">
              <a:buFont typeface="Wingdings" panose="05000000000000000000" pitchFamily="2" charset="2"/>
              <a:buChar char="§"/>
            </a:pPr>
            <a:r>
              <a:rPr lang="en-US" sz="1100" dirty="0">
                <a:latin typeface="Tahoma" panose="020B0604030504040204" pitchFamily="34" charset="0"/>
                <a:ea typeface="Tahoma" panose="020B0604030504040204" pitchFamily="34" charset="0"/>
                <a:cs typeface="Tahoma" panose="020B0604030504040204" pitchFamily="34" charset="0"/>
              </a:rPr>
              <a:t>Lindberg Park (30%)</a:t>
            </a:r>
          </a:p>
          <a:p>
            <a:pPr marL="571500" lvl="1" indent="-284163">
              <a:buFont typeface="Wingdings" panose="05000000000000000000" pitchFamily="2" charset="2"/>
              <a:buChar char="§"/>
            </a:pPr>
            <a:r>
              <a:rPr lang="en-US" sz="1100" dirty="0">
                <a:latin typeface="Tahoma" panose="020B0604030504040204" pitchFamily="34" charset="0"/>
                <a:ea typeface="Tahoma" panose="020B0604030504040204" pitchFamily="34" charset="0"/>
                <a:cs typeface="Tahoma" panose="020B0604030504040204" pitchFamily="34" charset="0"/>
              </a:rPr>
              <a:t>Longfellow Center/Park (29%)</a:t>
            </a:r>
          </a:p>
        </p:txBody>
      </p:sp>
    </p:spTree>
    <p:extLst>
      <p:ext uri="{BB962C8B-B14F-4D97-AF65-F5344CB8AC3E}">
        <p14:creationId xmlns:p14="http://schemas.microsoft.com/office/powerpoint/2010/main" val="41367119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30DE06E-59EC-7999-A882-E899AFF88068}"/>
              </a:ext>
            </a:extLst>
          </p:cNvPr>
          <p:cNvSpPr txBox="1"/>
          <p:nvPr/>
        </p:nvSpPr>
        <p:spPr>
          <a:xfrm>
            <a:off x="2722580" y="718398"/>
            <a:ext cx="5732785" cy="769441"/>
          </a:xfrm>
          <a:prstGeom prst="rect">
            <a:avLst/>
          </a:prstGeom>
          <a:noFill/>
        </p:spPr>
        <p:txBody>
          <a:bodyPr wrap="square" rtlCol="0">
            <a:spAutoFit/>
          </a:bodyPr>
          <a:lstStyle/>
          <a:p>
            <a:pPr marL="285744" indent="-285744">
              <a:buFont typeface="Wingdings" panose="05000000000000000000" pitchFamily="2" charset="2"/>
              <a:buChar char="Ø"/>
            </a:pPr>
            <a:r>
              <a:rPr lang="en-US" sz="1100" dirty="0">
                <a:latin typeface="Tahoma" panose="020B0604030504040204" pitchFamily="34" charset="0"/>
                <a:ea typeface="Tahoma" panose="020B0604030504040204" pitchFamily="34" charset="0"/>
                <a:cs typeface="Tahoma" panose="020B0604030504040204" pitchFamily="34" charset="0"/>
              </a:rPr>
              <a:t>In other words, non-visitors continue to perceive the PDOP as more focused on children and young families.  </a:t>
            </a:r>
          </a:p>
          <a:p>
            <a:pPr marL="285744" indent="-285744">
              <a:buFont typeface="Wingdings" panose="05000000000000000000" pitchFamily="2" charset="2"/>
              <a:buChar char="Ø"/>
            </a:pPr>
            <a:endParaRPr lang="en-US" sz="1100" dirty="0">
              <a:latin typeface="Tahoma" panose="020B0604030504040204" pitchFamily="34" charset="0"/>
              <a:ea typeface="Tahoma" panose="020B0604030504040204" pitchFamily="34" charset="0"/>
              <a:cs typeface="Tahoma" panose="020B0604030504040204" pitchFamily="34" charset="0"/>
            </a:endParaRPr>
          </a:p>
          <a:p>
            <a:pPr marL="571500" lvl="1" indent="-284163">
              <a:buFont typeface="Wingdings" panose="05000000000000000000" pitchFamily="2" charset="2"/>
              <a:buChar char="§"/>
            </a:pPr>
            <a:r>
              <a:rPr lang="en-US" sz="1100" dirty="0">
                <a:latin typeface="Tahoma" panose="020B0604030504040204" pitchFamily="34" charset="0"/>
                <a:ea typeface="Tahoma" panose="020B0604030504040204" pitchFamily="34" charset="0"/>
                <a:cs typeface="Tahoma" panose="020B0604030504040204" pitchFamily="34" charset="0"/>
              </a:rPr>
              <a:t>This reflects some of the open-ended feedback cited earlier as well.</a:t>
            </a:r>
          </a:p>
        </p:txBody>
      </p:sp>
      <p:sp>
        <p:nvSpPr>
          <p:cNvPr id="3" name="TextBox 2">
            <a:extLst>
              <a:ext uri="{FF2B5EF4-FFF2-40B4-BE49-F238E27FC236}">
                <a16:creationId xmlns:a16="http://schemas.microsoft.com/office/drawing/2014/main" id="{BDB18F9C-D073-0A2C-A677-930066807F27}"/>
              </a:ext>
            </a:extLst>
          </p:cNvPr>
          <p:cNvSpPr txBox="1"/>
          <p:nvPr/>
        </p:nvSpPr>
        <p:spPr>
          <a:xfrm>
            <a:off x="474475" y="759038"/>
            <a:ext cx="2122675" cy="954107"/>
          </a:xfrm>
          <a:prstGeom prst="rect">
            <a:avLst/>
          </a:prstGeom>
        </p:spPr>
        <p:style>
          <a:lnRef idx="3">
            <a:schemeClr val="lt1"/>
          </a:lnRef>
          <a:fillRef idx="1">
            <a:schemeClr val="accent5"/>
          </a:fillRef>
          <a:effectRef idx="1">
            <a:schemeClr val="accent5"/>
          </a:effectRef>
          <a:fontRef idx="minor">
            <a:schemeClr val="lt1"/>
          </a:fontRef>
        </p:style>
        <p:txBody>
          <a:bodyPr wrap="square" rtlCol="0">
            <a:spAutoFit/>
          </a:bodyPr>
          <a:lstStyle/>
          <a:p>
            <a:pPr algn="ctr"/>
            <a:r>
              <a:rPr lang="en-US" sz="1400" dirty="0">
                <a:latin typeface="Tahoma" panose="020B0604030504040204" pitchFamily="34" charset="0"/>
                <a:ea typeface="Tahoma" panose="020B0604030504040204" pitchFamily="34" charset="0"/>
                <a:cs typeface="Tahoma" panose="020B0604030504040204" pitchFamily="34" charset="0"/>
              </a:rPr>
              <a:t>Consistent with the 2019 survey, non-usage is usually due to not having young children.  </a:t>
            </a:r>
          </a:p>
        </p:txBody>
      </p:sp>
      <p:sp>
        <p:nvSpPr>
          <p:cNvPr id="4" name="TextBox 3">
            <a:extLst>
              <a:ext uri="{FF2B5EF4-FFF2-40B4-BE49-F238E27FC236}">
                <a16:creationId xmlns:a16="http://schemas.microsoft.com/office/drawing/2014/main" id="{167EBF46-F77E-6B40-B11F-9606A9AA13B5}"/>
              </a:ext>
            </a:extLst>
          </p:cNvPr>
          <p:cNvSpPr txBox="1"/>
          <p:nvPr/>
        </p:nvSpPr>
        <p:spPr>
          <a:xfrm>
            <a:off x="8353045" y="4413129"/>
            <a:ext cx="702527" cy="369332"/>
          </a:xfrm>
          <a:prstGeom prst="rect">
            <a:avLst/>
          </a:prstGeom>
          <a:noFill/>
        </p:spPr>
        <p:txBody>
          <a:bodyPr wrap="square" rtlCol="0">
            <a:spAutoFit/>
          </a:bodyPr>
          <a:lstStyle/>
          <a:p>
            <a:pPr algn="ctr"/>
            <a:r>
              <a:rPr lang="en-US" sz="900" i="1" dirty="0">
                <a:latin typeface="Tahoma" panose="020B0604030504040204" pitchFamily="34" charset="0"/>
                <a:ea typeface="Tahoma" panose="020B0604030504040204" pitchFamily="34" charset="0"/>
                <a:cs typeface="Tahoma" panose="020B0604030504040204" pitchFamily="34" charset="0"/>
              </a:rPr>
              <a:t>&lt;pp. 53-56&gt;</a:t>
            </a:r>
          </a:p>
        </p:txBody>
      </p:sp>
      <p:sp>
        <p:nvSpPr>
          <p:cNvPr id="5" name="TextBox 4">
            <a:extLst>
              <a:ext uri="{FF2B5EF4-FFF2-40B4-BE49-F238E27FC236}">
                <a16:creationId xmlns:a16="http://schemas.microsoft.com/office/drawing/2014/main" id="{2A84520F-3A74-BA4F-A54B-18DA3248E8C5}"/>
              </a:ext>
            </a:extLst>
          </p:cNvPr>
          <p:cNvSpPr txBox="1"/>
          <p:nvPr/>
        </p:nvSpPr>
        <p:spPr>
          <a:xfrm>
            <a:off x="8353045" y="1750380"/>
            <a:ext cx="702527" cy="230832"/>
          </a:xfrm>
          <a:prstGeom prst="rect">
            <a:avLst/>
          </a:prstGeom>
          <a:noFill/>
        </p:spPr>
        <p:txBody>
          <a:bodyPr wrap="square" rtlCol="0">
            <a:spAutoFit/>
          </a:bodyPr>
          <a:lstStyle/>
          <a:p>
            <a:pPr algn="ctr"/>
            <a:r>
              <a:rPr lang="en-US" sz="900" i="1" dirty="0">
                <a:latin typeface="Tahoma" panose="020B0604030504040204" pitchFamily="34" charset="0"/>
                <a:ea typeface="Tahoma" panose="020B0604030504040204" pitchFamily="34" charset="0"/>
                <a:cs typeface="Tahoma" panose="020B0604030504040204" pitchFamily="34" charset="0"/>
              </a:rPr>
              <a:t>&lt;pg. 51&gt;</a:t>
            </a:r>
          </a:p>
        </p:txBody>
      </p:sp>
      <p:sp>
        <p:nvSpPr>
          <p:cNvPr id="6" name="TextBox 5">
            <a:extLst>
              <a:ext uri="{FF2B5EF4-FFF2-40B4-BE49-F238E27FC236}">
                <a16:creationId xmlns:a16="http://schemas.microsoft.com/office/drawing/2014/main" id="{4806686C-BE71-B164-7DA6-FFBC561CBE81}"/>
              </a:ext>
            </a:extLst>
          </p:cNvPr>
          <p:cNvSpPr txBox="1"/>
          <p:nvPr/>
        </p:nvSpPr>
        <p:spPr>
          <a:xfrm>
            <a:off x="4928839" y="122663"/>
            <a:ext cx="3592537" cy="261610"/>
          </a:xfrm>
          <a:prstGeom prst="rect">
            <a:avLst/>
          </a:prstGeom>
          <a:noFill/>
        </p:spPr>
        <p:txBody>
          <a:bodyPr wrap="square" rtlCol="0">
            <a:spAutoFit/>
          </a:bodyPr>
          <a:lstStyle/>
          <a:p>
            <a:pPr algn="r"/>
            <a:r>
              <a:rPr lang="en-US" sz="1100" b="1" dirty="0">
                <a:solidFill>
                  <a:schemeClr val="bg1"/>
                </a:solidFill>
                <a:latin typeface="Tahoma" panose="020B0604030504040204" pitchFamily="34" charset="0"/>
                <a:ea typeface="Tahoma" panose="020B0604030504040204" pitchFamily="34" charset="0"/>
                <a:cs typeface="Tahoma" panose="020B0604030504040204" pitchFamily="34" charset="0"/>
              </a:rPr>
              <a:t>Executive Summary</a:t>
            </a:r>
          </a:p>
        </p:txBody>
      </p:sp>
      <p:sp>
        <p:nvSpPr>
          <p:cNvPr id="7" name="TextBox 6">
            <a:extLst>
              <a:ext uri="{FF2B5EF4-FFF2-40B4-BE49-F238E27FC236}">
                <a16:creationId xmlns:a16="http://schemas.microsoft.com/office/drawing/2014/main" id="{8A8E1060-DD46-04EF-7E76-9D0631F2DC73}"/>
              </a:ext>
            </a:extLst>
          </p:cNvPr>
          <p:cNvSpPr txBox="1"/>
          <p:nvPr/>
        </p:nvSpPr>
        <p:spPr>
          <a:xfrm>
            <a:off x="2722579" y="1746570"/>
            <a:ext cx="5798797" cy="5001369"/>
          </a:xfrm>
          <a:prstGeom prst="rect">
            <a:avLst/>
          </a:prstGeom>
          <a:noFill/>
        </p:spPr>
        <p:txBody>
          <a:bodyPr wrap="square" rtlCol="0">
            <a:spAutoFit/>
          </a:bodyPr>
          <a:lstStyle/>
          <a:p>
            <a:pPr marL="285744" indent="-285744">
              <a:buFont typeface="Wingdings" panose="05000000000000000000" pitchFamily="2" charset="2"/>
              <a:buChar char="Ø"/>
            </a:pPr>
            <a:r>
              <a:rPr lang="en-US" sz="1100" dirty="0">
                <a:latin typeface="Tahoma" panose="020B0604030504040204" pitchFamily="34" charset="0"/>
                <a:ea typeface="Tahoma" panose="020B0604030504040204" pitchFamily="34" charset="0"/>
                <a:cs typeface="Tahoma" panose="020B0604030504040204" pitchFamily="34" charset="0"/>
              </a:rPr>
              <a:t>This 32% includes self-reported members (13%) and recent non-member users  (8%) who tend to live closest to the CRC (South and S-Central regions).  The remaining 11% have toured but not used the facility and tend between ages 55-64.</a:t>
            </a:r>
          </a:p>
          <a:p>
            <a:pPr marL="285744" indent="-285744">
              <a:buFont typeface="Wingdings" panose="05000000000000000000" pitchFamily="2" charset="2"/>
              <a:buChar char="Ø"/>
            </a:pPr>
            <a:endParaRPr lang="en-US" sz="1100" dirty="0">
              <a:latin typeface="Tahoma" panose="020B0604030504040204" pitchFamily="34" charset="0"/>
              <a:ea typeface="Tahoma" panose="020B0604030504040204" pitchFamily="34" charset="0"/>
              <a:cs typeface="Tahoma" panose="020B0604030504040204" pitchFamily="34" charset="0"/>
            </a:endParaRPr>
          </a:p>
          <a:p>
            <a:pPr marL="285744" indent="-285744">
              <a:buFont typeface="Wingdings" panose="05000000000000000000" pitchFamily="2" charset="2"/>
              <a:buChar char="Ø"/>
            </a:pPr>
            <a:r>
              <a:rPr lang="en-US" sz="1100" dirty="0">
                <a:latin typeface="Tahoma" panose="020B0604030504040204" pitchFamily="34" charset="0"/>
                <a:ea typeface="Tahoma" panose="020B0604030504040204" pitchFamily="34" charset="0"/>
                <a:cs typeface="Tahoma" panose="020B0604030504040204" pitchFamily="34" charset="0"/>
              </a:rPr>
              <a:t>Another 38% have seen the new facility but not yet been inside, and 19% have heard about the CRC but not driven past it.  The remaining 11% remain unaware  (especially those under age 35, renters, Asian residents, and the North region). </a:t>
            </a:r>
          </a:p>
          <a:p>
            <a:pPr marL="285744" indent="-285744">
              <a:buFont typeface="Wingdings" panose="05000000000000000000" pitchFamily="2" charset="2"/>
              <a:buChar char="Ø"/>
            </a:pPr>
            <a:endParaRPr lang="en-US" sz="1100" dirty="0">
              <a:latin typeface="Tahoma" panose="020B0604030504040204" pitchFamily="34" charset="0"/>
              <a:ea typeface="Tahoma" panose="020B0604030504040204" pitchFamily="34" charset="0"/>
              <a:cs typeface="Tahoma" panose="020B0604030504040204" pitchFamily="34" charset="0"/>
            </a:endParaRPr>
          </a:p>
          <a:p>
            <a:pPr marL="285744" indent="-285744">
              <a:buFont typeface="Wingdings" panose="05000000000000000000" pitchFamily="2" charset="2"/>
              <a:buChar char="Ø"/>
            </a:pPr>
            <a:r>
              <a:rPr lang="en-US" sz="1100" dirty="0">
                <a:latin typeface="Tahoma" panose="020B0604030504040204" pitchFamily="34" charset="0"/>
                <a:ea typeface="Tahoma" panose="020B0604030504040204" pitchFamily="34" charset="0"/>
                <a:cs typeface="Tahoma" panose="020B0604030504040204" pitchFamily="34" charset="0"/>
              </a:rPr>
              <a:t>Those familiar enough with the CRC to offer an opinion give high satisfaction scores (averaging 7.1 on a 0-10 scale), especially self-reported members (8.3) and non-member users (7.7).  Those who have only seen or heard about the CRC tend to give more neutral ratings (no strong opinions yet).</a:t>
            </a:r>
          </a:p>
          <a:p>
            <a:pPr marL="285744" indent="-285744">
              <a:buFont typeface="Wingdings" panose="05000000000000000000" pitchFamily="2" charset="2"/>
              <a:buChar char="Ø"/>
            </a:pPr>
            <a:endParaRPr lang="en-US" sz="1100" dirty="0">
              <a:latin typeface="Tahoma" panose="020B0604030504040204" pitchFamily="34" charset="0"/>
              <a:ea typeface="Tahoma" panose="020B0604030504040204" pitchFamily="34" charset="0"/>
              <a:cs typeface="Tahoma" panose="020B0604030504040204" pitchFamily="34" charset="0"/>
            </a:endParaRPr>
          </a:p>
          <a:p>
            <a:pPr marL="571500" lvl="1" indent="-284163">
              <a:buFont typeface="Wingdings" panose="05000000000000000000" pitchFamily="2" charset="2"/>
              <a:buChar char="§"/>
            </a:pPr>
            <a:r>
              <a:rPr lang="en-US" sz="1100" dirty="0">
                <a:latin typeface="Tahoma" panose="020B0604030504040204" pitchFamily="34" charset="0"/>
                <a:ea typeface="Tahoma" panose="020B0604030504040204" pitchFamily="34" charset="0"/>
                <a:cs typeface="Tahoma" panose="020B0604030504040204" pitchFamily="34" charset="0"/>
              </a:rPr>
              <a:t>The few who are less satisfied mostly cite the lack of an indoor pool, small workout space at the CRC, and/or the fees.</a:t>
            </a:r>
          </a:p>
          <a:p>
            <a:pPr marL="285744" indent="-285744">
              <a:buFont typeface="Wingdings" panose="05000000000000000000" pitchFamily="2" charset="2"/>
              <a:buChar char="Ø"/>
            </a:pPr>
            <a:endParaRPr lang="en-US" sz="1100" dirty="0">
              <a:latin typeface="Tahoma" panose="020B0604030504040204" pitchFamily="34" charset="0"/>
              <a:ea typeface="Tahoma" panose="020B0604030504040204" pitchFamily="34" charset="0"/>
              <a:cs typeface="Tahoma" panose="020B0604030504040204" pitchFamily="34" charset="0"/>
            </a:endParaRPr>
          </a:p>
          <a:p>
            <a:pPr marL="285744" indent="-285744">
              <a:buFont typeface="Wingdings" panose="05000000000000000000" pitchFamily="2" charset="2"/>
              <a:buChar char="Ø"/>
            </a:pPr>
            <a:r>
              <a:rPr lang="en-US" sz="1100" dirty="0">
                <a:latin typeface="Tahoma" panose="020B0604030504040204" pitchFamily="34" charset="0"/>
                <a:ea typeface="Tahoma" panose="020B0604030504040204" pitchFamily="34" charset="0"/>
                <a:cs typeface="Tahoma" panose="020B0604030504040204" pitchFamily="34" charset="0"/>
              </a:rPr>
              <a:t>Still, at least 90% of those aware of the CRC agree that it:</a:t>
            </a:r>
          </a:p>
          <a:p>
            <a:pPr marL="285744" indent="-285744">
              <a:buFont typeface="Wingdings" panose="05000000000000000000" pitchFamily="2" charset="2"/>
              <a:buChar char="Ø"/>
            </a:pPr>
            <a:endParaRPr lang="en-US" sz="1100" dirty="0">
              <a:latin typeface="Tahoma" panose="020B0604030504040204" pitchFamily="34" charset="0"/>
              <a:ea typeface="Tahoma" panose="020B0604030504040204" pitchFamily="34" charset="0"/>
              <a:cs typeface="Tahoma" panose="020B0604030504040204" pitchFamily="34" charset="0"/>
            </a:endParaRPr>
          </a:p>
          <a:p>
            <a:pPr marL="571500" lvl="1" indent="-284163">
              <a:buFont typeface="Wingdings" panose="05000000000000000000" pitchFamily="2" charset="2"/>
              <a:buChar char="§"/>
            </a:pPr>
            <a:r>
              <a:rPr lang="en-US" sz="1100" dirty="0">
                <a:latin typeface="Tahoma" panose="020B0604030504040204" pitchFamily="34" charset="0"/>
                <a:ea typeface="Tahoma" panose="020B0604030504040204" pitchFamily="34" charset="0"/>
                <a:cs typeface="Tahoma" panose="020B0604030504040204" pitchFamily="34" charset="0"/>
              </a:rPr>
              <a:t>Is welcoming of everyone (97%)</a:t>
            </a:r>
          </a:p>
          <a:p>
            <a:pPr marL="571500" lvl="1" indent="-284163">
              <a:buFont typeface="Wingdings" panose="05000000000000000000" pitchFamily="2" charset="2"/>
              <a:buChar char="§"/>
            </a:pPr>
            <a:r>
              <a:rPr lang="en-US" sz="1100" dirty="0">
                <a:latin typeface="Tahoma" panose="020B0604030504040204" pitchFamily="34" charset="0"/>
                <a:ea typeface="Tahoma" panose="020B0604030504040204" pitchFamily="34" charset="0"/>
                <a:cs typeface="Tahoma" panose="020B0604030504040204" pitchFamily="34" charset="0"/>
              </a:rPr>
              <a:t>Makes Oak Park more attractive (95%) and helps property values (93%)</a:t>
            </a:r>
          </a:p>
          <a:p>
            <a:pPr marL="571500" lvl="1" indent="-284163">
              <a:buFont typeface="Wingdings" panose="05000000000000000000" pitchFamily="2" charset="2"/>
              <a:buChar char="§"/>
            </a:pPr>
            <a:r>
              <a:rPr lang="en-US" sz="1100" dirty="0">
                <a:latin typeface="Tahoma" panose="020B0604030504040204" pitchFamily="34" charset="0"/>
                <a:ea typeface="Tahoma" panose="020B0604030504040204" pitchFamily="34" charset="0"/>
                <a:cs typeface="Tahoma" panose="020B0604030504040204" pitchFamily="34" charset="0"/>
              </a:rPr>
              <a:t>Represents a good value (92%)</a:t>
            </a:r>
          </a:p>
          <a:p>
            <a:pPr marL="571500" lvl="1" indent="-284163">
              <a:buFont typeface="Wingdings" panose="05000000000000000000" pitchFamily="2" charset="2"/>
              <a:buChar char="§"/>
            </a:pPr>
            <a:r>
              <a:rPr lang="en-US" sz="1100" dirty="0">
                <a:latin typeface="Tahoma" panose="020B0604030504040204" pitchFamily="34" charset="0"/>
                <a:ea typeface="Tahoma" panose="020B0604030504040204" pitchFamily="34" charset="0"/>
                <a:cs typeface="Tahoma" panose="020B0604030504040204" pitchFamily="34" charset="0"/>
              </a:rPr>
              <a:t>Is inclusive and serves the diversity of Oak Park (92%) and meets the community’s needs (90%) – though residents in the South region and residents aged 45-54 are less likely to agree with these statements.  </a:t>
            </a:r>
          </a:p>
          <a:p>
            <a:pPr marL="571500" lvl="1" indent="-284163">
              <a:buFont typeface="Wingdings" panose="05000000000000000000" pitchFamily="2" charset="2"/>
              <a:buChar char="§"/>
            </a:pPr>
            <a:endParaRPr lang="en-US" sz="1100" dirty="0">
              <a:latin typeface="Tahoma" panose="020B0604030504040204" pitchFamily="34" charset="0"/>
              <a:ea typeface="Tahoma" panose="020B0604030504040204" pitchFamily="34" charset="0"/>
              <a:cs typeface="Tahoma" panose="020B0604030504040204" pitchFamily="34" charset="0"/>
            </a:endParaRPr>
          </a:p>
          <a:p>
            <a:pPr marL="284163" indent="-284163">
              <a:buFont typeface="Wingdings" panose="05000000000000000000" pitchFamily="2" charset="2"/>
              <a:buChar char="Ø"/>
              <a:tabLst>
                <a:tab pos="228600" algn="l"/>
              </a:tabLst>
            </a:pPr>
            <a:r>
              <a:rPr lang="en-US" sz="1100" dirty="0">
                <a:latin typeface="Tahoma" panose="020B0604030504040204" pitchFamily="34" charset="0"/>
                <a:ea typeface="Tahoma" panose="020B0604030504040204" pitchFamily="34" charset="0"/>
                <a:cs typeface="Tahoma" panose="020B0604030504040204" pitchFamily="34" charset="0"/>
              </a:rPr>
              <a:t>Nearly as many (87%) feel the CRC’s programs and activities are innovative (with slightly less agreement – 78% – among self-reported members).  Residents in the South and those aged 45-54 are less likely to feel that the CRC meets their recreation/fitness needs (roughly 60% agree, vs. 79% overall).</a:t>
            </a:r>
          </a:p>
        </p:txBody>
      </p:sp>
      <p:sp>
        <p:nvSpPr>
          <p:cNvPr id="8" name="TextBox 7">
            <a:extLst>
              <a:ext uri="{FF2B5EF4-FFF2-40B4-BE49-F238E27FC236}">
                <a16:creationId xmlns:a16="http://schemas.microsoft.com/office/drawing/2014/main" id="{3D0B6B07-528A-652E-CDA0-03483F82D1E4}"/>
              </a:ext>
            </a:extLst>
          </p:cNvPr>
          <p:cNvSpPr txBox="1"/>
          <p:nvPr/>
        </p:nvSpPr>
        <p:spPr>
          <a:xfrm>
            <a:off x="474475" y="1838010"/>
            <a:ext cx="2122675" cy="1384995"/>
          </a:xfrm>
          <a:prstGeom prst="rect">
            <a:avLst/>
          </a:prstGeom>
        </p:spPr>
        <p:style>
          <a:lnRef idx="3">
            <a:schemeClr val="lt1"/>
          </a:lnRef>
          <a:fillRef idx="1">
            <a:schemeClr val="accent5"/>
          </a:fillRef>
          <a:effectRef idx="1">
            <a:schemeClr val="accent5"/>
          </a:effectRef>
          <a:fontRef idx="minor">
            <a:schemeClr val="lt1"/>
          </a:fontRef>
        </p:style>
        <p:txBody>
          <a:bodyPr wrap="square" rtlCol="0">
            <a:spAutoFit/>
          </a:bodyPr>
          <a:lstStyle/>
          <a:p>
            <a:pPr algn="ctr"/>
            <a:r>
              <a:rPr lang="en-US" sz="1400" dirty="0">
                <a:latin typeface="Tahoma" panose="020B0604030504040204" pitchFamily="34" charset="0"/>
                <a:ea typeface="Tahoma" panose="020B0604030504040204" pitchFamily="34" charset="0"/>
                <a:cs typeface="Tahoma" panose="020B0604030504040204" pitchFamily="34" charset="0"/>
              </a:rPr>
              <a:t>About a third (32%) have been inside the new CRC, and those familiar with the facility are very satisfied across the board.</a:t>
            </a:r>
          </a:p>
        </p:txBody>
      </p:sp>
      <p:sp>
        <p:nvSpPr>
          <p:cNvPr id="10" name="TextBox 9">
            <a:extLst>
              <a:ext uri="{FF2B5EF4-FFF2-40B4-BE49-F238E27FC236}">
                <a16:creationId xmlns:a16="http://schemas.microsoft.com/office/drawing/2014/main" id="{B9EA6252-1BDE-5A8E-84FF-192A5508244A}"/>
              </a:ext>
            </a:extLst>
          </p:cNvPr>
          <p:cNvSpPr txBox="1"/>
          <p:nvPr/>
        </p:nvSpPr>
        <p:spPr>
          <a:xfrm>
            <a:off x="8353045" y="744461"/>
            <a:ext cx="702527" cy="230832"/>
          </a:xfrm>
          <a:prstGeom prst="rect">
            <a:avLst/>
          </a:prstGeom>
          <a:noFill/>
        </p:spPr>
        <p:txBody>
          <a:bodyPr wrap="square" rtlCol="0">
            <a:spAutoFit/>
          </a:bodyPr>
          <a:lstStyle/>
          <a:p>
            <a:pPr algn="ctr"/>
            <a:r>
              <a:rPr lang="en-US" sz="900" i="1" dirty="0">
                <a:latin typeface="Tahoma" panose="020B0604030504040204" pitchFamily="34" charset="0"/>
                <a:ea typeface="Tahoma" panose="020B0604030504040204" pitchFamily="34" charset="0"/>
                <a:cs typeface="Tahoma" panose="020B0604030504040204" pitchFamily="34" charset="0"/>
              </a:rPr>
              <a:t>&lt;pg. 49&gt;</a:t>
            </a:r>
          </a:p>
        </p:txBody>
      </p:sp>
      <p:sp>
        <p:nvSpPr>
          <p:cNvPr id="11" name="TextBox 10">
            <a:extLst>
              <a:ext uri="{FF2B5EF4-FFF2-40B4-BE49-F238E27FC236}">
                <a16:creationId xmlns:a16="http://schemas.microsoft.com/office/drawing/2014/main" id="{6E1263DB-4A2F-D263-CA97-FB21E11FFDBE}"/>
              </a:ext>
            </a:extLst>
          </p:cNvPr>
          <p:cNvSpPr txBox="1"/>
          <p:nvPr/>
        </p:nvSpPr>
        <p:spPr>
          <a:xfrm>
            <a:off x="8353045" y="3111399"/>
            <a:ext cx="702527" cy="230832"/>
          </a:xfrm>
          <a:prstGeom prst="rect">
            <a:avLst/>
          </a:prstGeom>
          <a:noFill/>
        </p:spPr>
        <p:txBody>
          <a:bodyPr wrap="square" rtlCol="0">
            <a:spAutoFit/>
          </a:bodyPr>
          <a:lstStyle/>
          <a:p>
            <a:pPr algn="ctr"/>
            <a:r>
              <a:rPr lang="en-US" sz="900" i="1" dirty="0">
                <a:latin typeface="Tahoma" panose="020B0604030504040204" pitchFamily="34" charset="0"/>
                <a:ea typeface="Tahoma" panose="020B0604030504040204" pitchFamily="34" charset="0"/>
                <a:cs typeface="Tahoma" panose="020B0604030504040204" pitchFamily="34" charset="0"/>
              </a:rPr>
              <a:t>&lt;pg. 52&gt;</a:t>
            </a:r>
          </a:p>
        </p:txBody>
      </p:sp>
    </p:spTree>
    <p:extLst>
      <p:ext uri="{BB962C8B-B14F-4D97-AF65-F5344CB8AC3E}">
        <p14:creationId xmlns:p14="http://schemas.microsoft.com/office/powerpoint/2010/main" val="12517511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9F71EEC-4404-8A11-4A4A-D28354310AF4}"/>
              </a:ext>
            </a:extLst>
          </p:cNvPr>
          <p:cNvSpPr txBox="1"/>
          <p:nvPr/>
        </p:nvSpPr>
        <p:spPr>
          <a:xfrm>
            <a:off x="8213761" y="906576"/>
            <a:ext cx="702527" cy="369332"/>
          </a:xfrm>
          <a:prstGeom prst="rect">
            <a:avLst/>
          </a:prstGeom>
          <a:noFill/>
        </p:spPr>
        <p:txBody>
          <a:bodyPr wrap="square" rtlCol="0">
            <a:spAutoFit/>
          </a:bodyPr>
          <a:lstStyle/>
          <a:p>
            <a:pPr algn="ctr"/>
            <a:r>
              <a:rPr lang="en-US" sz="900" i="1" dirty="0">
                <a:latin typeface="Tahoma" panose="020B0604030504040204" pitchFamily="34" charset="0"/>
                <a:ea typeface="Tahoma" panose="020B0604030504040204" pitchFamily="34" charset="0"/>
                <a:cs typeface="Tahoma" panose="020B0604030504040204" pitchFamily="34" charset="0"/>
              </a:rPr>
              <a:t>&lt;pp. 58-59&gt;</a:t>
            </a:r>
          </a:p>
        </p:txBody>
      </p:sp>
      <p:sp>
        <p:nvSpPr>
          <p:cNvPr id="3" name="TextBox 2">
            <a:extLst>
              <a:ext uri="{FF2B5EF4-FFF2-40B4-BE49-F238E27FC236}">
                <a16:creationId xmlns:a16="http://schemas.microsoft.com/office/drawing/2014/main" id="{70DA5AE1-8B33-91BD-6DB0-3E4336B2E44A}"/>
              </a:ext>
            </a:extLst>
          </p:cNvPr>
          <p:cNvSpPr txBox="1"/>
          <p:nvPr/>
        </p:nvSpPr>
        <p:spPr>
          <a:xfrm>
            <a:off x="4928839" y="122663"/>
            <a:ext cx="3592537" cy="261610"/>
          </a:xfrm>
          <a:prstGeom prst="rect">
            <a:avLst/>
          </a:prstGeom>
          <a:noFill/>
        </p:spPr>
        <p:txBody>
          <a:bodyPr wrap="square" rtlCol="0">
            <a:spAutoFit/>
          </a:bodyPr>
          <a:lstStyle/>
          <a:p>
            <a:pPr algn="r"/>
            <a:r>
              <a:rPr lang="en-US" sz="1100" b="1" dirty="0">
                <a:solidFill>
                  <a:schemeClr val="bg1"/>
                </a:solidFill>
                <a:latin typeface="Tahoma" panose="020B0604030504040204" pitchFamily="34" charset="0"/>
                <a:ea typeface="Tahoma" panose="020B0604030504040204" pitchFamily="34" charset="0"/>
                <a:cs typeface="Tahoma" panose="020B0604030504040204" pitchFamily="34" charset="0"/>
              </a:rPr>
              <a:t>Executive Summary</a:t>
            </a:r>
          </a:p>
        </p:txBody>
      </p:sp>
      <p:sp>
        <p:nvSpPr>
          <p:cNvPr id="4" name="TextBox 3">
            <a:extLst>
              <a:ext uri="{FF2B5EF4-FFF2-40B4-BE49-F238E27FC236}">
                <a16:creationId xmlns:a16="http://schemas.microsoft.com/office/drawing/2014/main" id="{EE399516-E9AA-3DDC-C4FC-B801EC5E23AE}"/>
              </a:ext>
            </a:extLst>
          </p:cNvPr>
          <p:cNvSpPr txBox="1"/>
          <p:nvPr/>
        </p:nvSpPr>
        <p:spPr>
          <a:xfrm>
            <a:off x="2768602" y="897504"/>
            <a:ext cx="5598158" cy="5509200"/>
          </a:xfrm>
          <a:prstGeom prst="rect">
            <a:avLst/>
          </a:prstGeom>
          <a:noFill/>
        </p:spPr>
        <p:txBody>
          <a:bodyPr wrap="square" rtlCol="0">
            <a:spAutoFit/>
          </a:bodyPr>
          <a:lstStyle/>
          <a:p>
            <a:pPr marL="285744" indent="-285744">
              <a:buFont typeface="Wingdings" panose="05000000000000000000" pitchFamily="2" charset="2"/>
              <a:buChar char="Ø"/>
            </a:pPr>
            <a:r>
              <a:rPr lang="en-US" sz="1100" dirty="0">
                <a:latin typeface="Tahoma" panose="020B0604030504040204" pitchFamily="34" charset="0"/>
                <a:ea typeface="Tahoma" panose="020B0604030504040204" pitchFamily="34" charset="0"/>
                <a:cs typeface="Tahoma" panose="020B0604030504040204" pitchFamily="34" charset="0"/>
              </a:rPr>
              <a:t>Survey respondents were informed that building an indoor pool (including open swim, 25-yard lap lanes, and a separate warm water therapy pool) would     require passage of a referendum which would increase annual property taxes by $90 per year for a median-valued home of $400,000.  </a:t>
            </a:r>
          </a:p>
          <a:p>
            <a:pPr marL="285744" indent="-285744">
              <a:buFont typeface="Wingdings" panose="05000000000000000000" pitchFamily="2" charset="2"/>
              <a:buChar char="Ø"/>
            </a:pPr>
            <a:endParaRPr lang="en-US" sz="1100" dirty="0">
              <a:latin typeface="Tahoma" panose="020B0604030504040204" pitchFamily="34" charset="0"/>
              <a:ea typeface="Tahoma" panose="020B0604030504040204" pitchFamily="34" charset="0"/>
              <a:cs typeface="Tahoma" panose="020B0604030504040204" pitchFamily="34" charset="0"/>
            </a:endParaRPr>
          </a:p>
          <a:p>
            <a:pPr marL="285744" indent="-285744">
              <a:buFont typeface="Wingdings" panose="05000000000000000000" pitchFamily="2" charset="2"/>
              <a:buChar char="Ø"/>
            </a:pPr>
            <a:r>
              <a:rPr lang="en-US" sz="1100" dirty="0">
                <a:latin typeface="Tahoma" panose="020B0604030504040204" pitchFamily="34" charset="0"/>
                <a:ea typeface="Tahoma" panose="020B0604030504040204" pitchFamily="34" charset="0"/>
                <a:cs typeface="Tahoma" panose="020B0604030504040204" pitchFamily="34" charset="0"/>
              </a:rPr>
              <a:t>Based on this description, residents express support by just over a 2:1 margin (69% vs. 31% opposed).</a:t>
            </a:r>
          </a:p>
          <a:p>
            <a:pPr marL="285744" indent="-285744">
              <a:buFont typeface="Wingdings" panose="05000000000000000000" pitchFamily="2" charset="2"/>
              <a:buChar char="Ø"/>
            </a:pPr>
            <a:endParaRPr lang="en-US" sz="1100" dirty="0">
              <a:latin typeface="Tahoma" panose="020B0604030504040204" pitchFamily="34" charset="0"/>
              <a:ea typeface="Tahoma" panose="020B0604030504040204" pitchFamily="34" charset="0"/>
              <a:cs typeface="Tahoma" panose="020B0604030504040204" pitchFamily="34" charset="0"/>
            </a:endParaRPr>
          </a:p>
          <a:p>
            <a:pPr marL="571500" lvl="1" indent="-284163">
              <a:buFont typeface="Wingdings" panose="05000000000000000000" pitchFamily="2" charset="2"/>
              <a:buChar char="§"/>
            </a:pPr>
            <a:r>
              <a:rPr lang="en-US" sz="1100" dirty="0">
                <a:latin typeface="Tahoma" panose="020B0604030504040204" pitchFamily="34" charset="0"/>
                <a:ea typeface="Tahoma" panose="020B0604030504040204" pitchFamily="34" charset="0"/>
                <a:cs typeface="Tahoma" panose="020B0604030504040204" pitchFamily="34" charset="0"/>
              </a:rPr>
              <a:t>Overall, 35% are “strong” supporters, vs. 14% who are “strongly” opposed.</a:t>
            </a:r>
          </a:p>
          <a:p>
            <a:pPr marL="571500" lvl="1" indent="-284163">
              <a:buFont typeface="Wingdings" panose="05000000000000000000" pitchFamily="2" charset="2"/>
              <a:buChar char="§"/>
            </a:pPr>
            <a:endParaRPr lang="en-US" sz="1100" dirty="0">
              <a:latin typeface="Tahoma" panose="020B0604030504040204" pitchFamily="34" charset="0"/>
              <a:ea typeface="Tahoma" panose="020B0604030504040204" pitchFamily="34" charset="0"/>
              <a:cs typeface="Tahoma" panose="020B0604030504040204" pitchFamily="34" charset="0"/>
            </a:endParaRPr>
          </a:p>
          <a:p>
            <a:pPr marL="571500" lvl="1" indent="-284163">
              <a:buFont typeface="Wingdings" panose="05000000000000000000" pitchFamily="2" charset="2"/>
              <a:buChar char="§"/>
            </a:pPr>
            <a:r>
              <a:rPr lang="en-US" sz="1100" dirty="0">
                <a:latin typeface="Tahoma" panose="020B0604030504040204" pitchFamily="34" charset="0"/>
                <a:ea typeface="Tahoma" panose="020B0604030504040204" pitchFamily="34" charset="0"/>
                <a:cs typeface="Tahoma" panose="020B0604030504040204" pitchFamily="34" charset="0"/>
              </a:rPr>
              <a:t>Support is especially strong among younger adults (under 35), renters, women, newer Oak Park residents, and those in the Central region.</a:t>
            </a:r>
          </a:p>
          <a:p>
            <a:pPr marL="571500" lvl="1" indent="-284163">
              <a:buFont typeface="Wingdings" panose="05000000000000000000" pitchFamily="2" charset="2"/>
              <a:buChar char="§"/>
            </a:pPr>
            <a:endParaRPr lang="en-US" sz="1100" dirty="0">
              <a:latin typeface="Tahoma" panose="020B0604030504040204" pitchFamily="34" charset="0"/>
              <a:ea typeface="Tahoma" panose="020B0604030504040204" pitchFamily="34" charset="0"/>
              <a:cs typeface="Tahoma" panose="020B0604030504040204" pitchFamily="34" charset="0"/>
            </a:endParaRPr>
          </a:p>
          <a:p>
            <a:pPr marL="571500" lvl="1" indent="-284163">
              <a:buFont typeface="Wingdings" panose="05000000000000000000" pitchFamily="2" charset="2"/>
              <a:buChar char="§"/>
            </a:pPr>
            <a:r>
              <a:rPr lang="en-US" sz="1100" dirty="0">
                <a:latin typeface="Tahoma" panose="020B0604030504040204" pitchFamily="34" charset="0"/>
                <a:ea typeface="Tahoma" panose="020B0604030504040204" pitchFamily="34" charset="0"/>
                <a:cs typeface="Tahoma" panose="020B0604030504040204" pitchFamily="34" charset="0"/>
              </a:rPr>
              <a:t>Older residents (ages 65+), men, and households in the South region tend to be more divided with smaller margins of support (roughly 53% to 56% in favor vs. 44% to 47% opposed).</a:t>
            </a:r>
          </a:p>
          <a:p>
            <a:pPr lvl="1"/>
            <a:endParaRPr lang="en-US" sz="1100" dirty="0">
              <a:latin typeface="Tahoma" panose="020B0604030504040204" pitchFamily="34" charset="0"/>
              <a:ea typeface="Tahoma" panose="020B0604030504040204" pitchFamily="34" charset="0"/>
              <a:cs typeface="Tahoma" panose="020B0604030504040204" pitchFamily="34" charset="0"/>
            </a:endParaRPr>
          </a:p>
          <a:p>
            <a:pPr marL="285744" indent="-285744">
              <a:buFont typeface="Wingdings" panose="05000000000000000000" pitchFamily="2" charset="2"/>
              <a:buChar char="Ø"/>
            </a:pPr>
            <a:r>
              <a:rPr lang="en-US" sz="1100" dirty="0">
                <a:latin typeface="Tahoma" panose="020B0604030504040204" pitchFamily="34" charset="0"/>
                <a:ea typeface="Tahoma" panose="020B0604030504040204" pitchFamily="34" charset="0"/>
                <a:cs typeface="Tahoma" panose="020B0604030504040204" pitchFamily="34" charset="0"/>
              </a:rPr>
              <a:t>Supporters give several reasons for their support, most often:</a:t>
            </a:r>
          </a:p>
          <a:p>
            <a:pPr marL="285744" indent="-285744">
              <a:buFont typeface="Wingdings" panose="05000000000000000000" pitchFamily="2" charset="2"/>
              <a:buChar char="Ø"/>
            </a:pPr>
            <a:endParaRPr lang="en-US" sz="1100" dirty="0">
              <a:latin typeface="Tahoma" panose="020B0604030504040204" pitchFamily="34" charset="0"/>
              <a:ea typeface="Tahoma" panose="020B0604030504040204" pitchFamily="34" charset="0"/>
              <a:cs typeface="Tahoma" panose="020B0604030504040204" pitchFamily="34" charset="0"/>
            </a:endParaRPr>
          </a:p>
          <a:p>
            <a:pPr marL="571500" lvl="1" indent="-284163">
              <a:buFont typeface="Wingdings" panose="05000000000000000000" pitchFamily="2" charset="2"/>
              <a:buChar char="§"/>
            </a:pPr>
            <a:r>
              <a:rPr lang="en-US" sz="1100" dirty="0">
                <a:latin typeface="Tahoma" panose="020B0604030504040204" pitchFamily="34" charset="0"/>
                <a:ea typeface="Tahoma" panose="020B0604030504040204" pitchFamily="34" charset="0"/>
                <a:cs typeface="Tahoma" panose="020B0604030504040204" pitchFamily="34" charset="0"/>
              </a:rPr>
              <a:t>A desire for year-round swimming (28%) or general need/interest (18%)</a:t>
            </a:r>
          </a:p>
          <a:p>
            <a:pPr marL="571500" lvl="1" indent="-284163">
              <a:buFont typeface="Wingdings" panose="05000000000000000000" pitchFamily="2" charset="2"/>
              <a:buChar char="§"/>
            </a:pPr>
            <a:r>
              <a:rPr lang="en-US" sz="1100" dirty="0">
                <a:latin typeface="Tahoma" panose="020B0604030504040204" pitchFamily="34" charset="0"/>
                <a:ea typeface="Tahoma" panose="020B0604030504040204" pitchFamily="34" charset="0"/>
                <a:cs typeface="Tahoma" panose="020B0604030504040204" pitchFamily="34" charset="0"/>
              </a:rPr>
              <a:t>The tax increase is reasonable (15%)</a:t>
            </a:r>
          </a:p>
          <a:p>
            <a:pPr marL="571500" lvl="1" indent="-284163">
              <a:buFont typeface="Wingdings" panose="05000000000000000000" pitchFamily="2" charset="2"/>
              <a:buChar char="§"/>
            </a:pPr>
            <a:r>
              <a:rPr lang="en-US" sz="1100" dirty="0">
                <a:latin typeface="Tahoma" panose="020B0604030504040204" pitchFamily="34" charset="0"/>
                <a:ea typeface="Tahoma" panose="020B0604030504040204" pitchFamily="34" charset="0"/>
                <a:cs typeface="Tahoma" panose="020B0604030504040204" pitchFamily="34" charset="0"/>
              </a:rPr>
              <a:t>Conditional support depending on facility hours, availability of adult/lap swimming, etc. (12%)</a:t>
            </a:r>
          </a:p>
          <a:p>
            <a:pPr marL="571500" lvl="1" indent="-284163">
              <a:buFont typeface="Wingdings" panose="05000000000000000000" pitchFamily="2" charset="2"/>
              <a:buChar char="§"/>
            </a:pPr>
            <a:r>
              <a:rPr lang="en-US" sz="1100" dirty="0">
                <a:latin typeface="Tahoma" panose="020B0604030504040204" pitchFamily="34" charset="0"/>
                <a:ea typeface="Tahoma" panose="020B0604030504040204" pitchFamily="34" charset="0"/>
                <a:cs typeface="Tahoma" panose="020B0604030504040204" pitchFamily="34" charset="0"/>
              </a:rPr>
              <a:t>Health and fitness benefits (11%)</a:t>
            </a:r>
          </a:p>
          <a:p>
            <a:pPr marL="571500" lvl="1" indent="-284163">
              <a:buFont typeface="Wingdings" panose="05000000000000000000" pitchFamily="2" charset="2"/>
              <a:buChar char="§"/>
            </a:pPr>
            <a:r>
              <a:rPr lang="en-US" sz="1100" dirty="0">
                <a:latin typeface="Tahoma" panose="020B0604030504040204" pitchFamily="34" charset="0"/>
                <a:ea typeface="Tahoma" panose="020B0604030504040204" pitchFamily="34" charset="0"/>
                <a:cs typeface="Tahoma" panose="020B0604030504040204" pitchFamily="34" charset="0"/>
              </a:rPr>
              <a:t>Overall asset and improvement for Oak Park (10%).</a:t>
            </a:r>
          </a:p>
          <a:p>
            <a:pPr marL="742944" lvl="1" indent="-285744">
              <a:buFont typeface="Wingdings" panose="05000000000000000000" pitchFamily="2" charset="2"/>
              <a:buChar char="Ø"/>
            </a:pPr>
            <a:endParaRPr lang="en-US" sz="1100" dirty="0">
              <a:latin typeface="Tahoma" panose="020B0604030504040204" pitchFamily="34" charset="0"/>
              <a:ea typeface="Tahoma" panose="020B0604030504040204" pitchFamily="34" charset="0"/>
              <a:cs typeface="Tahoma" panose="020B0604030504040204" pitchFamily="34" charset="0"/>
            </a:endParaRPr>
          </a:p>
          <a:p>
            <a:pPr marL="285744" indent="-285744">
              <a:buFont typeface="Wingdings" panose="05000000000000000000" pitchFamily="2" charset="2"/>
              <a:buChar char="Ø"/>
            </a:pPr>
            <a:r>
              <a:rPr lang="en-US" sz="1100" dirty="0">
                <a:latin typeface="Tahoma" panose="020B0604030504040204" pitchFamily="34" charset="0"/>
                <a:ea typeface="Tahoma" panose="020B0604030504040204" pitchFamily="34" charset="0"/>
                <a:cs typeface="Tahoma" panose="020B0604030504040204" pitchFamily="34" charset="0"/>
              </a:rPr>
              <a:t>Among opponents, their top reasons driving their opposition are:</a:t>
            </a:r>
          </a:p>
          <a:p>
            <a:pPr marL="285744" indent="-285744">
              <a:buFont typeface="Wingdings" panose="05000000000000000000" pitchFamily="2" charset="2"/>
              <a:buChar char="Ø"/>
            </a:pPr>
            <a:endParaRPr lang="en-US" sz="1100" dirty="0">
              <a:latin typeface="Tahoma" panose="020B0604030504040204" pitchFamily="34" charset="0"/>
              <a:ea typeface="Tahoma" panose="020B0604030504040204" pitchFamily="34" charset="0"/>
              <a:cs typeface="Tahoma" panose="020B0604030504040204" pitchFamily="34" charset="0"/>
            </a:endParaRPr>
          </a:p>
          <a:p>
            <a:pPr marL="571500" lvl="1" indent="-284163">
              <a:buFont typeface="Wingdings" panose="05000000000000000000" pitchFamily="2" charset="2"/>
              <a:buChar char="§"/>
            </a:pPr>
            <a:r>
              <a:rPr lang="en-US" sz="1100" dirty="0">
                <a:latin typeface="Tahoma" panose="020B0604030504040204" pitchFamily="34" charset="0"/>
                <a:ea typeface="Tahoma" panose="020B0604030504040204" pitchFamily="34" charset="0"/>
                <a:cs typeface="Tahoma" panose="020B0604030504040204" pitchFamily="34" charset="0"/>
              </a:rPr>
              <a:t>Perceived lack of need in general (30%)</a:t>
            </a:r>
          </a:p>
          <a:p>
            <a:pPr marL="571500" lvl="1" indent="-284163">
              <a:buFont typeface="Wingdings" panose="05000000000000000000" pitchFamily="2" charset="2"/>
              <a:buChar char="§"/>
            </a:pPr>
            <a:r>
              <a:rPr lang="en-US" sz="1100" dirty="0">
                <a:latin typeface="Tahoma" panose="020B0604030504040204" pitchFamily="34" charset="0"/>
                <a:ea typeface="Tahoma" panose="020B0604030504040204" pitchFamily="34" charset="0"/>
                <a:cs typeface="Tahoma" panose="020B0604030504040204" pitchFamily="34" charset="0"/>
              </a:rPr>
              <a:t>Opposition to further increasing taxes that are already deemed high (25%)</a:t>
            </a:r>
          </a:p>
          <a:p>
            <a:pPr marL="571500" lvl="1" indent="-284163">
              <a:buFont typeface="Wingdings" panose="05000000000000000000" pitchFamily="2" charset="2"/>
              <a:buChar char="§"/>
            </a:pPr>
            <a:r>
              <a:rPr lang="en-US" sz="1100" dirty="0">
                <a:latin typeface="Tahoma" panose="020B0604030504040204" pitchFamily="34" charset="0"/>
                <a:ea typeface="Tahoma" panose="020B0604030504040204" pitchFamily="34" charset="0"/>
                <a:cs typeface="Tahoma" panose="020B0604030504040204" pitchFamily="34" charset="0"/>
              </a:rPr>
              <a:t>Existing indoor pool options which are available (16%)</a:t>
            </a:r>
          </a:p>
          <a:p>
            <a:pPr marL="571500" lvl="1" indent="-284163">
              <a:buFont typeface="Wingdings" panose="05000000000000000000" pitchFamily="2" charset="2"/>
              <a:buChar char="§"/>
            </a:pPr>
            <a:r>
              <a:rPr lang="en-US" sz="1100" dirty="0">
                <a:latin typeface="Tahoma" panose="020B0604030504040204" pitchFamily="34" charset="0"/>
                <a:ea typeface="Tahoma" panose="020B0604030504040204" pitchFamily="34" charset="0"/>
                <a:cs typeface="Tahoma" panose="020B0604030504040204" pitchFamily="34" charset="0"/>
              </a:rPr>
              <a:t>The OPRF High School is pursuing an indoor pool at the same time (10%).</a:t>
            </a:r>
          </a:p>
        </p:txBody>
      </p:sp>
      <p:sp>
        <p:nvSpPr>
          <p:cNvPr id="5" name="TextBox 4">
            <a:extLst>
              <a:ext uri="{FF2B5EF4-FFF2-40B4-BE49-F238E27FC236}">
                <a16:creationId xmlns:a16="http://schemas.microsoft.com/office/drawing/2014/main" id="{F8007626-62D5-D8F2-BFC6-5D28DBA79680}"/>
              </a:ext>
            </a:extLst>
          </p:cNvPr>
          <p:cNvSpPr txBox="1"/>
          <p:nvPr/>
        </p:nvSpPr>
        <p:spPr>
          <a:xfrm>
            <a:off x="531625" y="897504"/>
            <a:ext cx="2122675" cy="954107"/>
          </a:xfrm>
          <a:prstGeom prst="rect">
            <a:avLst/>
          </a:prstGeom>
        </p:spPr>
        <p:style>
          <a:lnRef idx="3">
            <a:schemeClr val="lt1"/>
          </a:lnRef>
          <a:fillRef idx="1">
            <a:schemeClr val="accent5"/>
          </a:fillRef>
          <a:effectRef idx="1">
            <a:schemeClr val="accent5"/>
          </a:effectRef>
          <a:fontRef idx="minor">
            <a:schemeClr val="lt1"/>
          </a:fontRef>
        </p:style>
        <p:txBody>
          <a:bodyPr wrap="square" rtlCol="0">
            <a:spAutoFit/>
          </a:bodyPr>
          <a:lstStyle/>
          <a:p>
            <a:pPr algn="ctr"/>
            <a:r>
              <a:rPr lang="en-US" sz="1400" dirty="0">
                <a:solidFill>
                  <a:schemeClr val="bg1"/>
                </a:solidFill>
                <a:latin typeface="Tahoma" panose="020B0604030504040204" pitchFamily="34" charset="0"/>
                <a:ea typeface="Tahoma" panose="020B0604030504040204" pitchFamily="34" charset="0"/>
                <a:cs typeface="Tahoma" panose="020B0604030504040204" pitchFamily="34" charset="0"/>
              </a:rPr>
              <a:t>Respondents express a willingness to pay a property tax increase for an indoor pool facility. </a:t>
            </a:r>
          </a:p>
        </p:txBody>
      </p:sp>
      <p:sp>
        <p:nvSpPr>
          <p:cNvPr id="7" name="TextBox 6">
            <a:extLst>
              <a:ext uri="{FF2B5EF4-FFF2-40B4-BE49-F238E27FC236}">
                <a16:creationId xmlns:a16="http://schemas.microsoft.com/office/drawing/2014/main" id="{2E5F8350-354B-4645-B200-31C30A8CE321}"/>
              </a:ext>
            </a:extLst>
          </p:cNvPr>
          <p:cNvSpPr txBox="1"/>
          <p:nvPr/>
        </p:nvSpPr>
        <p:spPr>
          <a:xfrm>
            <a:off x="8213761" y="3720684"/>
            <a:ext cx="702527" cy="369332"/>
          </a:xfrm>
          <a:prstGeom prst="rect">
            <a:avLst/>
          </a:prstGeom>
          <a:noFill/>
        </p:spPr>
        <p:txBody>
          <a:bodyPr wrap="square" rtlCol="0">
            <a:spAutoFit/>
          </a:bodyPr>
          <a:lstStyle/>
          <a:p>
            <a:pPr algn="ctr"/>
            <a:r>
              <a:rPr lang="en-US" sz="900" i="1" dirty="0">
                <a:latin typeface="Tahoma" panose="020B0604030504040204" pitchFamily="34" charset="0"/>
                <a:ea typeface="Tahoma" panose="020B0604030504040204" pitchFamily="34" charset="0"/>
                <a:cs typeface="Tahoma" panose="020B0604030504040204" pitchFamily="34" charset="0"/>
              </a:rPr>
              <a:t>&lt;pp. 60-62&gt;</a:t>
            </a:r>
          </a:p>
        </p:txBody>
      </p:sp>
      <p:sp>
        <p:nvSpPr>
          <p:cNvPr id="8" name="TextBox 7">
            <a:extLst>
              <a:ext uri="{FF2B5EF4-FFF2-40B4-BE49-F238E27FC236}">
                <a16:creationId xmlns:a16="http://schemas.microsoft.com/office/drawing/2014/main" id="{5FFC0573-D018-B676-8A58-177ECBCC2E41}"/>
              </a:ext>
            </a:extLst>
          </p:cNvPr>
          <p:cNvSpPr txBox="1"/>
          <p:nvPr/>
        </p:nvSpPr>
        <p:spPr>
          <a:xfrm>
            <a:off x="8213761" y="5303316"/>
            <a:ext cx="702527" cy="369332"/>
          </a:xfrm>
          <a:prstGeom prst="rect">
            <a:avLst/>
          </a:prstGeom>
          <a:noFill/>
        </p:spPr>
        <p:txBody>
          <a:bodyPr wrap="square" rtlCol="0">
            <a:spAutoFit/>
          </a:bodyPr>
          <a:lstStyle/>
          <a:p>
            <a:pPr algn="ctr"/>
            <a:r>
              <a:rPr lang="en-US" sz="900" i="1" dirty="0">
                <a:latin typeface="Tahoma" panose="020B0604030504040204" pitchFamily="34" charset="0"/>
                <a:ea typeface="Tahoma" panose="020B0604030504040204" pitchFamily="34" charset="0"/>
                <a:cs typeface="Tahoma" panose="020B0604030504040204" pitchFamily="34" charset="0"/>
              </a:rPr>
              <a:t>&lt;pp. 63-65&gt;</a:t>
            </a:r>
          </a:p>
        </p:txBody>
      </p:sp>
    </p:spTree>
    <p:extLst>
      <p:ext uri="{BB962C8B-B14F-4D97-AF65-F5344CB8AC3E}">
        <p14:creationId xmlns:p14="http://schemas.microsoft.com/office/powerpoint/2010/main" val="34392405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501DF70-6734-3683-693B-683DAB014A62}"/>
              </a:ext>
            </a:extLst>
          </p:cNvPr>
          <p:cNvSpPr txBox="1"/>
          <p:nvPr/>
        </p:nvSpPr>
        <p:spPr>
          <a:xfrm>
            <a:off x="8208553" y="4068161"/>
            <a:ext cx="702527" cy="369332"/>
          </a:xfrm>
          <a:prstGeom prst="rect">
            <a:avLst/>
          </a:prstGeom>
          <a:noFill/>
        </p:spPr>
        <p:txBody>
          <a:bodyPr wrap="square" rtlCol="0">
            <a:spAutoFit/>
          </a:bodyPr>
          <a:lstStyle/>
          <a:p>
            <a:pPr algn="ctr"/>
            <a:r>
              <a:rPr lang="en-US" sz="900" i="1" dirty="0">
                <a:latin typeface="Tahoma" panose="020B0604030504040204" pitchFamily="34" charset="0"/>
                <a:ea typeface="Tahoma" panose="020B0604030504040204" pitchFamily="34" charset="0"/>
                <a:cs typeface="Tahoma" panose="020B0604030504040204" pitchFamily="34" charset="0"/>
              </a:rPr>
              <a:t>&lt;pg. 71-  74&gt;</a:t>
            </a:r>
          </a:p>
        </p:txBody>
      </p:sp>
      <p:sp>
        <p:nvSpPr>
          <p:cNvPr id="4" name="TextBox 3">
            <a:extLst>
              <a:ext uri="{FF2B5EF4-FFF2-40B4-BE49-F238E27FC236}">
                <a16:creationId xmlns:a16="http://schemas.microsoft.com/office/drawing/2014/main" id="{79507289-A463-4A36-CF52-1E48086D38E9}"/>
              </a:ext>
            </a:extLst>
          </p:cNvPr>
          <p:cNvSpPr txBox="1"/>
          <p:nvPr/>
        </p:nvSpPr>
        <p:spPr>
          <a:xfrm>
            <a:off x="4928839" y="122663"/>
            <a:ext cx="3592537" cy="261610"/>
          </a:xfrm>
          <a:prstGeom prst="rect">
            <a:avLst/>
          </a:prstGeom>
          <a:noFill/>
        </p:spPr>
        <p:txBody>
          <a:bodyPr wrap="square" rtlCol="0">
            <a:spAutoFit/>
          </a:bodyPr>
          <a:lstStyle/>
          <a:p>
            <a:pPr algn="r"/>
            <a:r>
              <a:rPr lang="en-US" sz="1100" b="1" dirty="0">
                <a:solidFill>
                  <a:schemeClr val="bg1"/>
                </a:solidFill>
                <a:latin typeface="Tahoma" panose="020B0604030504040204" pitchFamily="34" charset="0"/>
                <a:ea typeface="Tahoma" panose="020B0604030504040204" pitchFamily="34" charset="0"/>
                <a:cs typeface="Tahoma" panose="020B0604030504040204" pitchFamily="34" charset="0"/>
              </a:rPr>
              <a:t>Executive Summary</a:t>
            </a:r>
          </a:p>
        </p:txBody>
      </p:sp>
      <p:sp>
        <p:nvSpPr>
          <p:cNvPr id="5" name="TextBox 4">
            <a:extLst>
              <a:ext uri="{FF2B5EF4-FFF2-40B4-BE49-F238E27FC236}">
                <a16:creationId xmlns:a16="http://schemas.microsoft.com/office/drawing/2014/main" id="{E90AA8A7-1899-0214-87EA-86A914B77FF5}"/>
              </a:ext>
            </a:extLst>
          </p:cNvPr>
          <p:cNvSpPr txBox="1"/>
          <p:nvPr/>
        </p:nvSpPr>
        <p:spPr>
          <a:xfrm>
            <a:off x="2768602" y="840354"/>
            <a:ext cx="5598158" cy="2970044"/>
          </a:xfrm>
          <a:prstGeom prst="rect">
            <a:avLst/>
          </a:prstGeom>
          <a:noFill/>
        </p:spPr>
        <p:txBody>
          <a:bodyPr wrap="square" rtlCol="0">
            <a:spAutoFit/>
          </a:bodyPr>
          <a:lstStyle/>
          <a:p>
            <a:pPr marL="285744" indent="-285744">
              <a:buFont typeface="Wingdings" panose="05000000000000000000" pitchFamily="2" charset="2"/>
              <a:buChar char="Ø"/>
            </a:pPr>
            <a:r>
              <a:rPr lang="en-US" sz="1100" dirty="0">
                <a:latin typeface="Tahoma" panose="020B0604030504040204" pitchFamily="34" charset="0"/>
                <a:ea typeface="Tahoma" panose="020B0604030504040204" pitchFamily="34" charset="0"/>
                <a:cs typeface="Tahoma" panose="020B0604030504040204" pitchFamily="34" charset="0"/>
              </a:rPr>
              <a:t>Overall, about one in five are either “very” (6%) or “somewhat” familiar (15%) with the District’s scholarship pool which provides financial assistance available to lower-income households.</a:t>
            </a:r>
          </a:p>
          <a:p>
            <a:pPr marL="285744" indent="-285744">
              <a:buFont typeface="Wingdings" panose="05000000000000000000" pitchFamily="2" charset="2"/>
              <a:buChar char="Ø"/>
            </a:pPr>
            <a:endParaRPr lang="en-US" sz="1100" dirty="0">
              <a:latin typeface="Tahoma" panose="020B0604030504040204" pitchFamily="34" charset="0"/>
              <a:ea typeface="Tahoma" panose="020B0604030504040204" pitchFamily="34" charset="0"/>
              <a:cs typeface="Tahoma" panose="020B0604030504040204" pitchFamily="34" charset="0"/>
            </a:endParaRPr>
          </a:p>
          <a:p>
            <a:pPr marL="571500" lvl="1" indent="-284163">
              <a:buFont typeface="Wingdings" panose="05000000000000000000" pitchFamily="2" charset="2"/>
              <a:buChar char="§"/>
            </a:pPr>
            <a:r>
              <a:rPr lang="en-US" sz="1100" dirty="0">
                <a:latin typeface="Tahoma" panose="020B0604030504040204" pitchFamily="34" charset="0"/>
                <a:ea typeface="Tahoma" panose="020B0604030504040204" pitchFamily="34" charset="0"/>
                <a:cs typeface="Tahoma" panose="020B0604030504040204" pitchFamily="34" charset="0"/>
              </a:rPr>
              <a:t>The good news is that those most likely to qualify (reporting household incomes under $50K) tend to be the most aware of this opportunity (23% “very” familiar, vs. 6% overall).  Still, just over half of these lower income residents (51%) have never heard of these scholarships.  </a:t>
            </a:r>
          </a:p>
          <a:p>
            <a:pPr marL="742944" lvl="1" indent="-285744">
              <a:buFont typeface="Wingdings" panose="05000000000000000000" pitchFamily="2" charset="2"/>
              <a:buChar char="§"/>
            </a:pPr>
            <a:endParaRPr lang="en-US" sz="1100" dirty="0">
              <a:latin typeface="Tahoma" panose="020B0604030504040204" pitchFamily="34" charset="0"/>
              <a:ea typeface="Tahoma" panose="020B0604030504040204" pitchFamily="34" charset="0"/>
              <a:cs typeface="Tahoma" panose="020B0604030504040204" pitchFamily="34" charset="0"/>
            </a:endParaRPr>
          </a:p>
          <a:p>
            <a:pPr marL="285744" indent="-285744">
              <a:buFont typeface="Wingdings" panose="05000000000000000000" pitchFamily="2" charset="2"/>
              <a:buChar char="Ø"/>
            </a:pPr>
            <a:r>
              <a:rPr lang="en-US" sz="1100" dirty="0">
                <a:latin typeface="Tahoma" panose="020B0604030504040204" pitchFamily="34" charset="0"/>
                <a:ea typeface="Tahoma" panose="020B0604030504040204" pitchFamily="34" charset="0"/>
                <a:cs typeface="Tahoma" panose="020B0604030504040204" pitchFamily="34" charset="0"/>
              </a:rPr>
              <a:t>Similarly, only 12% are “very” (2%) or “somewhat” familiar (10%) with the District’s CDM offering for lower income residents with children in Kindergarten through age 14.  Three in four overall (75%) have never heard of this program.</a:t>
            </a:r>
          </a:p>
          <a:p>
            <a:pPr marL="285744" indent="-285744">
              <a:buFont typeface="Wingdings" panose="05000000000000000000" pitchFamily="2" charset="2"/>
              <a:buChar char="Ø"/>
            </a:pPr>
            <a:endParaRPr lang="en-US" sz="1100" dirty="0">
              <a:latin typeface="Tahoma" panose="020B0604030504040204" pitchFamily="34" charset="0"/>
              <a:ea typeface="Tahoma" panose="020B0604030504040204" pitchFamily="34" charset="0"/>
              <a:cs typeface="Tahoma" panose="020B0604030504040204" pitchFamily="34" charset="0"/>
            </a:endParaRPr>
          </a:p>
          <a:p>
            <a:pPr marL="571500" lvl="1" indent="-284163">
              <a:buFont typeface="Wingdings" panose="05000000000000000000" pitchFamily="2" charset="2"/>
              <a:buChar char="§"/>
            </a:pPr>
            <a:r>
              <a:rPr lang="en-US" sz="1100" dirty="0">
                <a:latin typeface="Tahoma" panose="020B0604030504040204" pitchFamily="34" charset="0"/>
                <a:ea typeface="Tahoma" panose="020B0604030504040204" pitchFamily="34" charset="0"/>
                <a:cs typeface="Tahoma" panose="020B0604030504040204" pitchFamily="34" charset="0"/>
              </a:rPr>
              <a:t>Residents with children ages 12 to 14 tend to be more aware (12% “very” familiar, vs. 2% overall) – possibly because they have taken advantage of CDM in the past or currently.   However, 59% of these households remain not at all aware of this assistance.  </a:t>
            </a:r>
          </a:p>
        </p:txBody>
      </p:sp>
      <p:sp>
        <p:nvSpPr>
          <p:cNvPr id="6" name="TextBox 5">
            <a:extLst>
              <a:ext uri="{FF2B5EF4-FFF2-40B4-BE49-F238E27FC236}">
                <a16:creationId xmlns:a16="http://schemas.microsoft.com/office/drawing/2014/main" id="{E671D8C5-943A-E2F8-3287-627125CD7E36}"/>
              </a:ext>
            </a:extLst>
          </p:cNvPr>
          <p:cNvSpPr txBox="1"/>
          <p:nvPr/>
        </p:nvSpPr>
        <p:spPr>
          <a:xfrm>
            <a:off x="531625" y="840354"/>
            <a:ext cx="2122675" cy="954107"/>
          </a:xfrm>
          <a:prstGeom prst="rect">
            <a:avLst/>
          </a:prstGeom>
        </p:spPr>
        <p:style>
          <a:lnRef idx="3">
            <a:schemeClr val="lt1"/>
          </a:lnRef>
          <a:fillRef idx="1">
            <a:schemeClr val="accent5"/>
          </a:fillRef>
          <a:effectRef idx="1">
            <a:schemeClr val="accent5"/>
          </a:effectRef>
          <a:fontRef idx="minor">
            <a:schemeClr val="lt1"/>
          </a:fontRef>
        </p:style>
        <p:txBody>
          <a:bodyPr wrap="square" rtlCol="0">
            <a:spAutoFit/>
          </a:bodyPr>
          <a:lstStyle/>
          <a:p>
            <a:pPr algn="ctr"/>
            <a:r>
              <a:rPr lang="en-US" sz="1400" dirty="0">
                <a:solidFill>
                  <a:schemeClr val="bg1"/>
                </a:solidFill>
                <a:latin typeface="Tahoma" panose="020B0604030504040204" pitchFamily="34" charset="0"/>
                <a:ea typeface="Tahoma" panose="020B0604030504040204" pitchFamily="34" charset="0"/>
                <a:cs typeface="Tahoma" panose="020B0604030504040204" pitchFamily="34" charset="0"/>
              </a:rPr>
              <a:t>Awareness of the PDOPs scholarships and CDM discounts remains relatively low. </a:t>
            </a:r>
          </a:p>
        </p:txBody>
      </p:sp>
      <p:sp>
        <p:nvSpPr>
          <p:cNvPr id="7" name="TextBox 6">
            <a:extLst>
              <a:ext uri="{FF2B5EF4-FFF2-40B4-BE49-F238E27FC236}">
                <a16:creationId xmlns:a16="http://schemas.microsoft.com/office/drawing/2014/main" id="{74B748C8-15F5-2065-33E3-59F1C54307FC}"/>
              </a:ext>
            </a:extLst>
          </p:cNvPr>
          <p:cNvSpPr txBox="1"/>
          <p:nvPr/>
        </p:nvSpPr>
        <p:spPr>
          <a:xfrm>
            <a:off x="531625" y="4060706"/>
            <a:ext cx="2122675" cy="1169551"/>
          </a:xfrm>
          <a:prstGeom prst="rect">
            <a:avLst/>
          </a:prstGeom>
        </p:spPr>
        <p:style>
          <a:lnRef idx="3">
            <a:schemeClr val="lt1"/>
          </a:lnRef>
          <a:fillRef idx="1">
            <a:schemeClr val="accent5"/>
          </a:fillRef>
          <a:effectRef idx="1">
            <a:schemeClr val="accent5"/>
          </a:effectRef>
          <a:fontRef idx="minor">
            <a:schemeClr val="lt1"/>
          </a:fontRef>
        </p:style>
        <p:txBody>
          <a:bodyPr wrap="square" rtlCol="0">
            <a:spAutoFit/>
          </a:bodyPr>
          <a:lstStyle/>
          <a:p>
            <a:pPr algn="ctr"/>
            <a:r>
              <a:rPr lang="en-US" sz="1400" dirty="0">
                <a:solidFill>
                  <a:schemeClr val="bg1"/>
                </a:solidFill>
                <a:latin typeface="Tahoma" panose="020B0604030504040204" pitchFamily="34" charset="0"/>
                <a:ea typeface="Tahoma" panose="020B0604030504040204" pitchFamily="34" charset="0"/>
                <a:cs typeface="Tahoma" panose="020B0604030504040204" pitchFamily="34" charset="0"/>
              </a:rPr>
              <a:t>Residents report recent participation in several PDOP programs and events, with very strong satisfaction overall.</a:t>
            </a:r>
          </a:p>
        </p:txBody>
      </p:sp>
      <p:sp>
        <p:nvSpPr>
          <p:cNvPr id="8" name="TextBox 7">
            <a:extLst>
              <a:ext uri="{FF2B5EF4-FFF2-40B4-BE49-F238E27FC236}">
                <a16:creationId xmlns:a16="http://schemas.microsoft.com/office/drawing/2014/main" id="{4C24ADAA-370C-40A7-136B-F0488E111F54}"/>
              </a:ext>
            </a:extLst>
          </p:cNvPr>
          <p:cNvSpPr txBox="1"/>
          <p:nvPr/>
        </p:nvSpPr>
        <p:spPr>
          <a:xfrm>
            <a:off x="8208553" y="2325376"/>
            <a:ext cx="702527" cy="230832"/>
          </a:xfrm>
          <a:prstGeom prst="rect">
            <a:avLst/>
          </a:prstGeom>
          <a:noFill/>
        </p:spPr>
        <p:txBody>
          <a:bodyPr wrap="square" rtlCol="0">
            <a:spAutoFit/>
          </a:bodyPr>
          <a:lstStyle/>
          <a:p>
            <a:pPr algn="ctr"/>
            <a:r>
              <a:rPr lang="en-US" sz="900" i="1" dirty="0">
                <a:latin typeface="Tahoma" panose="020B0604030504040204" pitchFamily="34" charset="0"/>
                <a:ea typeface="Tahoma" panose="020B0604030504040204" pitchFamily="34" charset="0"/>
                <a:cs typeface="Tahoma" panose="020B0604030504040204" pitchFamily="34" charset="0"/>
              </a:rPr>
              <a:t>&lt;pg. 68&gt;</a:t>
            </a:r>
          </a:p>
        </p:txBody>
      </p:sp>
      <p:sp>
        <p:nvSpPr>
          <p:cNvPr id="9" name="TextBox 8">
            <a:extLst>
              <a:ext uri="{FF2B5EF4-FFF2-40B4-BE49-F238E27FC236}">
                <a16:creationId xmlns:a16="http://schemas.microsoft.com/office/drawing/2014/main" id="{637F3278-8AC5-7DD5-7D29-D250B5D5C3F2}"/>
              </a:ext>
            </a:extLst>
          </p:cNvPr>
          <p:cNvSpPr txBox="1"/>
          <p:nvPr/>
        </p:nvSpPr>
        <p:spPr>
          <a:xfrm>
            <a:off x="2768602" y="4060706"/>
            <a:ext cx="5598158" cy="2631490"/>
          </a:xfrm>
          <a:prstGeom prst="rect">
            <a:avLst/>
          </a:prstGeom>
          <a:noFill/>
        </p:spPr>
        <p:txBody>
          <a:bodyPr wrap="square" rtlCol="0">
            <a:spAutoFit/>
          </a:bodyPr>
          <a:lstStyle/>
          <a:p>
            <a:pPr marL="285744" indent="-285744">
              <a:buFont typeface="Wingdings" panose="05000000000000000000" pitchFamily="2" charset="2"/>
              <a:buChar char="Ø"/>
            </a:pPr>
            <a:r>
              <a:rPr lang="en-US" sz="1100" dirty="0">
                <a:latin typeface="Tahoma" panose="020B0604030504040204" pitchFamily="34" charset="0"/>
                <a:ea typeface="Tahoma" panose="020B0604030504040204" pitchFamily="34" charset="0"/>
                <a:cs typeface="Tahoma" panose="020B0604030504040204" pitchFamily="34" charset="0"/>
              </a:rPr>
              <a:t>Reinforcing the District’s programming as a top strength, most respondents report household participation during the past year in a variety of programs and events.</a:t>
            </a:r>
          </a:p>
          <a:p>
            <a:pPr marL="285744" indent="-285744">
              <a:buFont typeface="Wingdings" panose="05000000000000000000" pitchFamily="2" charset="2"/>
              <a:buChar char="Ø"/>
            </a:pPr>
            <a:endParaRPr lang="en-US" sz="1100" dirty="0">
              <a:latin typeface="Tahoma" panose="020B0604030504040204" pitchFamily="34" charset="0"/>
              <a:ea typeface="Tahoma" panose="020B0604030504040204" pitchFamily="34" charset="0"/>
              <a:cs typeface="Tahoma" panose="020B0604030504040204" pitchFamily="34" charset="0"/>
            </a:endParaRPr>
          </a:p>
          <a:p>
            <a:pPr marL="571500" lvl="1" indent="-284163">
              <a:buFont typeface="Wingdings" panose="05000000000000000000" pitchFamily="2" charset="2"/>
              <a:buChar char="§"/>
            </a:pPr>
            <a:r>
              <a:rPr lang="en-US" sz="1100" dirty="0">
                <a:latin typeface="Tahoma" panose="020B0604030504040204" pitchFamily="34" charset="0"/>
                <a:ea typeface="Tahoma" panose="020B0604030504040204" pitchFamily="34" charset="0"/>
                <a:cs typeface="Tahoma" panose="020B0604030504040204" pitchFamily="34" charset="0"/>
              </a:rPr>
              <a:t>Top </a:t>
            </a:r>
            <a:r>
              <a:rPr lang="en-US" sz="1100" b="1" u="sng" dirty="0">
                <a:latin typeface="Tahoma" panose="020B0604030504040204" pitchFamily="34" charset="0"/>
                <a:ea typeface="Tahoma" panose="020B0604030504040204" pitchFamily="34" charset="0"/>
                <a:cs typeface="Tahoma" panose="020B0604030504040204" pitchFamily="34" charset="0"/>
              </a:rPr>
              <a:t>programs</a:t>
            </a:r>
            <a:r>
              <a:rPr lang="en-US" sz="1100" dirty="0">
                <a:latin typeface="Tahoma" panose="020B0604030504040204" pitchFamily="34" charset="0"/>
                <a:ea typeface="Tahoma" panose="020B0604030504040204" pitchFamily="34" charset="0"/>
                <a:cs typeface="Tahoma" panose="020B0604030504040204" pitchFamily="34" charset="0"/>
              </a:rPr>
              <a:t> focus on youth activities (sports, summer camp, skating, gymnastics) and adult options (fitness/wellness, sports, performing arts).</a:t>
            </a:r>
          </a:p>
          <a:p>
            <a:pPr marL="571500" lvl="1" indent="-284163">
              <a:buFont typeface="Wingdings" panose="05000000000000000000" pitchFamily="2" charset="2"/>
              <a:buChar char="§"/>
            </a:pPr>
            <a:endParaRPr lang="en-US" sz="1100" dirty="0">
              <a:latin typeface="Tahoma" panose="020B0604030504040204" pitchFamily="34" charset="0"/>
              <a:ea typeface="Tahoma" panose="020B0604030504040204" pitchFamily="34" charset="0"/>
              <a:cs typeface="Tahoma" panose="020B0604030504040204" pitchFamily="34" charset="0"/>
            </a:endParaRPr>
          </a:p>
          <a:p>
            <a:pPr marL="571500" lvl="1" indent="-284163">
              <a:buFont typeface="Wingdings" panose="05000000000000000000" pitchFamily="2" charset="2"/>
              <a:buChar char="§"/>
            </a:pPr>
            <a:r>
              <a:rPr lang="en-US" sz="1100" dirty="0">
                <a:latin typeface="Tahoma" panose="020B0604030504040204" pitchFamily="34" charset="0"/>
                <a:ea typeface="Tahoma" panose="020B0604030504040204" pitchFamily="34" charset="0"/>
                <a:cs typeface="Tahoma" panose="020B0604030504040204" pitchFamily="34" charset="0"/>
              </a:rPr>
              <a:t>The top </a:t>
            </a:r>
            <a:r>
              <a:rPr lang="en-US" sz="1100" b="1" u="sng" dirty="0">
                <a:latin typeface="Tahoma" panose="020B0604030504040204" pitchFamily="34" charset="0"/>
                <a:ea typeface="Tahoma" panose="020B0604030504040204" pitchFamily="34" charset="0"/>
                <a:cs typeface="Tahoma" panose="020B0604030504040204" pitchFamily="34" charset="0"/>
              </a:rPr>
              <a:t>events</a:t>
            </a:r>
            <a:r>
              <a:rPr lang="en-US" sz="1100" dirty="0">
                <a:latin typeface="Tahoma" panose="020B0604030504040204" pitchFamily="34" charset="0"/>
                <a:ea typeface="Tahoma" panose="020B0604030504040204" pitchFamily="34" charset="0"/>
                <a:cs typeface="Tahoma" panose="020B0604030504040204" pitchFamily="34" charset="0"/>
              </a:rPr>
              <a:t> include summer concerts, Movies in the Park, and Fall Fest.  </a:t>
            </a:r>
          </a:p>
          <a:p>
            <a:pPr marL="742944" lvl="1" indent="-285744">
              <a:buFont typeface="Wingdings" panose="05000000000000000000" pitchFamily="2" charset="2"/>
              <a:buChar char="§"/>
            </a:pPr>
            <a:endParaRPr lang="en-US" sz="1100" dirty="0">
              <a:latin typeface="Tahoma" panose="020B0604030504040204" pitchFamily="34" charset="0"/>
              <a:ea typeface="Tahoma" panose="020B0604030504040204" pitchFamily="34" charset="0"/>
              <a:cs typeface="Tahoma" panose="020B0604030504040204" pitchFamily="34" charset="0"/>
            </a:endParaRPr>
          </a:p>
          <a:p>
            <a:pPr marL="285744" indent="-285744">
              <a:buFont typeface="Wingdings" panose="05000000000000000000" pitchFamily="2" charset="2"/>
              <a:buChar char="Ø"/>
            </a:pPr>
            <a:r>
              <a:rPr lang="en-US" sz="1100" dirty="0">
                <a:latin typeface="Tahoma" panose="020B0604030504040204" pitchFamily="34" charset="0"/>
                <a:ea typeface="Tahoma" panose="020B0604030504040204" pitchFamily="34" charset="0"/>
                <a:cs typeface="Tahoma" panose="020B0604030504040204" pitchFamily="34" charset="0"/>
              </a:rPr>
              <a:t>Satisfaction is very strong for each (average 8.3 for both on a 0-10 scale).  The few dissatisfied scores are attributed mostly to program instructors/leaders/coaches, etc., and/or registration challenges.</a:t>
            </a:r>
          </a:p>
          <a:p>
            <a:pPr marL="285744" indent="-285744">
              <a:buFont typeface="Wingdings" panose="05000000000000000000" pitchFamily="2" charset="2"/>
              <a:buChar char="Ø"/>
            </a:pPr>
            <a:endParaRPr lang="en-US" sz="1100" dirty="0">
              <a:latin typeface="Tahoma" panose="020B0604030504040204" pitchFamily="34" charset="0"/>
              <a:ea typeface="Tahoma" panose="020B0604030504040204" pitchFamily="34" charset="0"/>
              <a:cs typeface="Tahoma" panose="020B0604030504040204" pitchFamily="34" charset="0"/>
            </a:endParaRPr>
          </a:p>
          <a:p>
            <a:pPr marL="285744" indent="-285744">
              <a:buFont typeface="Wingdings" panose="05000000000000000000" pitchFamily="2" charset="2"/>
              <a:buChar char="Ø"/>
            </a:pPr>
            <a:r>
              <a:rPr lang="en-US" sz="1100" dirty="0">
                <a:latin typeface="Tahoma" panose="020B0604030504040204" pitchFamily="34" charset="0"/>
                <a:ea typeface="Tahoma" panose="020B0604030504040204" pitchFamily="34" charset="0"/>
                <a:cs typeface="Tahoma" panose="020B0604030504040204" pitchFamily="34" charset="0"/>
              </a:rPr>
              <a:t>Ideas for programming opportunities tend to center around more for adults, especially fitness/yoga offerings, arts and crafts, and social events (e.g., get-togethers, game nights, music/entertainment options). </a:t>
            </a:r>
          </a:p>
        </p:txBody>
      </p:sp>
      <p:sp>
        <p:nvSpPr>
          <p:cNvPr id="11" name="TextBox 10">
            <a:extLst>
              <a:ext uri="{FF2B5EF4-FFF2-40B4-BE49-F238E27FC236}">
                <a16:creationId xmlns:a16="http://schemas.microsoft.com/office/drawing/2014/main" id="{3F157C1E-046F-CBC8-4ACA-D696CB84E5D6}"/>
              </a:ext>
            </a:extLst>
          </p:cNvPr>
          <p:cNvSpPr txBox="1"/>
          <p:nvPr/>
        </p:nvSpPr>
        <p:spPr>
          <a:xfrm>
            <a:off x="8208552" y="6063366"/>
            <a:ext cx="702527" cy="369332"/>
          </a:xfrm>
          <a:prstGeom prst="rect">
            <a:avLst/>
          </a:prstGeom>
          <a:noFill/>
        </p:spPr>
        <p:txBody>
          <a:bodyPr wrap="square" rtlCol="0">
            <a:spAutoFit/>
          </a:bodyPr>
          <a:lstStyle/>
          <a:p>
            <a:pPr algn="ctr"/>
            <a:r>
              <a:rPr lang="en-US" sz="900" i="1" dirty="0">
                <a:latin typeface="Tahoma" panose="020B0604030504040204" pitchFamily="34" charset="0"/>
                <a:ea typeface="Tahoma" panose="020B0604030504040204" pitchFamily="34" charset="0"/>
                <a:cs typeface="Tahoma" panose="020B0604030504040204" pitchFamily="34" charset="0"/>
              </a:rPr>
              <a:t>&lt;pg. 75-  76&gt;</a:t>
            </a:r>
          </a:p>
        </p:txBody>
      </p:sp>
      <p:sp>
        <p:nvSpPr>
          <p:cNvPr id="12" name="TextBox 11">
            <a:extLst>
              <a:ext uri="{FF2B5EF4-FFF2-40B4-BE49-F238E27FC236}">
                <a16:creationId xmlns:a16="http://schemas.microsoft.com/office/drawing/2014/main" id="{6E479EEB-4646-0996-0A15-DC62EB6D1805}"/>
              </a:ext>
            </a:extLst>
          </p:cNvPr>
          <p:cNvSpPr txBox="1"/>
          <p:nvPr/>
        </p:nvSpPr>
        <p:spPr>
          <a:xfrm>
            <a:off x="8208552" y="840354"/>
            <a:ext cx="702527" cy="230832"/>
          </a:xfrm>
          <a:prstGeom prst="rect">
            <a:avLst/>
          </a:prstGeom>
          <a:noFill/>
        </p:spPr>
        <p:txBody>
          <a:bodyPr wrap="square" rtlCol="0">
            <a:spAutoFit/>
          </a:bodyPr>
          <a:lstStyle/>
          <a:p>
            <a:pPr algn="ctr"/>
            <a:r>
              <a:rPr lang="en-US" sz="900" i="1" dirty="0">
                <a:latin typeface="Tahoma" panose="020B0604030504040204" pitchFamily="34" charset="0"/>
                <a:ea typeface="Tahoma" panose="020B0604030504040204" pitchFamily="34" charset="0"/>
                <a:cs typeface="Tahoma" panose="020B0604030504040204" pitchFamily="34" charset="0"/>
              </a:rPr>
              <a:t>&lt;pg. 67&gt;</a:t>
            </a:r>
          </a:p>
        </p:txBody>
      </p:sp>
    </p:spTree>
    <p:extLst>
      <p:ext uri="{BB962C8B-B14F-4D97-AF65-F5344CB8AC3E}">
        <p14:creationId xmlns:p14="http://schemas.microsoft.com/office/powerpoint/2010/main" val="23615338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184950C-B45F-2A2A-1419-3ABDDC4AFD35}"/>
              </a:ext>
            </a:extLst>
          </p:cNvPr>
          <p:cNvSpPr txBox="1"/>
          <p:nvPr/>
        </p:nvSpPr>
        <p:spPr>
          <a:xfrm>
            <a:off x="8213761" y="951390"/>
            <a:ext cx="702527" cy="369332"/>
          </a:xfrm>
          <a:prstGeom prst="rect">
            <a:avLst/>
          </a:prstGeom>
          <a:noFill/>
        </p:spPr>
        <p:txBody>
          <a:bodyPr wrap="square" rtlCol="0">
            <a:spAutoFit/>
          </a:bodyPr>
          <a:lstStyle/>
          <a:p>
            <a:pPr algn="ctr"/>
            <a:r>
              <a:rPr lang="en-US" sz="900" i="1" dirty="0">
                <a:latin typeface="Tahoma" panose="020B0604030504040204" pitchFamily="34" charset="0"/>
                <a:ea typeface="Tahoma" panose="020B0604030504040204" pitchFamily="34" charset="0"/>
                <a:cs typeface="Tahoma" panose="020B0604030504040204" pitchFamily="34" charset="0"/>
              </a:rPr>
              <a:t>&lt;pp. 78-81&gt;</a:t>
            </a:r>
          </a:p>
        </p:txBody>
      </p:sp>
      <p:sp>
        <p:nvSpPr>
          <p:cNvPr id="3" name="TextBox 2">
            <a:extLst>
              <a:ext uri="{FF2B5EF4-FFF2-40B4-BE49-F238E27FC236}">
                <a16:creationId xmlns:a16="http://schemas.microsoft.com/office/drawing/2014/main" id="{0657CC7C-43AE-0201-7685-F0BD8D7584CB}"/>
              </a:ext>
            </a:extLst>
          </p:cNvPr>
          <p:cNvSpPr txBox="1"/>
          <p:nvPr/>
        </p:nvSpPr>
        <p:spPr>
          <a:xfrm>
            <a:off x="8213761" y="4999689"/>
            <a:ext cx="702527" cy="230832"/>
          </a:xfrm>
          <a:prstGeom prst="rect">
            <a:avLst/>
          </a:prstGeom>
          <a:noFill/>
        </p:spPr>
        <p:txBody>
          <a:bodyPr wrap="square" rtlCol="0">
            <a:spAutoFit/>
          </a:bodyPr>
          <a:lstStyle/>
          <a:p>
            <a:pPr algn="ctr"/>
            <a:r>
              <a:rPr lang="en-US" sz="900" i="1" dirty="0">
                <a:latin typeface="Tahoma" panose="020B0604030504040204" pitchFamily="34" charset="0"/>
                <a:ea typeface="Tahoma" panose="020B0604030504040204" pitchFamily="34" charset="0"/>
                <a:cs typeface="Tahoma" panose="020B0604030504040204" pitchFamily="34" charset="0"/>
              </a:rPr>
              <a:t>&lt;pg. 85&gt;</a:t>
            </a:r>
          </a:p>
        </p:txBody>
      </p:sp>
      <p:sp>
        <p:nvSpPr>
          <p:cNvPr id="4" name="TextBox 3">
            <a:extLst>
              <a:ext uri="{FF2B5EF4-FFF2-40B4-BE49-F238E27FC236}">
                <a16:creationId xmlns:a16="http://schemas.microsoft.com/office/drawing/2014/main" id="{5CC00DFE-9854-35B5-3868-44C8F694F037}"/>
              </a:ext>
            </a:extLst>
          </p:cNvPr>
          <p:cNvSpPr txBox="1"/>
          <p:nvPr/>
        </p:nvSpPr>
        <p:spPr>
          <a:xfrm>
            <a:off x="4928839" y="122663"/>
            <a:ext cx="3592537" cy="261610"/>
          </a:xfrm>
          <a:prstGeom prst="rect">
            <a:avLst/>
          </a:prstGeom>
          <a:noFill/>
        </p:spPr>
        <p:txBody>
          <a:bodyPr wrap="square" rtlCol="0">
            <a:spAutoFit/>
          </a:bodyPr>
          <a:lstStyle/>
          <a:p>
            <a:pPr algn="r"/>
            <a:r>
              <a:rPr lang="en-US" sz="1100" b="1" dirty="0">
                <a:solidFill>
                  <a:schemeClr val="bg1"/>
                </a:solidFill>
                <a:latin typeface="Tahoma" panose="020B0604030504040204" pitchFamily="34" charset="0"/>
                <a:ea typeface="Tahoma" panose="020B0604030504040204" pitchFamily="34" charset="0"/>
                <a:cs typeface="Tahoma" panose="020B0604030504040204" pitchFamily="34" charset="0"/>
              </a:rPr>
              <a:t>Executive Summary</a:t>
            </a:r>
          </a:p>
        </p:txBody>
      </p:sp>
      <p:sp>
        <p:nvSpPr>
          <p:cNvPr id="5" name="TextBox 4">
            <a:extLst>
              <a:ext uri="{FF2B5EF4-FFF2-40B4-BE49-F238E27FC236}">
                <a16:creationId xmlns:a16="http://schemas.microsoft.com/office/drawing/2014/main" id="{1156EFBA-E65A-1276-26D5-AFF92A760D5C}"/>
              </a:ext>
            </a:extLst>
          </p:cNvPr>
          <p:cNvSpPr txBox="1"/>
          <p:nvPr/>
        </p:nvSpPr>
        <p:spPr>
          <a:xfrm>
            <a:off x="2768602" y="951390"/>
            <a:ext cx="5445159" cy="5678478"/>
          </a:xfrm>
          <a:prstGeom prst="rect">
            <a:avLst/>
          </a:prstGeom>
          <a:noFill/>
        </p:spPr>
        <p:txBody>
          <a:bodyPr wrap="square" rtlCol="0">
            <a:spAutoFit/>
          </a:bodyPr>
          <a:lstStyle/>
          <a:p>
            <a:pPr marL="285744" indent="-285744">
              <a:buFont typeface="Wingdings" panose="05000000000000000000" pitchFamily="2" charset="2"/>
              <a:buChar char="Ø"/>
            </a:pPr>
            <a:r>
              <a:rPr lang="en-US" sz="1100" dirty="0">
                <a:latin typeface="Tahoma" panose="020B0604030504040204" pitchFamily="34" charset="0"/>
                <a:ea typeface="Tahoma" panose="020B0604030504040204" pitchFamily="34" charset="0"/>
                <a:cs typeface="Tahoma" panose="020B0604030504040204" pitchFamily="34" charset="0"/>
              </a:rPr>
              <a:t>Three in five (60%) cite both the printed program guide and the Village FYI newsletter as primary sources for PDOP information.  </a:t>
            </a:r>
          </a:p>
          <a:p>
            <a:pPr marL="285744" indent="-285744">
              <a:buFont typeface="Wingdings" panose="05000000000000000000" pitchFamily="2" charset="2"/>
              <a:buChar char="Ø"/>
            </a:pPr>
            <a:endParaRPr lang="en-US" sz="1100" dirty="0">
              <a:latin typeface="Tahoma" panose="020B0604030504040204" pitchFamily="34" charset="0"/>
              <a:ea typeface="Tahoma" panose="020B0604030504040204" pitchFamily="34" charset="0"/>
              <a:cs typeface="Tahoma" panose="020B0604030504040204" pitchFamily="34" charset="0"/>
            </a:endParaRPr>
          </a:p>
          <a:p>
            <a:pPr marL="285744" indent="-285744">
              <a:buFont typeface="Wingdings" panose="05000000000000000000" pitchFamily="2" charset="2"/>
              <a:buChar char="Ø"/>
            </a:pPr>
            <a:r>
              <a:rPr lang="en-US" sz="1100" dirty="0">
                <a:latin typeface="Tahoma" panose="020B0604030504040204" pitchFamily="34" charset="0"/>
                <a:ea typeface="Tahoma" panose="020B0604030504040204" pitchFamily="34" charset="0"/>
                <a:cs typeface="Tahoma" panose="020B0604030504040204" pitchFamily="34" charset="0"/>
              </a:rPr>
              <a:t>Another 46% now mention the District’s e-newsletter as a top source – significantly higher than the 2019 response (21%).  The e-newsletter tends to be mentioned most often by younger adults (ages 35-44), households with children, and Asian and African American residents.  </a:t>
            </a:r>
          </a:p>
          <a:p>
            <a:pPr marL="285744" indent="-285744">
              <a:buFont typeface="Wingdings" panose="05000000000000000000" pitchFamily="2" charset="2"/>
              <a:buChar char="Ø"/>
            </a:pPr>
            <a:endParaRPr lang="en-US" sz="1100" dirty="0">
              <a:latin typeface="Tahoma" panose="020B0604030504040204" pitchFamily="34" charset="0"/>
              <a:ea typeface="Tahoma" panose="020B0604030504040204" pitchFamily="34" charset="0"/>
              <a:cs typeface="Tahoma" panose="020B0604030504040204" pitchFamily="34" charset="0"/>
            </a:endParaRPr>
          </a:p>
          <a:p>
            <a:pPr marL="285744" indent="-285744">
              <a:buFont typeface="Wingdings" panose="05000000000000000000" pitchFamily="2" charset="2"/>
              <a:buChar char="Ø"/>
            </a:pPr>
            <a:r>
              <a:rPr lang="en-US" sz="1100" dirty="0">
                <a:latin typeface="Tahoma" panose="020B0604030504040204" pitchFamily="34" charset="0"/>
                <a:ea typeface="Tahoma" panose="020B0604030504040204" pitchFamily="34" charset="0"/>
                <a:cs typeface="Tahoma" panose="020B0604030504040204" pitchFamily="34" charset="0"/>
              </a:rPr>
              <a:t>Nearly as many go to the PDOP website when seeking information (41%), and roughly a third cite flyers at District locations along with fence banners at these sites.</a:t>
            </a:r>
          </a:p>
          <a:p>
            <a:pPr marL="285744" indent="-285744">
              <a:buFont typeface="Wingdings" panose="05000000000000000000" pitchFamily="2" charset="2"/>
              <a:buChar char="Ø"/>
            </a:pPr>
            <a:endParaRPr lang="en-US" sz="1100" dirty="0">
              <a:latin typeface="Tahoma" panose="020B0604030504040204" pitchFamily="34" charset="0"/>
              <a:ea typeface="Tahoma" panose="020B0604030504040204" pitchFamily="34" charset="0"/>
              <a:cs typeface="Tahoma" panose="020B0604030504040204" pitchFamily="34" charset="0"/>
            </a:endParaRPr>
          </a:p>
          <a:p>
            <a:pPr marL="571500" lvl="1" indent="-284163">
              <a:buFont typeface="Wingdings" panose="05000000000000000000" pitchFamily="2" charset="2"/>
              <a:buChar char="§"/>
            </a:pPr>
            <a:r>
              <a:rPr lang="en-US" sz="1100" dirty="0">
                <a:latin typeface="Tahoma" panose="020B0604030504040204" pitchFamily="34" charset="0"/>
                <a:ea typeface="Tahoma" panose="020B0604030504040204" pitchFamily="34" charset="0"/>
                <a:cs typeface="Tahoma" panose="020B0604030504040204" pitchFamily="34" charset="0"/>
              </a:rPr>
              <a:t>The website is mentioned most often by adults under age 55, along with Hispanic/Latino adults.  Nearly half of website users visit the site at least once a month (48%), while the rest mostly access it once every six months (35%).</a:t>
            </a:r>
          </a:p>
          <a:p>
            <a:pPr marL="571500" lvl="1" indent="-284163">
              <a:buFont typeface="Wingdings" panose="05000000000000000000" pitchFamily="2" charset="2"/>
              <a:buChar char="§"/>
            </a:pPr>
            <a:endParaRPr lang="en-US" sz="1100" dirty="0">
              <a:latin typeface="Tahoma" panose="020B0604030504040204" pitchFamily="34" charset="0"/>
              <a:ea typeface="Tahoma" panose="020B0604030504040204" pitchFamily="34" charset="0"/>
              <a:cs typeface="Tahoma" panose="020B0604030504040204" pitchFamily="34" charset="0"/>
            </a:endParaRPr>
          </a:p>
          <a:p>
            <a:pPr marL="571500" lvl="1" indent="-284163">
              <a:buFont typeface="Wingdings" panose="05000000000000000000" pitchFamily="2" charset="2"/>
              <a:buChar char="§"/>
            </a:pPr>
            <a:r>
              <a:rPr lang="en-US" sz="1100" dirty="0">
                <a:latin typeface="Tahoma" panose="020B0604030504040204" pitchFamily="34" charset="0"/>
                <a:ea typeface="Tahoma" panose="020B0604030504040204" pitchFamily="34" charset="0"/>
                <a:cs typeface="Tahoma" panose="020B0604030504040204" pitchFamily="34" charset="0"/>
              </a:rPr>
              <a:t>Flyers and fence banners tend to be mentioned by the youngest adults (under 35), renters and newer Oak Park residents, and the South region. </a:t>
            </a:r>
          </a:p>
          <a:p>
            <a:pPr marL="287337" lvl="1"/>
            <a:r>
              <a:rPr lang="en-US" sz="1100" dirty="0">
                <a:latin typeface="Tahoma" panose="020B0604030504040204" pitchFamily="34" charset="0"/>
                <a:ea typeface="Tahoma" panose="020B0604030504040204" pitchFamily="34" charset="0"/>
                <a:cs typeface="Tahoma" panose="020B0604030504040204" pitchFamily="34" charset="0"/>
              </a:rPr>
              <a:t> </a:t>
            </a:r>
          </a:p>
          <a:p>
            <a:pPr marL="284163" indent="-284163">
              <a:buFont typeface="Wingdings" panose="05000000000000000000" pitchFamily="2" charset="2"/>
              <a:buChar char="Ø"/>
            </a:pPr>
            <a:r>
              <a:rPr lang="en-US" sz="1100" dirty="0">
                <a:latin typeface="Tahoma" panose="020B0604030504040204" pitchFamily="34" charset="0"/>
                <a:ea typeface="Tahoma" panose="020B0604030504040204" pitchFamily="34" charset="0"/>
                <a:cs typeface="Tahoma" panose="020B0604030504040204" pitchFamily="34" charset="0"/>
              </a:rPr>
              <a:t>While 60% report using the </a:t>
            </a:r>
            <a:r>
              <a:rPr lang="en-US" sz="1100" u="sng" dirty="0">
                <a:latin typeface="Tahoma" panose="020B0604030504040204" pitchFamily="34" charset="0"/>
                <a:ea typeface="Tahoma" panose="020B0604030504040204" pitchFamily="34" charset="0"/>
                <a:cs typeface="Tahoma" panose="020B0604030504040204" pitchFamily="34" charset="0"/>
              </a:rPr>
              <a:t>printed</a:t>
            </a:r>
            <a:r>
              <a:rPr lang="en-US" sz="1100" dirty="0">
                <a:latin typeface="Tahoma" panose="020B0604030504040204" pitchFamily="34" charset="0"/>
                <a:ea typeface="Tahoma" panose="020B0604030504040204" pitchFamily="34" charset="0"/>
                <a:cs typeface="Tahoma" panose="020B0604030504040204" pitchFamily="34" charset="0"/>
              </a:rPr>
              <a:t> program guide, fewer than half as many (27%) refer to the </a:t>
            </a:r>
            <a:r>
              <a:rPr lang="en-US" sz="1100" u="sng" dirty="0">
                <a:latin typeface="Tahoma" panose="020B0604030504040204" pitchFamily="34" charset="0"/>
                <a:ea typeface="Tahoma" panose="020B0604030504040204" pitchFamily="34" charset="0"/>
                <a:cs typeface="Tahoma" panose="020B0604030504040204" pitchFamily="34" charset="0"/>
              </a:rPr>
              <a:t>digital</a:t>
            </a:r>
            <a:r>
              <a:rPr lang="en-US" sz="1100" dirty="0">
                <a:latin typeface="Tahoma" panose="020B0604030504040204" pitchFamily="34" charset="0"/>
                <a:ea typeface="Tahoma" panose="020B0604030504040204" pitchFamily="34" charset="0"/>
                <a:cs typeface="Tahoma" panose="020B0604030504040204" pitchFamily="34" charset="0"/>
              </a:rPr>
              <a:t> version on the PDOP website.  Younger residents tend to prefer the digital version (under age 55), while those favoring the printed version tend to be slightly older (ages 45 to 64).  </a:t>
            </a:r>
          </a:p>
          <a:p>
            <a:pPr marL="284163" indent="-284163">
              <a:buFont typeface="Wingdings" panose="05000000000000000000" pitchFamily="2" charset="2"/>
              <a:buChar char="Ø"/>
            </a:pPr>
            <a:endParaRPr lang="en-US" sz="1100" dirty="0">
              <a:latin typeface="Tahoma" panose="020B0604030504040204" pitchFamily="34" charset="0"/>
              <a:ea typeface="Tahoma" panose="020B0604030504040204" pitchFamily="34" charset="0"/>
              <a:cs typeface="Tahoma" panose="020B0604030504040204" pitchFamily="34" charset="0"/>
            </a:endParaRPr>
          </a:p>
          <a:p>
            <a:pPr marL="571500" lvl="1" indent="-284163">
              <a:buFont typeface="Wingdings" panose="05000000000000000000" pitchFamily="2" charset="2"/>
              <a:buChar char="§"/>
            </a:pPr>
            <a:r>
              <a:rPr lang="en-US" sz="1100" dirty="0">
                <a:latin typeface="Tahoma" panose="020B0604030504040204" pitchFamily="34" charset="0"/>
                <a:ea typeface="Tahoma" panose="020B0604030504040204" pitchFamily="34" charset="0"/>
                <a:cs typeface="Tahoma" panose="020B0604030504040204" pitchFamily="34" charset="0"/>
              </a:rPr>
              <a:t>In a separate question, most (59%) prefer continuing to receive the printed mailed version of the program guide.  Both the youngest (under 35) and oldest (65+) residents prefer the printed guide, along with women and lower-income households.</a:t>
            </a:r>
          </a:p>
          <a:p>
            <a:pPr marL="571500" lvl="1" indent="-284163">
              <a:buFont typeface="Wingdings" panose="05000000000000000000" pitchFamily="2" charset="2"/>
              <a:buChar char="§"/>
            </a:pPr>
            <a:endParaRPr lang="en-US" sz="1100" dirty="0">
              <a:latin typeface="Tahoma" panose="020B0604030504040204" pitchFamily="34" charset="0"/>
              <a:ea typeface="Tahoma" panose="020B0604030504040204" pitchFamily="34" charset="0"/>
              <a:cs typeface="Tahoma" panose="020B0604030504040204" pitchFamily="34" charset="0"/>
            </a:endParaRPr>
          </a:p>
          <a:p>
            <a:pPr marL="571500" lvl="1" indent="-284163">
              <a:buFont typeface="Wingdings" panose="05000000000000000000" pitchFamily="2" charset="2"/>
              <a:buChar char="§"/>
            </a:pPr>
            <a:r>
              <a:rPr lang="en-US" sz="1100" dirty="0">
                <a:latin typeface="Tahoma" panose="020B0604030504040204" pitchFamily="34" charset="0"/>
                <a:ea typeface="Tahoma" panose="020B0604030504040204" pitchFamily="34" charset="0"/>
                <a:cs typeface="Tahoma" panose="020B0604030504040204" pitchFamily="34" charset="0"/>
              </a:rPr>
              <a:t>Conversely, 41% would rather receive an emailed link to updated digital guides with the option of picking up a hard copy at a PDOP location (especially men, those aged 35-64, and households earning $200K+).</a:t>
            </a:r>
          </a:p>
        </p:txBody>
      </p:sp>
      <p:sp>
        <p:nvSpPr>
          <p:cNvPr id="6" name="TextBox 5">
            <a:extLst>
              <a:ext uri="{FF2B5EF4-FFF2-40B4-BE49-F238E27FC236}">
                <a16:creationId xmlns:a16="http://schemas.microsoft.com/office/drawing/2014/main" id="{0F279FF9-7567-13BB-37D3-B492924AD106}"/>
              </a:ext>
            </a:extLst>
          </p:cNvPr>
          <p:cNvSpPr txBox="1"/>
          <p:nvPr/>
        </p:nvSpPr>
        <p:spPr>
          <a:xfrm>
            <a:off x="531625" y="951390"/>
            <a:ext cx="2122675" cy="1600438"/>
          </a:xfrm>
          <a:prstGeom prst="rect">
            <a:avLst/>
          </a:prstGeom>
        </p:spPr>
        <p:style>
          <a:lnRef idx="3">
            <a:schemeClr val="lt1"/>
          </a:lnRef>
          <a:fillRef idx="1">
            <a:schemeClr val="accent5"/>
          </a:fillRef>
          <a:effectRef idx="1">
            <a:schemeClr val="accent5"/>
          </a:effectRef>
          <a:fontRef idx="minor">
            <a:schemeClr val="lt1"/>
          </a:fontRef>
        </p:style>
        <p:txBody>
          <a:bodyPr wrap="square" rtlCol="0">
            <a:spAutoFit/>
          </a:bodyPr>
          <a:lstStyle/>
          <a:p>
            <a:pPr algn="ctr"/>
            <a:r>
              <a:rPr lang="en-US" sz="1400" dirty="0">
                <a:solidFill>
                  <a:schemeClr val="bg1"/>
                </a:solidFill>
                <a:latin typeface="Tahoma" panose="020B0604030504040204" pitchFamily="34" charset="0"/>
                <a:ea typeface="Tahoma" panose="020B0604030504040204" pitchFamily="34" charset="0"/>
                <a:cs typeface="Tahoma" panose="020B0604030504040204" pitchFamily="34" charset="0"/>
              </a:rPr>
              <a:t>As in 2019, residents mostly rely on the Village’s FYI Newsletter and the PDOP printed program guide when seeking Park District information. </a:t>
            </a:r>
          </a:p>
        </p:txBody>
      </p:sp>
      <p:sp>
        <p:nvSpPr>
          <p:cNvPr id="8" name="TextBox 7">
            <a:extLst>
              <a:ext uri="{FF2B5EF4-FFF2-40B4-BE49-F238E27FC236}">
                <a16:creationId xmlns:a16="http://schemas.microsoft.com/office/drawing/2014/main" id="{7B4064DA-7E38-8DF8-3945-E8C52FF24D65}"/>
              </a:ext>
            </a:extLst>
          </p:cNvPr>
          <p:cNvSpPr txBox="1"/>
          <p:nvPr/>
        </p:nvSpPr>
        <p:spPr>
          <a:xfrm>
            <a:off x="8213761" y="4121506"/>
            <a:ext cx="702527" cy="369332"/>
          </a:xfrm>
          <a:prstGeom prst="rect">
            <a:avLst/>
          </a:prstGeom>
          <a:noFill/>
        </p:spPr>
        <p:txBody>
          <a:bodyPr wrap="square" rtlCol="0">
            <a:spAutoFit/>
          </a:bodyPr>
          <a:lstStyle/>
          <a:p>
            <a:pPr algn="ctr"/>
            <a:r>
              <a:rPr lang="en-US" sz="900" i="1" dirty="0">
                <a:latin typeface="Tahoma" panose="020B0604030504040204" pitchFamily="34" charset="0"/>
                <a:ea typeface="Tahoma" panose="020B0604030504040204" pitchFamily="34" charset="0"/>
                <a:cs typeface="Tahoma" panose="020B0604030504040204" pitchFamily="34" charset="0"/>
              </a:rPr>
              <a:t>&lt;pp. 78-80&gt;</a:t>
            </a:r>
          </a:p>
        </p:txBody>
      </p:sp>
      <p:sp>
        <p:nvSpPr>
          <p:cNvPr id="9" name="TextBox 8">
            <a:extLst>
              <a:ext uri="{FF2B5EF4-FFF2-40B4-BE49-F238E27FC236}">
                <a16:creationId xmlns:a16="http://schemas.microsoft.com/office/drawing/2014/main" id="{B6852AA1-88FD-F339-F499-69EB958F779D}"/>
              </a:ext>
            </a:extLst>
          </p:cNvPr>
          <p:cNvSpPr txBox="1"/>
          <p:nvPr/>
        </p:nvSpPr>
        <p:spPr>
          <a:xfrm>
            <a:off x="8213760" y="2798881"/>
            <a:ext cx="702527" cy="230832"/>
          </a:xfrm>
          <a:prstGeom prst="rect">
            <a:avLst/>
          </a:prstGeom>
          <a:noFill/>
        </p:spPr>
        <p:txBody>
          <a:bodyPr wrap="square" rtlCol="0">
            <a:spAutoFit/>
          </a:bodyPr>
          <a:lstStyle/>
          <a:p>
            <a:pPr algn="ctr"/>
            <a:r>
              <a:rPr lang="en-US" sz="900" i="1" dirty="0">
                <a:latin typeface="Tahoma" panose="020B0604030504040204" pitchFamily="34" charset="0"/>
                <a:ea typeface="Tahoma" panose="020B0604030504040204" pitchFamily="34" charset="0"/>
                <a:cs typeface="Tahoma" panose="020B0604030504040204" pitchFamily="34" charset="0"/>
              </a:rPr>
              <a:t>&lt;pg. 84&gt;</a:t>
            </a:r>
          </a:p>
        </p:txBody>
      </p:sp>
    </p:spTree>
    <p:extLst>
      <p:ext uri="{BB962C8B-B14F-4D97-AF65-F5344CB8AC3E}">
        <p14:creationId xmlns:p14="http://schemas.microsoft.com/office/powerpoint/2010/main" val="19669008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0C37BB9-8A52-29B7-DCF8-48EB4C7D754B}"/>
              </a:ext>
            </a:extLst>
          </p:cNvPr>
          <p:cNvSpPr txBox="1"/>
          <p:nvPr/>
        </p:nvSpPr>
        <p:spPr>
          <a:xfrm>
            <a:off x="8213761" y="994504"/>
            <a:ext cx="702527" cy="369332"/>
          </a:xfrm>
          <a:prstGeom prst="rect">
            <a:avLst/>
          </a:prstGeom>
          <a:noFill/>
        </p:spPr>
        <p:txBody>
          <a:bodyPr wrap="square" rtlCol="0">
            <a:spAutoFit/>
          </a:bodyPr>
          <a:lstStyle/>
          <a:p>
            <a:pPr algn="ctr"/>
            <a:r>
              <a:rPr lang="en-US" sz="900" i="1" dirty="0">
                <a:latin typeface="Tahoma" panose="020B0604030504040204" pitchFamily="34" charset="0"/>
                <a:ea typeface="Tahoma" panose="020B0604030504040204" pitchFamily="34" charset="0"/>
                <a:cs typeface="Tahoma" panose="020B0604030504040204" pitchFamily="34" charset="0"/>
              </a:rPr>
              <a:t>&lt;pp. 87-89&gt;</a:t>
            </a:r>
          </a:p>
        </p:txBody>
      </p:sp>
      <p:sp>
        <p:nvSpPr>
          <p:cNvPr id="4" name="TextBox 3">
            <a:extLst>
              <a:ext uri="{FF2B5EF4-FFF2-40B4-BE49-F238E27FC236}">
                <a16:creationId xmlns:a16="http://schemas.microsoft.com/office/drawing/2014/main" id="{74E7C041-9846-967F-525F-855B2E378931}"/>
              </a:ext>
            </a:extLst>
          </p:cNvPr>
          <p:cNvSpPr txBox="1"/>
          <p:nvPr/>
        </p:nvSpPr>
        <p:spPr>
          <a:xfrm>
            <a:off x="4928839" y="122663"/>
            <a:ext cx="3592537" cy="261610"/>
          </a:xfrm>
          <a:prstGeom prst="rect">
            <a:avLst/>
          </a:prstGeom>
          <a:noFill/>
        </p:spPr>
        <p:txBody>
          <a:bodyPr wrap="square" rtlCol="0">
            <a:spAutoFit/>
          </a:bodyPr>
          <a:lstStyle/>
          <a:p>
            <a:pPr algn="r"/>
            <a:r>
              <a:rPr lang="en-US" sz="1100" b="1" dirty="0">
                <a:solidFill>
                  <a:schemeClr val="bg1"/>
                </a:solidFill>
                <a:latin typeface="Tahoma" panose="020B0604030504040204" pitchFamily="34" charset="0"/>
                <a:ea typeface="Tahoma" panose="020B0604030504040204" pitchFamily="34" charset="0"/>
                <a:cs typeface="Tahoma" panose="020B0604030504040204" pitchFamily="34" charset="0"/>
              </a:rPr>
              <a:t>Executive Summary</a:t>
            </a:r>
          </a:p>
        </p:txBody>
      </p:sp>
      <p:sp>
        <p:nvSpPr>
          <p:cNvPr id="5" name="TextBox 4">
            <a:extLst>
              <a:ext uri="{FF2B5EF4-FFF2-40B4-BE49-F238E27FC236}">
                <a16:creationId xmlns:a16="http://schemas.microsoft.com/office/drawing/2014/main" id="{B8172834-3E3E-DEBF-39D6-4AA46F4E9783}"/>
              </a:ext>
            </a:extLst>
          </p:cNvPr>
          <p:cNvSpPr txBox="1"/>
          <p:nvPr/>
        </p:nvSpPr>
        <p:spPr>
          <a:xfrm>
            <a:off x="2768602" y="994504"/>
            <a:ext cx="5598158" cy="2462213"/>
          </a:xfrm>
          <a:prstGeom prst="rect">
            <a:avLst/>
          </a:prstGeom>
          <a:noFill/>
        </p:spPr>
        <p:txBody>
          <a:bodyPr wrap="square" rtlCol="0">
            <a:spAutoFit/>
          </a:bodyPr>
          <a:lstStyle/>
          <a:p>
            <a:pPr marL="285744" indent="-285744">
              <a:buFont typeface="Wingdings" panose="05000000000000000000" pitchFamily="2" charset="2"/>
              <a:buChar char="Ø"/>
            </a:pPr>
            <a:r>
              <a:rPr lang="en-US" sz="1100" dirty="0">
                <a:latin typeface="Tahoma" panose="020B0604030504040204" pitchFamily="34" charset="0"/>
                <a:ea typeface="Tahoma" panose="020B0604030504040204" pitchFamily="34" charset="0"/>
                <a:cs typeface="Tahoma" panose="020B0604030504040204" pitchFamily="34" charset="0"/>
              </a:rPr>
              <a:t>This final survey feedback is very scattered, with most suggestions centered on:</a:t>
            </a:r>
          </a:p>
          <a:p>
            <a:pPr marL="285744" indent="-285744">
              <a:buFont typeface="Wingdings" panose="05000000000000000000" pitchFamily="2" charset="2"/>
              <a:buChar char="Ø"/>
            </a:pPr>
            <a:endParaRPr lang="en-US" sz="1100" dirty="0">
              <a:latin typeface="Tahoma" panose="020B0604030504040204" pitchFamily="34" charset="0"/>
              <a:ea typeface="Tahoma" panose="020B0604030504040204" pitchFamily="34" charset="0"/>
              <a:cs typeface="Tahoma" panose="020B0604030504040204" pitchFamily="34" charset="0"/>
            </a:endParaRPr>
          </a:p>
          <a:p>
            <a:pPr marL="742944" lvl="1" indent="-285744">
              <a:buFont typeface="Wingdings" panose="05000000000000000000" pitchFamily="2" charset="2"/>
              <a:buChar char="§"/>
            </a:pPr>
            <a:r>
              <a:rPr lang="en-US" sz="1100" dirty="0">
                <a:latin typeface="Tahoma" panose="020B0604030504040204" pitchFamily="34" charset="0"/>
                <a:ea typeface="Tahoma" panose="020B0604030504040204" pitchFamily="34" charset="0"/>
                <a:cs typeface="Tahoma" panose="020B0604030504040204" pitchFamily="34" charset="0"/>
              </a:rPr>
              <a:t>Management/Administrative requests (13%) – most often extending the hours or seasons at specifical locations (usually the pools), more parking, increased safety/staff presence, better communication, reduced spending, and/or easier program registration (2% to 3% each).</a:t>
            </a:r>
          </a:p>
          <a:p>
            <a:pPr marL="742944" lvl="1" indent="-285744">
              <a:buFont typeface="Wingdings" panose="05000000000000000000" pitchFamily="2" charset="2"/>
              <a:buChar char="§"/>
            </a:pPr>
            <a:endParaRPr lang="en-US" sz="1100" dirty="0">
              <a:latin typeface="Tahoma" panose="020B0604030504040204" pitchFamily="34" charset="0"/>
              <a:ea typeface="Tahoma" panose="020B0604030504040204" pitchFamily="34" charset="0"/>
              <a:cs typeface="Tahoma" panose="020B0604030504040204" pitchFamily="34" charset="0"/>
            </a:endParaRPr>
          </a:p>
          <a:p>
            <a:pPr marL="742944" lvl="1" indent="-285744">
              <a:buFont typeface="Wingdings" panose="05000000000000000000" pitchFamily="2" charset="2"/>
              <a:buChar char="§"/>
            </a:pPr>
            <a:r>
              <a:rPr lang="en-US" sz="1100" dirty="0">
                <a:latin typeface="Tahoma" panose="020B0604030504040204" pitchFamily="34" charset="0"/>
                <a:ea typeface="Tahoma" panose="020B0604030504040204" pitchFamily="34" charset="0"/>
                <a:cs typeface="Tahoma" panose="020B0604030504040204" pitchFamily="34" charset="0"/>
              </a:rPr>
              <a:t>Park and facility issues (12%) – usually suggestions for amenities (e.g., benches, fitness stations, improved play equipment), better landscaping, more natural areas and sustainable practices, and more dog parks or off-leash areas.</a:t>
            </a:r>
          </a:p>
          <a:p>
            <a:pPr marL="742944" lvl="1" indent="-285744">
              <a:buFont typeface="Wingdings" panose="05000000000000000000" pitchFamily="2" charset="2"/>
              <a:buChar char="§"/>
            </a:pPr>
            <a:endParaRPr lang="en-US" sz="1100" dirty="0">
              <a:latin typeface="Tahoma" panose="020B0604030504040204" pitchFamily="34" charset="0"/>
              <a:ea typeface="Tahoma" panose="020B0604030504040204" pitchFamily="34" charset="0"/>
              <a:cs typeface="Tahoma" panose="020B0604030504040204" pitchFamily="34" charset="0"/>
            </a:endParaRPr>
          </a:p>
          <a:p>
            <a:pPr marL="742944" lvl="1" indent="-285744">
              <a:buFont typeface="Wingdings" panose="05000000000000000000" pitchFamily="2" charset="2"/>
              <a:buChar char="§"/>
            </a:pPr>
            <a:r>
              <a:rPr lang="en-US" sz="1100" dirty="0">
                <a:latin typeface="Tahoma" panose="020B0604030504040204" pitchFamily="34" charset="0"/>
                <a:ea typeface="Tahoma" panose="020B0604030504040204" pitchFamily="34" charset="0"/>
                <a:cs typeface="Tahoma" panose="020B0604030504040204" pitchFamily="34" charset="0"/>
              </a:rPr>
              <a:t>Programs and activities (7%), usually more options for adults along with a wider range of age groups (1% to 2% each).  </a:t>
            </a:r>
          </a:p>
        </p:txBody>
      </p:sp>
      <p:sp>
        <p:nvSpPr>
          <p:cNvPr id="6" name="TextBox 5">
            <a:extLst>
              <a:ext uri="{FF2B5EF4-FFF2-40B4-BE49-F238E27FC236}">
                <a16:creationId xmlns:a16="http://schemas.microsoft.com/office/drawing/2014/main" id="{D93759E6-0285-2A03-7E22-A955BFC2A1BB}"/>
              </a:ext>
            </a:extLst>
          </p:cNvPr>
          <p:cNvSpPr txBox="1"/>
          <p:nvPr/>
        </p:nvSpPr>
        <p:spPr>
          <a:xfrm>
            <a:off x="531625" y="994504"/>
            <a:ext cx="2122675" cy="954107"/>
          </a:xfrm>
          <a:prstGeom prst="rect">
            <a:avLst/>
          </a:prstGeom>
        </p:spPr>
        <p:style>
          <a:lnRef idx="3">
            <a:schemeClr val="lt1"/>
          </a:lnRef>
          <a:fillRef idx="1">
            <a:schemeClr val="accent5"/>
          </a:fillRef>
          <a:effectRef idx="1">
            <a:schemeClr val="accent5"/>
          </a:effectRef>
          <a:fontRef idx="minor">
            <a:schemeClr val="lt1"/>
          </a:fontRef>
        </p:style>
        <p:txBody>
          <a:bodyPr wrap="square" rtlCol="0">
            <a:spAutoFit/>
          </a:bodyPr>
          <a:lstStyle/>
          <a:p>
            <a:pPr algn="ctr"/>
            <a:r>
              <a:rPr lang="en-US" sz="1400" dirty="0">
                <a:solidFill>
                  <a:schemeClr val="bg1"/>
                </a:solidFill>
                <a:latin typeface="Tahoma" panose="020B0604030504040204" pitchFamily="34" charset="0"/>
                <a:ea typeface="Tahoma" panose="020B0604030504040204" pitchFamily="34" charset="0"/>
                <a:cs typeface="Tahoma" panose="020B0604030504040204" pitchFamily="34" charset="0"/>
              </a:rPr>
              <a:t>Only one in three respondents offer final comments or suggestions.</a:t>
            </a:r>
          </a:p>
        </p:txBody>
      </p:sp>
    </p:spTree>
    <p:extLst>
      <p:ext uri="{BB962C8B-B14F-4D97-AF65-F5344CB8AC3E}">
        <p14:creationId xmlns:p14="http://schemas.microsoft.com/office/powerpoint/2010/main" val="28831404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8F84C2F-4A29-3572-2DE5-9BF18FBB909E}"/>
              </a:ext>
            </a:extLst>
          </p:cNvPr>
          <p:cNvSpPr/>
          <p:nvPr/>
        </p:nvSpPr>
        <p:spPr>
          <a:xfrm>
            <a:off x="0" y="2438399"/>
            <a:ext cx="8001000" cy="1371600"/>
          </a:xfrm>
          <a:prstGeom prst="rect">
            <a:avLst/>
          </a:prstGeom>
          <a:solidFill>
            <a:srgbClr val="7AA845"/>
          </a:solidFill>
          <a:ln w="50800" cap="rnd" cmpd="dbl" algn="ctr">
            <a:noFill/>
            <a:prstDash val="solid"/>
          </a:ln>
          <a:effectLst/>
        </p:spPr>
        <p:txBody>
          <a:bodyPr anchor="ctr"/>
          <a:lstStyle/>
          <a:p>
            <a:pPr marL="0" marR="0" lvl="0" indent="0" defTabSz="914400" eaLnBrk="1" fontAlgn="auto" latinLnBrk="0" hangingPunct="1">
              <a:lnSpc>
                <a:spcPct val="100000"/>
              </a:lnSpc>
              <a:spcBef>
                <a:spcPts val="0"/>
              </a:spcBef>
              <a:spcAft>
                <a:spcPts val="0"/>
              </a:spcAft>
              <a:buClrTx/>
              <a:buSzTx/>
              <a:buFontTx/>
              <a:buNone/>
              <a:tabLst/>
              <a:defRPr/>
            </a:pPr>
            <a:r>
              <a:rPr lang="en-US" sz="2400" kern="0" dirty="0">
                <a:solidFill>
                  <a:prstClr val="white"/>
                </a:solidFill>
                <a:latin typeface="Tahoma" panose="020B0604030504040204" pitchFamily="34" charset="0"/>
                <a:ea typeface="Tahoma" panose="020B0604030504040204" pitchFamily="34" charset="0"/>
                <a:cs typeface="Tahoma" panose="020B0604030504040204" pitchFamily="34" charset="0"/>
              </a:rPr>
              <a:t>	</a:t>
            </a:r>
            <a:r>
              <a:rPr kumimoji="0" lang="en-US" sz="2400" b="0" i="0" u="none" strike="noStrike" kern="0" cap="none" spc="0" normalizeH="0" baseline="0" noProof="0" dirty="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rPr>
              <a:t>I. 	Overall Opinions, Strengths/</a:t>
            </a:r>
            <a:r>
              <a:rPr lang="en-US" sz="2400" kern="0" dirty="0">
                <a:solidFill>
                  <a:prstClr val="white"/>
                </a:solidFill>
                <a:latin typeface="Tahoma" panose="020B0604030504040204" pitchFamily="34" charset="0"/>
                <a:ea typeface="Tahoma" panose="020B0604030504040204" pitchFamily="34" charset="0"/>
                <a:cs typeface="Tahoma" panose="020B0604030504040204" pitchFamily="34" charset="0"/>
              </a:rPr>
              <a:t>Improvements 		Sought, and Perceived Value of PDOP</a:t>
            </a:r>
            <a:endParaRPr kumimoji="0" lang="en-US" sz="2400" b="0" i="0" u="none" strike="noStrike" kern="0" cap="none" spc="0" normalizeH="0" baseline="0" noProof="0" dirty="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5" name="Rectangle 4">
            <a:extLst>
              <a:ext uri="{FF2B5EF4-FFF2-40B4-BE49-F238E27FC236}">
                <a16:creationId xmlns:a16="http://schemas.microsoft.com/office/drawing/2014/main" id="{249D5101-5743-D165-0CEF-CA7693765855}"/>
              </a:ext>
            </a:extLst>
          </p:cNvPr>
          <p:cNvSpPr/>
          <p:nvPr/>
        </p:nvSpPr>
        <p:spPr>
          <a:xfrm rot="10800000">
            <a:off x="8077200" y="2438399"/>
            <a:ext cx="1066800" cy="1371600"/>
          </a:xfrm>
          <a:prstGeom prst="rect">
            <a:avLst/>
          </a:prstGeom>
          <a:solidFill>
            <a:srgbClr val="0070C0"/>
          </a:solidFill>
          <a:ln w="50800" cap="rnd" cmpd="dbl"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Gill Sans MT" panose="020B0502020104020203"/>
              <a:ea typeface="+mn-ea"/>
              <a:cs typeface="+mn-cs"/>
            </a:endParaRPr>
          </a:p>
        </p:txBody>
      </p:sp>
    </p:spTree>
    <p:extLst>
      <p:ext uri="{BB962C8B-B14F-4D97-AF65-F5344CB8AC3E}">
        <p14:creationId xmlns:p14="http://schemas.microsoft.com/office/powerpoint/2010/main" val="31363302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853B111D-F5B6-3309-DF36-E252A884D0EC}"/>
              </a:ext>
            </a:extLst>
          </p:cNvPr>
          <p:cNvSpPr txBox="1"/>
          <p:nvPr/>
        </p:nvSpPr>
        <p:spPr>
          <a:xfrm>
            <a:off x="470224" y="1409775"/>
            <a:ext cx="8038776" cy="2123658"/>
          </a:xfrm>
          <a:prstGeom prst="rect">
            <a:avLst/>
          </a:prstGeom>
          <a:noFill/>
        </p:spPr>
        <p:txBody>
          <a:bodyPr wrap="square" rtlCol="0">
            <a:spAutoFit/>
          </a:bodyPr>
          <a:lstStyle/>
          <a:p>
            <a:pPr marL="171450" indent="-171450">
              <a:buFont typeface="Wingdings" panose="05000000000000000000" pitchFamily="2" charset="2"/>
              <a:buChar char="Ø"/>
            </a:pPr>
            <a:r>
              <a:rPr lang="en-US" sz="1100" dirty="0">
                <a:latin typeface="Tahoma" panose="020B0604030504040204" pitchFamily="34" charset="0"/>
                <a:ea typeface="Tahoma" panose="020B0604030504040204" pitchFamily="34" charset="0"/>
                <a:cs typeface="Tahoma" panose="020B0604030504040204" pitchFamily="34" charset="0"/>
              </a:rPr>
              <a:t>Resident ratings are generally consistent with the 2019 survey results, despite a shift from “extremely favorable” scores (9+ on a 0-10 scale) to “very favorable” and “somewhat favorable” ratings.  As a result, the overall average rating has dropped slightly (from 8.2 in 2019 to 8.0 currently).  </a:t>
            </a:r>
          </a:p>
          <a:p>
            <a:pPr marL="171450" indent="-171450">
              <a:buFont typeface="Wingdings" panose="05000000000000000000" pitchFamily="2" charset="2"/>
              <a:buChar char="Ø"/>
            </a:pPr>
            <a:endParaRPr lang="en-US" sz="1100" dirty="0">
              <a:latin typeface="Tahoma" panose="020B0604030504040204" pitchFamily="34" charset="0"/>
              <a:ea typeface="Tahoma" panose="020B0604030504040204" pitchFamily="34" charset="0"/>
              <a:cs typeface="Tahoma" panose="020B0604030504040204" pitchFamily="34" charset="0"/>
            </a:endParaRPr>
          </a:p>
          <a:p>
            <a:pPr marL="171450" indent="-171450">
              <a:buFont typeface="Wingdings" panose="05000000000000000000" pitchFamily="2" charset="2"/>
              <a:buChar char="Ø"/>
            </a:pPr>
            <a:r>
              <a:rPr lang="en-US" sz="1100" dirty="0">
                <a:latin typeface="Tahoma" panose="020B0604030504040204" pitchFamily="34" charset="0"/>
                <a:ea typeface="Tahoma" panose="020B0604030504040204" pitchFamily="34" charset="0"/>
                <a:cs typeface="Tahoma" panose="020B0604030504040204" pitchFamily="34" charset="0"/>
              </a:rPr>
              <a:t>That said, these ratings are still overwhelmingly positive, and are significantly higher than statewide and regional benchmarks (see next page).  </a:t>
            </a:r>
          </a:p>
          <a:p>
            <a:pPr marL="171450" indent="-171450">
              <a:buFont typeface="Wingdings" panose="05000000000000000000" pitchFamily="2" charset="2"/>
              <a:buChar char="Ø"/>
            </a:pPr>
            <a:endParaRPr lang="en-US" sz="1100" dirty="0">
              <a:latin typeface="Tahoma" panose="020B0604030504040204" pitchFamily="34" charset="0"/>
              <a:ea typeface="Tahoma" panose="020B0604030504040204" pitchFamily="34" charset="0"/>
              <a:cs typeface="Tahoma" panose="020B0604030504040204" pitchFamily="34" charset="0"/>
            </a:endParaRPr>
          </a:p>
          <a:p>
            <a:pPr marL="171450" indent="-171450">
              <a:buFont typeface="Wingdings" panose="05000000000000000000" pitchFamily="2" charset="2"/>
              <a:buChar char="Ø"/>
            </a:pPr>
            <a:r>
              <a:rPr lang="en-US" sz="1100" dirty="0">
                <a:latin typeface="Tahoma" panose="020B0604030504040204" pitchFamily="34" charset="0"/>
                <a:ea typeface="Tahoma" panose="020B0604030504040204" pitchFamily="34" charset="0"/>
                <a:cs typeface="Tahoma" panose="020B0604030504040204" pitchFamily="34" charset="0"/>
              </a:rPr>
              <a:t>In addition, these favorable scores are generally consistent across all subgroups and regions.  The biggest differences (not statistically significant) are:</a:t>
            </a:r>
          </a:p>
          <a:p>
            <a:pPr marL="171450" indent="-171450">
              <a:buFont typeface="Wingdings" panose="05000000000000000000" pitchFamily="2" charset="2"/>
              <a:buChar char="Ø"/>
            </a:pPr>
            <a:endParaRPr lang="en-US" sz="1100" dirty="0">
              <a:latin typeface="Tahoma" panose="020B0604030504040204" pitchFamily="34" charset="0"/>
              <a:ea typeface="Tahoma" panose="020B0604030504040204" pitchFamily="34" charset="0"/>
              <a:cs typeface="Tahoma" panose="020B0604030504040204" pitchFamily="34" charset="0"/>
            </a:endParaRPr>
          </a:p>
          <a:p>
            <a:pPr marL="342900" lvl="1" indent="-171450">
              <a:buFont typeface="Wingdings" panose="05000000000000000000" pitchFamily="2" charset="2"/>
              <a:buChar char="§"/>
            </a:pPr>
            <a:r>
              <a:rPr lang="en-US" sz="1100" dirty="0">
                <a:latin typeface="Tahoma" panose="020B0604030504040204" pitchFamily="34" charset="0"/>
                <a:ea typeface="Tahoma" panose="020B0604030504040204" pitchFamily="34" charset="0"/>
                <a:cs typeface="Tahoma" panose="020B0604030504040204" pitchFamily="34" charset="0"/>
              </a:rPr>
              <a:t>Slightly higher scores in the North region (8.3) and among Asian households (8.8, n=31 cases)</a:t>
            </a:r>
          </a:p>
          <a:p>
            <a:pPr marL="342900" lvl="1" indent="-171450">
              <a:buFont typeface="Wingdings" panose="05000000000000000000" pitchFamily="2" charset="2"/>
              <a:buChar char="§"/>
            </a:pPr>
            <a:r>
              <a:rPr lang="en-US" sz="1100" dirty="0">
                <a:latin typeface="Tahoma" panose="020B0604030504040204" pitchFamily="34" charset="0"/>
                <a:ea typeface="Tahoma" panose="020B0604030504040204" pitchFamily="34" charset="0"/>
                <a:cs typeface="Tahoma" panose="020B0604030504040204" pitchFamily="34" charset="0"/>
              </a:rPr>
              <a:t>Slightly lower ratings from Oak Park residents of 25+ years (7.7 – still very favorable).</a:t>
            </a:r>
          </a:p>
        </p:txBody>
      </p:sp>
      <p:graphicFrame>
        <p:nvGraphicFramePr>
          <p:cNvPr id="2" name="Chart 1">
            <a:extLst>
              <a:ext uri="{FF2B5EF4-FFF2-40B4-BE49-F238E27FC236}">
                <a16:creationId xmlns:a16="http://schemas.microsoft.com/office/drawing/2014/main" id="{BBFDD390-DC47-0F27-0945-92BE2217647A}"/>
              </a:ext>
            </a:extLst>
          </p:cNvPr>
          <p:cNvGraphicFramePr/>
          <p:nvPr>
            <p:extLst>
              <p:ext uri="{D42A27DB-BD31-4B8C-83A1-F6EECF244321}">
                <p14:modId xmlns:p14="http://schemas.microsoft.com/office/powerpoint/2010/main" val="1284069570"/>
              </p:ext>
            </p:extLst>
          </p:nvPr>
        </p:nvGraphicFramePr>
        <p:xfrm>
          <a:off x="482600" y="4122775"/>
          <a:ext cx="7810176" cy="2226536"/>
        </p:xfrm>
        <a:graphic>
          <a:graphicData uri="http://schemas.openxmlformats.org/drawingml/2006/chart">
            <c:chart xmlns:c="http://schemas.openxmlformats.org/drawingml/2006/chart" xmlns:r="http://schemas.openxmlformats.org/officeDocument/2006/relationships" r:id="rId2"/>
          </a:graphicData>
        </a:graphic>
      </p:graphicFrame>
      <p:grpSp>
        <p:nvGrpSpPr>
          <p:cNvPr id="3" name="Group 2">
            <a:extLst>
              <a:ext uri="{FF2B5EF4-FFF2-40B4-BE49-F238E27FC236}">
                <a16:creationId xmlns:a16="http://schemas.microsoft.com/office/drawing/2014/main" id="{D3D85309-5884-7C8E-0F83-6909690F08B7}"/>
              </a:ext>
            </a:extLst>
          </p:cNvPr>
          <p:cNvGrpSpPr/>
          <p:nvPr/>
        </p:nvGrpSpPr>
        <p:grpSpPr>
          <a:xfrm>
            <a:off x="7025418" y="4206804"/>
            <a:ext cx="787400" cy="704436"/>
            <a:chOff x="7378700" y="2832120"/>
            <a:chExt cx="787400" cy="633691"/>
          </a:xfrm>
        </p:grpSpPr>
        <p:sp>
          <p:nvSpPr>
            <p:cNvPr id="4" name="TextBox 3">
              <a:extLst>
                <a:ext uri="{FF2B5EF4-FFF2-40B4-BE49-F238E27FC236}">
                  <a16:creationId xmlns:a16="http://schemas.microsoft.com/office/drawing/2014/main" id="{460A4803-A2E0-4A6F-DF21-D2F322073DB9}"/>
                </a:ext>
              </a:extLst>
            </p:cNvPr>
            <p:cNvSpPr txBox="1"/>
            <p:nvPr/>
          </p:nvSpPr>
          <p:spPr>
            <a:xfrm>
              <a:off x="7493000" y="3251660"/>
              <a:ext cx="546100" cy="214151"/>
            </a:xfrm>
            <a:prstGeom prst="rect">
              <a:avLst/>
            </a:prstGeom>
            <a:noFill/>
          </p:spPr>
          <p:txBody>
            <a:bodyPr wrap="square" rtlCol="0">
              <a:spAutoFit/>
            </a:bodyPr>
            <a:lstStyle/>
            <a:p>
              <a:pPr algn="ctr"/>
              <a:r>
                <a:rPr lang="en-US" sz="900" b="1" dirty="0">
                  <a:latin typeface="Tahoma" panose="020B0604030504040204" pitchFamily="34" charset="0"/>
                  <a:ea typeface="Tahoma" panose="020B0604030504040204" pitchFamily="34" charset="0"/>
                  <a:cs typeface="Tahoma" panose="020B0604030504040204" pitchFamily="34" charset="0"/>
                </a:rPr>
                <a:t>8.0</a:t>
              </a:r>
            </a:p>
          </p:txBody>
        </p:sp>
        <p:sp>
          <p:nvSpPr>
            <p:cNvPr id="5" name="TextBox 4">
              <a:extLst>
                <a:ext uri="{FF2B5EF4-FFF2-40B4-BE49-F238E27FC236}">
                  <a16:creationId xmlns:a16="http://schemas.microsoft.com/office/drawing/2014/main" id="{6C3CB177-16C6-55F5-C28C-AF98EC9B9C07}"/>
                </a:ext>
              </a:extLst>
            </p:cNvPr>
            <p:cNvSpPr txBox="1"/>
            <p:nvPr/>
          </p:nvSpPr>
          <p:spPr>
            <a:xfrm>
              <a:off x="7378700" y="2832120"/>
              <a:ext cx="787400" cy="369332"/>
            </a:xfrm>
            <a:prstGeom prst="rect">
              <a:avLst/>
            </a:prstGeom>
            <a:noFill/>
          </p:spPr>
          <p:txBody>
            <a:bodyPr wrap="square" rtlCol="0">
              <a:spAutoFit/>
            </a:bodyPr>
            <a:lstStyle/>
            <a:p>
              <a:pPr algn="ctr"/>
              <a:r>
                <a:rPr lang="en-US" sz="900" b="1" dirty="0">
                  <a:latin typeface="Tahoma" panose="020B0604030504040204" pitchFamily="34" charset="0"/>
                  <a:ea typeface="Tahoma" panose="020B0604030504040204" pitchFamily="34" charset="0"/>
                  <a:cs typeface="Tahoma" panose="020B0604030504040204" pitchFamily="34" charset="0"/>
                </a:rPr>
                <a:t>Avg. 0-10 </a:t>
              </a:r>
              <a:r>
                <a:rPr lang="en-US" sz="900" b="1" u="sng" dirty="0">
                  <a:latin typeface="Tahoma" panose="020B0604030504040204" pitchFamily="34" charset="0"/>
                  <a:ea typeface="Tahoma" panose="020B0604030504040204" pitchFamily="34" charset="0"/>
                  <a:cs typeface="Tahoma" panose="020B0604030504040204" pitchFamily="34" charset="0"/>
                </a:rPr>
                <a:t>Rating</a:t>
              </a:r>
              <a:endParaRPr lang="en-US" sz="900" b="1" dirty="0">
                <a:latin typeface="Tahoma" panose="020B0604030504040204" pitchFamily="34" charset="0"/>
                <a:ea typeface="Tahoma" panose="020B0604030504040204" pitchFamily="34" charset="0"/>
                <a:cs typeface="Tahoma" panose="020B0604030504040204" pitchFamily="34" charset="0"/>
              </a:endParaRPr>
            </a:p>
          </p:txBody>
        </p:sp>
      </p:grpSp>
      <p:grpSp>
        <p:nvGrpSpPr>
          <p:cNvPr id="6" name="Group 5">
            <a:extLst>
              <a:ext uri="{FF2B5EF4-FFF2-40B4-BE49-F238E27FC236}">
                <a16:creationId xmlns:a16="http://schemas.microsoft.com/office/drawing/2014/main" id="{17469BD7-7C20-4B1A-A60E-15F9C8217790}"/>
              </a:ext>
            </a:extLst>
          </p:cNvPr>
          <p:cNvGrpSpPr/>
          <p:nvPr/>
        </p:nvGrpSpPr>
        <p:grpSpPr>
          <a:xfrm>
            <a:off x="7770617" y="3941199"/>
            <a:ext cx="901302" cy="964779"/>
            <a:chOff x="8187399" y="2571439"/>
            <a:chExt cx="901302" cy="867890"/>
          </a:xfrm>
        </p:grpSpPr>
        <p:sp>
          <p:nvSpPr>
            <p:cNvPr id="7" name="TextBox 6">
              <a:extLst>
                <a:ext uri="{FF2B5EF4-FFF2-40B4-BE49-F238E27FC236}">
                  <a16:creationId xmlns:a16="http://schemas.microsoft.com/office/drawing/2014/main" id="{456CD217-AC80-8B5F-D2E7-01A6F8570A69}"/>
                </a:ext>
              </a:extLst>
            </p:cNvPr>
            <p:cNvSpPr txBox="1"/>
            <p:nvPr/>
          </p:nvSpPr>
          <p:spPr>
            <a:xfrm>
              <a:off x="8259032" y="3231679"/>
              <a:ext cx="679774" cy="207650"/>
            </a:xfrm>
            <a:prstGeom prst="rect">
              <a:avLst/>
            </a:prstGeom>
            <a:noFill/>
          </p:spPr>
          <p:txBody>
            <a:bodyPr wrap="square" rtlCol="0">
              <a:spAutoFit/>
            </a:bodyPr>
            <a:lstStyle/>
            <a:p>
              <a:pPr algn="ctr"/>
              <a:r>
                <a:rPr lang="en-US" sz="900" b="1" dirty="0">
                  <a:latin typeface="Tahoma" panose="020B0604030504040204" pitchFamily="34" charset="0"/>
                  <a:ea typeface="Tahoma" panose="020B0604030504040204" pitchFamily="34" charset="0"/>
                  <a:cs typeface="Tahoma" panose="020B0604030504040204" pitchFamily="34" charset="0"/>
                </a:rPr>
                <a:t>45.5 : 1</a:t>
              </a:r>
            </a:p>
          </p:txBody>
        </p:sp>
        <p:sp>
          <p:nvSpPr>
            <p:cNvPr id="8" name="TextBox 7">
              <a:extLst>
                <a:ext uri="{FF2B5EF4-FFF2-40B4-BE49-F238E27FC236}">
                  <a16:creationId xmlns:a16="http://schemas.microsoft.com/office/drawing/2014/main" id="{C0FF81D2-F287-8865-E307-87E8CAAD4F91}"/>
                </a:ext>
              </a:extLst>
            </p:cNvPr>
            <p:cNvSpPr txBox="1"/>
            <p:nvPr/>
          </p:nvSpPr>
          <p:spPr>
            <a:xfrm>
              <a:off x="8187399" y="2571439"/>
              <a:ext cx="901302" cy="646331"/>
            </a:xfrm>
            <a:prstGeom prst="rect">
              <a:avLst/>
            </a:prstGeom>
            <a:noFill/>
          </p:spPr>
          <p:txBody>
            <a:bodyPr wrap="square" rtlCol="0">
              <a:spAutoFit/>
            </a:bodyPr>
            <a:lstStyle/>
            <a:p>
              <a:pPr algn="ctr"/>
              <a:r>
                <a:rPr lang="en-US" sz="900" b="1" dirty="0">
                  <a:latin typeface="Tahoma" panose="020B0604030504040204" pitchFamily="34" charset="0"/>
                  <a:ea typeface="Tahoma" panose="020B0604030504040204" pitchFamily="34" charset="0"/>
                  <a:cs typeface="Tahoma" panose="020B0604030504040204" pitchFamily="34" charset="0"/>
                </a:rPr>
                <a:t>Ratio of Favorable : Unfavorable </a:t>
              </a:r>
              <a:r>
                <a:rPr lang="en-US" sz="900" b="1" u="sng" dirty="0">
                  <a:latin typeface="Tahoma" panose="020B0604030504040204" pitchFamily="34" charset="0"/>
                  <a:ea typeface="Tahoma" panose="020B0604030504040204" pitchFamily="34" charset="0"/>
                  <a:cs typeface="Tahoma" panose="020B0604030504040204" pitchFamily="34" charset="0"/>
                </a:rPr>
                <a:t>Scores</a:t>
              </a:r>
              <a:endParaRPr lang="en-US" sz="900" b="1" dirty="0">
                <a:latin typeface="Tahoma" panose="020B0604030504040204" pitchFamily="34" charset="0"/>
                <a:ea typeface="Tahoma" panose="020B0604030504040204" pitchFamily="34" charset="0"/>
                <a:cs typeface="Tahoma" panose="020B0604030504040204" pitchFamily="34" charset="0"/>
              </a:endParaRPr>
            </a:p>
          </p:txBody>
        </p:sp>
      </p:grpSp>
      <p:sp>
        <p:nvSpPr>
          <p:cNvPr id="9" name="TextBox 8">
            <a:extLst>
              <a:ext uri="{FF2B5EF4-FFF2-40B4-BE49-F238E27FC236}">
                <a16:creationId xmlns:a16="http://schemas.microsoft.com/office/drawing/2014/main" id="{5243A791-30B6-FF9A-6BE6-66BE05A87A3D}"/>
              </a:ext>
            </a:extLst>
          </p:cNvPr>
          <p:cNvSpPr txBox="1"/>
          <p:nvPr/>
        </p:nvSpPr>
        <p:spPr>
          <a:xfrm>
            <a:off x="1900482" y="4166211"/>
            <a:ext cx="4644978" cy="276999"/>
          </a:xfrm>
          <a:prstGeom prst="rect">
            <a:avLst/>
          </a:prstGeom>
          <a:noFill/>
          <a:ln>
            <a:solidFill>
              <a:schemeClr val="tx1"/>
            </a:solidFill>
          </a:ln>
        </p:spPr>
        <p:txBody>
          <a:bodyPr wrap="square" rtlCol="0">
            <a:spAutoFit/>
          </a:bodyPr>
          <a:lstStyle/>
          <a:p>
            <a:pPr algn="ctr"/>
            <a:r>
              <a:rPr lang="en-US" sz="1200" b="1" dirty="0">
                <a:latin typeface="Tahoma" panose="020B0604030504040204" pitchFamily="34" charset="0"/>
                <a:ea typeface="Tahoma" panose="020B0604030504040204" pitchFamily="34" charset="0"/>
                <a:cs typeface="Tahoma" panose="020B0604030504040204" pitchFamily="34" charset="0"/>
              </a:rPr>
              <a:t>Overall Esteem for Park District of Oak Park (0-10 scale)</a:t>
            </a:r>
          </a:p>
        </p:txBody>
      </p:sp>
      <p:sp>
        <p:nvSpPr>
          <p:cNvPr id="10" name="TextBox 9">
            <a:extLst>
              <a:ext uri="{FF2B5EF4-FFF2-40B4-BE49-F238E27FC236}">
                <a16:creationId xmlns:a16="http://schemas.microsoft.com/office/drawing/2014/main" id="{8016CB43-372A-3B0E-496A-4DB6EC3B5C22}"/>
              </a:ext>
            </a:extLst>
          </p:cNvPr>
          <p:cNvSpPr txBox="1"/>
          <p:nvPr/>
        </p:nvSpPr>
        <p:spPr>
          <a:xfrm>
            <a:off x="1900482" y="6349311"/>
            <a:ext cx="6433731" cy="338554"/>
          </a:xfrm>
          <a:prstGeom prst="rect">
            <a:avLst/>
          </a:prstGeom>
          <a:noFill/>
        </p:spPr>
        <p:txBody>
          <a:bodyPr wrap="square" rtlCol="0">
            <a:spAutoFit/>
          </a:bodyPr>
          <a:lstStyle/>
          <a:p>
            <a:r>
              <a:rPr lang="en-US" sz="800" i="1" dirty="0">
                <a:latin typeface="Tahoma" panose="020B0604030504040204" pitchFamily="34" charset="0"/>
                <a:ea typeface="Tahoma" panose="020B0604030504040204" pitchFamily="34" charset="0"/>
                <a:cs typeface="Tahoma" panose="020B0604030504040204" pitchFamily="34" charset="0"/>
              </a:rPr>
              <a:t>Q2. </a:t>
            </a:r>
            <a:r>
              <a:rPr lang="en-US" sz="800" i="1" dirty="0">
                <a:effectLst/>
                <a:latin typeface="Tahoma" panose="020B0604030504040204" pitchFamily="34" charset="0"/>
                <a:ea typeface="Tahoma" panose="020B0604030504040204" pitchFamily="34" charset="0"/>
                <a:cs typeface="Tahoma" panose="020B0604030504040204" pitchFamily="34" charset="0"/>
              </a:rPr>
              <a:t>Please rate your overall opinion of the Park District of Oak Park on a scale from </a:t>
            </a:r>
            <a:r>
              <a:rPr lang="en-US" sz="800" i="1" dirty="0">
                <a:latin typeface="Tahoma" panose="020B0604030504040204" pitchFamily="34" charset="0"/>
                <a:ea typeface="Tahoma" panose="020B0604030504040204" pitchFamily="34" charset="0"/>
                <a:cs typeface="Tahoma" panose="020B0604030504040204" pitchFamily="34" charset="0"/>
              </a:rPr>
              <a:t>0</a:t>
            </a:r>
            <a:r>
              <a:rPr lang="en-US" sz="800" i="1" dirty="0">
                <a:effectLst/>
                <a:latin typeface="Tahoma" panose="020B0604030504040204" pitchFamily="34" charset="0"/>
                <a:ea typeface="Tahoma" panose="020B0604030504040204" pitchFamily="34" charset="0"/>
                <a:cs typeface="Tahoma" panose="020B0604030504040204" pitchFamily="34" charset="0"/>
              </a:rPr>
              <a:t> (completely dislike) through </a:t>
            </a:r>
            <a:r>
              <a:rPr lang="en-US" sz="800" i="1" dirty="0">
                <a:latin typeface="Tahoma" panose="020B0604030504040204" pitchFamily="34" charset="0"/>
                <a:ea typeface="Tahoma" panose="020B0604030504040204" pitchFamily="34" charset="0"/>
                <a:cs typeface="Tahoma" panose="020B0604030504040204" pitchFamily="34" charset="0"/>
              </a:rPr>
              <a:t>10</a:t>
            </a:r>
            <a:r>
              <a:rPr lang="en-US" sz="800" i="1" dirty="0">
                <a:effectLst/>
                <a:latin typeface="Tahoma" panose="020B0604030504040204" pitchFamily="34" charset="0"/>
                <a:ea typeface="Tahoma" panose="020B0604030504040204" pitchFamily="34" charset="0"/>
                <a:cs typeface="Tahoma" panose="020B0604030504040204" pitchFamily="34" charset="0"/>
              </a:rPr>
              <a:t> (hold it in the highest regard), with 5 a neutral score.  If you are unfamiliar with the District, please select “Unfamiliar”. </a:t>
            </a:r>
            <a:endParaRPr lang="en-US" sz="800" i="1" dirty="0">
              <a:latin typeface="Tahoma" panose="020B0604030504040204" pitchFamily="34" charset="0"/>
              <a:ea typeface="Tahoma" panose="020B0604030504040204" pitchFamily="34" charset="0"/>
              <a:cs typeface="Tahoma" panose="020B0604030504040204" pitchFamily="34" charset="0"/>
            </a:endParaRPr>
          </a:p>
        </p:txBody>
      </p:sp>
      <p:sp>
        <p:nvSpPr>
          <p:cNvPr id="11" name="TextBox 10">
            <a:extLst>
              <a:ext uri="{FF2B5EF4-FFF2-40B4-BE49-F238E27FC236}">
                <a16:creationId xmlns:a16="http://schemas.microsoft.com/office/drawing/2014/main" id="{B66820A5-C0F4-E914-01B8-6DE00E1129EA}"/>
              </a:ext>
            </a:extLst>
          </p:cNvPr>
          <p:cNvSpPr txBox="1"/>
          <p:nvPr/>
        </p:nvSpPr>
        <p:spPr>
          <a:xfrm>
            <a:off x="482600" y="596720"/>
            <a:ext cx="8038776" cy="692497"/>
          </a:xfrm>
          <a:prstGeom prst="rect">
            <a:avLst/>
          </a:prstGeom>
          <a:noFill/>
        </p:spPr>
        <p:txBody>
          <a:bodyPr wrap="square" rtlCol="0">
            <a:spAutoFit/>
          </a:bodyPr>
          <a:lstStyle/>
          <a:p>
            <a:r>
              <a:rPr lang="en-US" sz="1300" b="1" dirty="0">
                <a:latin typeface="Tahoma" panose="020B0604030504040204" pitchFamily="34" charset="0"/>
                <a:ea typeface="Tahoma" panose="020B0604030504040204" pitchFamily="34" charset="0"/>
                <a:cs typeface="Tahoma" panose="020B0604030504040204" pitchFamily="34" charset="0"/>
              </a:rPr>
              <a:t>Nine out of ten residents (91%) continue to have a favorable overall opinion about the Park District of Oak Park, based on esteem ratings using a 0-10 scale.  Only 2% rate the District unfavorably, and the remaining 7% are neutral (no strong opinion either way).  </a:t>
            </a:r>
          </a:p>
        </p:txBody>
      </p:sp>
      <p:sp>
        <p:nvSpPr>
          <p:cNvPr id="13" name="TextBox 12">
            <a:extLst>
              <a:ext uri="{FF2B5EF4-FFF2-40B4-BE49-F238E27FC236}">
                <a16:creationId xmlns:a16="http://schemas.microsoft.com/office/drawing/2014/main" id="{92592AA3-0FE1-DEDB-E556-5435E5C1A3D9}"/>
              </a:ext>
            </a:extLst>
          </p:cNvPr>
          <p:cNvSpPr txBox="1"/>
          <p:nvPr/>
        </p:nvSpPr>
        <p:spPr>
          <a:xfrm>
            <a:off x="5994400" y="63937"/>
            <a:ext cx="2565400" cy="430887"/>
          </a:xfrm>
          <a:prstGeom prst="rect">
            <a:avLst/>
          </a:prstGeom>
          <a:noFill/>
        </p:spPr>
        <p:txBody>
          <a:bodyPr wrap="square" rtlCol="0">
            <a:spAutoFit/>
          </a:bodyPr>
          <a:lstStyle/>
          <a:p>
            <a:pPr algn="r"/>
            <a:r>
              <a:rPr lang="en-US" sz="1100" b="1" dirty="0">
                <a:solidFill>
                  <a:schemeClr val="bg1"/>
                </a:solidFill>
                <a:latin typeface="Tahoma" panose="020B0604030504040204" pitchFamily="34" charset="0"/>
                <a:ea typeface="Tahoma" panose="020B0604030504040204" pitchFamily="34" charset="0"/>
                <a:cs typeface="Tahoma" panose="020B0604030504040204" pitchFamily="34" charset="0"/>
              </a:rPr>
              <a:t>Overall Esteem for Park District of Oak Park (PDOP)</a:t>
            </a:r>
          </a:p>
        </p:txBody>
      </p:sp>
      <p:sp>
        <p:nvSpPr>
          <p:cNvPr id="15" name="TextBox 14">
            <a:extLst>
              <a:ext uri="{FF2B5EF4-FFF2-40B4-BE49-F238E27FC236}">
                <a16:creationId xmlns:a16="http://schemas.microsoft.com/office/drawing/2014/main" id="{593ADC4B-0606-A43D-902E-E2DDEAF011A1}"/>
              </a:ext>
            </a:extLst>
          </p:cNvPr>
          <p:cNvSpPr txBox="1"/>
          <p:nvPr/>
        </p:nvSpPr>
        <p:spPr>
          <a:xfrm>
            <a:off x="7841602" y="5285337"/>
            <a:ext cx="679774" cy="230832"/>
          </a:xfrm>
          <a:prstGeom prst="rect">
            <a:avLst/>
          </a:prstGeom>
          <a:noFill/>
        </p:spPr>
        <p:txBody>
          <a:bodyPr wrap="square" rtlCol="0">
            <a:spAutoFit/>
          </a:bodyPr>
          <a:lstStyle/>
          <a:p>
            <a:pPr algn="ctr"/>
            <a:r>
              <a:rPr lang="en-US" sz="900" b="1" dirty="0">
                <a:latin typeface="Tahoma" panose="020B0604030504040204" pitchFamily="34" charset="0"/>
                <a:ea typeface="Tahoma" panose="020B0604030504040204" pitchFamily="34" charset="0"/>
                <a:cs typeface="Tahoma" panose="020B0604030504040204" pitchFamily="34" charset="0"/>
              </a:rPr>
              <a:t>22.5 : 1</a:t>
            </a:r>
          </a:p>
        </p:txBody>
      </p:sp>
      <p:sp>
        <p:nvSpPr>
          <p:cNvPr id="16" name="TextBox 15">
            <a:extLst>
              <a:ext uri="{FF2B5EF4-FFF2-40B4-BE49-F238E27FC236}">
                <a16:creationId xmlns:a16="http://schemas.microsoft.com/office/drawing/2014/main" id="{C490F87A-0D77-B478-7D7D-D37CE78FF79F}"/>
              </a:ext>
            </a:extLst>
          </p:cNvPr>
          <p:cNvSpPr txBox="1"/>
          <p:nvPr/>
        </p:nvSpPr>
        <p:spPr>
          <a:xfrm>
            <a:off x="7139718" y="5281724"/>
            <a:ext cx="546100" cy="238059"/>
          </a:xfrm>
          <a:prstGeom prst="rect">
            <a:avLst/>
          </a:prstGeom>
          <a:noFill/>
        </p:spPr>
        <p:txBody>
          <a:bodyPr wrap="square" rtlCol="0">
            <a:spAutoFit/>
          </a:bodyPr>
          <a:lstStyle/>
          <a:p>
            <a:pPr algn="ctr"/>
            <a:r>
              <a:rPr lang="en-US" sz="900" b="1" dirty="0">
                <a:latin typeface="Tahoma" panose="020B0604030504040204" pitchFamily="34" charset="0"/>
                <a:ea typeface="Tahoma" panose="020B0604030504040204" pitchFamily="34" charset="0"/>
                <a:cs typeface="Tahoma" panose="020B0604030504040204" pitchFamily="34" charset="0"/>
              </a:rPr>
              <a:t>8.2</a:t>
            </a:r>
          </a:p>
        </p:txBody>
      </p:sp>
    </p:spTree>
    <p:extLst>
      <p:ext uri="{BB962C8B-B14F-4D97-AF65-F5344CB8AC3E}">
        <p14:creationId xmlns:p14="http://schemas.microsoft.com/office/powerpoint/2010/main" val="14918282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Rounded Corners 22">
            <a:extLst>
              <a:ext uri="{FF2B5EF4-FFF2-40B4-BE49-F238E27FC236}">
                <a16:creationId xmlns:a16="http://schemas.microsoft.com/office/drawing/2014/main" id="{3DD0A516-7D22-1369-2D42-FB3F0CE87788}"/>
              </a:ext>
            </a:extLst>
          </p:cNvPr>
          <p:cNvSpPr/>
          <p:nvPr/>
        </p:nvSpPr>
        <p:spPr>
          <a:xfrm>
            <a:off x="3194194" y="2564775"/>
            <a:ext cx="3864049" cy="2937665"/>
          </a:xfrm>
          <a:prstGeom prst="roundRect">
            <a:avLst/>
          </a:prstGeom>
          <a:solidFill>
            <a:srgbClr val="7AA845">
              <a:lumMod val="20000"/>
              <a:lumOff val="80000"/>
            </a:srgbClr>
          </a:solidFill>
          <a:ln w="22225" cap="rnd" cmpd="sng" algn="ctr">
            <a:solidFill>
              <a:srgbClr val="1A3260">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Gill Sans MT" panose="020B0502020104020203"/>
              <a:ea typeface="+mn-ea"/>
              <a:cs typeface="+mn-cs"/>
            </a:endParaRPr>
          </a:p>
        </p:txBody>
      </p:sp>
      <p:graphicFrame>
        <p:nvGraphicFramePr>
          <p:cNvPr id="24" name="Object 7">
            <a:extLst>
              <a:ext uri="{FF2B5EF4-FFF2-40B4-BE49-F238E27FC236}">
                <a16:creationId xmlns:a16="http://schemas.microsoft.com/office/drawing/2014/main" id="{5D62074C-909E-BB6D-C897-18B538C618A1}"/>
              </a:ext>
            </a:extLst>
          </p:cNvPr>
          <p:cNvGraphicFramePr>
            <a:graphicFrameLocks noChangeAspect="1"/>
          </p:cNvGraphicFramePr>
          <p:nvPr>
            <p:extLst>
              <p:ext uri="{D42A27DB-BD31-4B8C-83A1-F6EECF244321}">
                <p14:modId xmlns:p14="http://schemas.microsoft.com/office/powerpoint/2010/main" val="34096224"/>
              </p:ext>
            </p:extLst>
          </p:nvPr>
        </p:nvGraphicFramePr>
        <p:xfrm>
          <a:off x="832079" y="2633413"/>
          <a:ext cx="8311921" cy="3478627"/>
        </p:xfrm>
        <a:graphic>
          <a:graphicData uri="http://schemas.openxmlformats.org/drawingml/2006/chart">
            <c:chart xmlns:c="http://schemas.openxmlformats.org/drawingml/2006/chart" xmlns:r="http://schemas.openxmlformats.org/officeDocument/2006/relationships" r:id="rId2"/>
          </a:graphicData>
        </a:graphic>
      </p:graphicFrame>
      <p:sp>
        <p:nvSpPr>
          <p:cNvPr id="25" name="Right Brace 24">
            <a:extLst>
              <a:ext uri="{FF2B5EF4-FFF2-40B4-BE49-F238E27FC236}">
                <a16:creationId xmlns:a16="http://schemas.microsoft.com/office/drawing/2014/main" id="{0121DB53-DB8B-D04E-F213-AB54B12BB834}"/>
              </a:ext>
            </a:extLst>
          </p:cNvPr>
          <p:cNvSpPr/>
          <p:nvPr/>
        </p:nvSpPr>
        <p:spPr>
          <a:xfrm flipH="1">
            <a:off x="1374445" y="2824836"/>
            <a:ext cx="124697" cy="1922424"/>
          </a:xfrm>
          <a:prstGeom prst="rightBrace">
            <a:avLst>
              <a:gd name="adj1" fmla="val 8333"/>
              <a:gd name="adj2" fmla="val 31411"/>
            </a:avLst>
          </a:prstGeom>
          <a:noFill/>
          <a:ln w="12700" cap="rnd"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Gill Sans MT" panose="020B0502020104020203"/>
              <a:ea typeface="+mn-ea"/>
              <a:cs typeface="+mn-cs"/>
            </a:endParaRPr>
          </a:p>
        </p:txBody>
      </p:sp>
      <p:sp>
        <p:nvSpPr>
          <p:cNvPr id="26" name="TextBox 25">
            <a:extLst>
              <a:ext uri="{FF2B5EF4-FFF2-40B4-BE49-F238E27FC236}">
                <a16:creationId xmlns:a16="http://schemas.microsoft.com/office/drawing/2014/main" id="{725B986F-D843-996E-6013-046D129607F8}"/>
              </a:ext>
            </a:extLst>
          </p:cNvPr>
          <p:cNvSpPr txBox="1"/>
          <p:nvPr/>
        </p:nvSpPr>
        <p:spPr>
          <a:xfrm>
            <a:off x="348665" y="3288527"/>
            <a:ext cx="1418679" cy="369332"/>
          </a:xfrm>
          <a:prstGeom prst="rect">
            <a:avLst/>
          </a:prstGeom>
          <a:noFill/>
        </p:spPr>
        <p:txBody>
          <a:bodyPr wrap="square" rtlCol="0">
            <a:spAutoFit/>
          </a:bodyPr>
          <a:lstStyle/>
          <a:p>
            <a:pPr algn="ctr"/>
            <a:r>
              <a:rPr lang="en-US" sz="900" b="1" dirty="0">
                <a:solidFill>
                  <a:prstClr val="black"/>
                </a:solidFill>
                <a:latin typeface="Tahoma" panose="020B0604030504040204" pitchFamily="34" charset="0"/>
                <a:ea typeface="Tahoma" panose="020B0604030504040204" pitchFamily="34" charset="0"/>
                <a:cs typeface="Tahoma" panose="020B0604030504040204" pitchFamily="34" charset="0"/>
              </a:rPr>
              <a:t>91% </a:t>
            </a:r>
          </a:p>
          <a:p>
            <a:pPr algn="ctr"/>
            <a:r>
              <a:rPr lang="en-US" sz="900" b="1" dirty="0">
                <a:solidFill>
                  <a:prstClr val="black"/>
                </a:solidFill>
                <a:latin typeface="Tahoma" panose="020B0604030504040204" pitchFamily="34" charset="0"/>
                <a:ea typeface="Tahoma" panose="020B0604030504040204" pitchFamily="34" charset="0"/>
                <a:cs typeface="Tahoma" panose="020B0604030504040204" pitchFamily="34" charset="0"/>
              </a:rPr>
              <a:t>Favorable</a:t>
            </a:r>
          </a:p>
        </p:txBody>
      </p:sp>
      <p:sp>
        <p:nvSpPr>
          <p:cNvPr id="27" name="TextBox 11">
            <a:extLst>
              <a:ext uri="{FF2B5EF4-FFF2-40B4-BE49-F238E27FC236}">
                <a16:creationId xmlns:a16="http://schemas.microsoft.com/office/drawing/2014/main" id="{B9078B55-4025-6306-6F03-1E0E28CB0D8B}"/>
              </a:ext>
            </a:extLst>
          </p:cNvPr>
          <p:cNvSpPr txBox="1"/>
          <p:nvPr/>
        </p:nvSpPr>
        <p:spPr>
          <a:xfrm>
            <a:off x="785939" y="2414664"/>
            <a:ext cx="947293" cy="369332"/>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r"/>
            <a:r>
              <a:rPr lang="en-US" sz="900" b="1" dirty="0">
                <a:solidFill>
                  <a:sysClr val="windowText" lastClr="000000"/>
                </a:solidFill>
                <a:latin typeface="Tahoma" panose="020B0604030504040204" pitchFamily="34" charset="0"/>
                <a:ea typeface="Tahoma" panose="020B0604030504040204" pitchFamily="34" charset="0"/>
                <a:cs typeface="Tahoma" panose="020B0604030504040204" pitchFamily="34" charset="0"/>
              </a:rPr>
              <a:t>Avg. (mean) Rating:</a:t>
            </a:r>
          </a:p>
        </p:txBody>
      </p:sp>
      <p:sp>
        <p:nvSpPr>
          <p:cNvPr id="28" name="TextBox 27">
            <a:extLst>
              <a:ext uri="{FF2B5EF4-FFF2-40B4-BE49-F238E27FC236}">
                <a16:creationId xmlns:a16="http://schemas.microsoft.com/office/drawing/2014/main" id="{01F0BBAF-81FC-D4AF-EA6D-DCCF9C4DE64B}"/>
              </a:ext>
            </a:extLst>
          </p:cNvPr>
          <p:cNvSpPr txBox="1"/>
          <p:nvPr/>
        </p:nvSpPr>
        <p:spPr>
          <a:xfrm>
            <a:off x="1693687" y="2564775"/>
            <a:ext cx="526463" cy="246221"/>
          </a:xfrm>
          <a:prstGeom prst="rect">
            <a:avLst/>
          </a:prstGeom>
          <a:noFill/>
        </p:spPr>
        <p:txBody>
          <a:bodyPr wrap="square" rtlCol="0">
            <a:spAutoFit/>
          </a:bodyPr>
          <a:lstStyle/>
          <a:p>
            <a:pPr algn="ctr"/>
            <a:r>
              <a:rPr lang="en-US" sz="1000" b="1" dirty="0">
                <a:solidFill>
                  <a:prstClr val="black"/>
                </a:solidFill>
                <a:latin typeface="Tahoma" panose="020B0604030504040204" pitchFamily="34" charset="0"/>
                <a:ea typeface="Tahoma" panose="020B0604030504040204" pitchFamily="34" charset="0"/>
                <a:cs typeface="Tahoma" panose="020B0604030504040204" pitchFamily="34" charset="0"/>
              </a:rPr>
              <a:t>8.0</a:t>
            </a:r>
          </a:p>
        </p:txBody>
      </p:sp>
      <p:sp>
        <p:nvSpPr>
          <p:cNvPr id="30" name="TextBox 29">
            <a:extLst>
              <a:ext uri="{FF2B5EF4-FFF2-40B4-BE49-F238E27FC236}">
                <a16:creationId xmlns:a16="http://schemas.microsoft.com/office/drawing/2014/main" id="{3E066361-A10F-3E07-AB7D-4F8FF471D168}"/>
              </a:ext>
            </a:extLst>
          </p:cNvPr>
          <p:cNvSpPr txBox="1"/>
          <p:nvPr/>
        </p:nvSpPr>
        <p:spPr>
          <a:xfrm>
            <a:off x="2210839" y="1889934"/>
            <a:ext cx="4847405" cy="276999"/>
          </a:xfrm>
          <a:prstGeom prst="rect">
            <a:avLst/>
          </a:prstGeom>
          <a:noFill/>
          <a:ln>
            <a:solidFill>
              <a:sysClr val="windowText" lastClr="000000"/>
            </a:solidFill>
          </a:ln>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Benchmark Comparisons:  Overall Esteem Ratings</a:t>
            </a:r>
          </a:p>
        </p:txBody>
      </p:sp>
      <p:sp>
        <p:nvSpPr>
          <p:cNvPr id="33" name="TextBox 32">
            <a:extLst>
              <a:ext uri="{FF2B5EF4-FFF2-40B4-BE49-F238E27FC236}">
                <a16:creationId xmlns:a16="http://schemas.microsoft.com/office/drawing/2014/main" id="{2E02C9A8-E14A-80C5-7164-28E967C6E73A}"/>
              </a:ext>
            </a:extLst>
          </p:cNvPr>
          <p:cNvSpPr txBox="1"/>
          <p:nvPr/>
        </p:nvSpPr>
        <p:spPr>
          <a:xfrm>
            <a:off x="6003074" y="2571739"/>
            <a:ext cx="526463" cy="246221"/>
          </a:xfrm>
          <a:prstGeom prst="rect">
            <a:avLst/>
          </a:prstGeom>
          <a:noFill/>
        </p:spPr>
        <p:txBody>
          <a:bodyPr wrap="square" rtlCol="0">
            <a:spAutoFit/>
          </a:bodyPr>
          <a:lstStyle/>
          <a:p>
            <a:pPr algn="ctr"/>
            <a:r>
              <a:rPr lang="en-US" sz="1000" b="1" dirty="0">
                <a:solidFill>
                  <a:prstClr val="black"/>
                </a:solidFill>
                <a:latin typeface="Tahoma" panose="020B0604030504040204" pitchFamily="34" charset="0"/>
                <a:ea typeface="Tahoma" panose="020B0604030504040204" pitchFamily="34" charset="0"/>
                <a:cs typeface="Tahoma" panose="020B0604030504040204" pitchFamily="34" charset="0"/>
              </a:rPr>
              <a:t>5.9</a:t>
            </a:r>
          </a:p>
        </p:txBody>
      </p:sp>
      <p:sp>
        <p:nvSpPr>
          <p:cNvPr id="36" name="TextBox 35">
            <a:extLst>
              <a:ext uri="{FF2B5EF4-FFF2-40B4-BE49-F238E27FC236}">
                <a16:creationId xmlns:a16="http://schemas.microsoft.com/office/drawing/2014/main" id="{9BB32C90-4D88-3FC9-9A3F-D6E2E899188C}"/>
              </a:ext>
            </a:extLst>
          </p:cNvPr>
          <p:cNvSpPr txBox="1"/>
          <p:nvPr/>
        </p:nvSpPr>
        <p:spPr>
          <a:xfrm>
            <a:off x="3856032" y="2568113"/>
            <a:ext cx="526463" cy="246221"/>
          </a:xfrm>
          <a:prstGeom prst="rect">
            <a:avLst/>
          </a:prstGeom>
          <a:noFill/>
        </p:spPr>
        <p:txBody>
          <a:bodyPr wrap="square" rtlCol="0">
            <a:spAutoFit/>
          </a:bodyPr>
          <a:lstStyle/>
          <a:p>
            <a:pPr algn="ctr"/>
            <a:r>
              <a:rPr lang="en-US" sz="1000" b="1" dirty="0">
                <a:solidFill>
                  <a:prstClr val="black"/>
                </a:solidFill>
                <a:latin typeface="Tahoma" panose="020B0604030504040204" pitchFamily="34" charset="0"/>
                <a:ea typeface="Tahoma" panose="020B0604030504040204" pitchFamily="34" charset="0"/>
                <a:cs typeface="Tahoma" panose="020B0604030504040204" pitchFamily="34" charset="0"/>
              </a:rPr>
              <a:t>6.8</a:t>
            </a:r>
          </a:p>
        </p:txBody>
      </p:sp>
      <p:sp>
        <p:nvSpPr>
          <p:cNvPr id="40" name="Right Brace 39">
            <a:extLst>
              <a:ext uri="{FF2B5EF4-FFF2-40B4-BE49-F238E27FC236}">
                <a16:creationId xmlns:a16="http://schemas.microsoft.com/office/drawing/2014/main" id="{EAFC640C-02C4-6C99-1C51-F78C8FCAD13D}"/>
              </a:ext>
            </a:extLst>
          </p:cNvPr>
          <p:cNvSpPr/>
          <p:nvPr/>
        </p:nvSpPr>
        <p:spPr>
          <a:xfrm flipH="1">
            <a:off x="5724258" y="2824836"/>
            <a:ext cx="166001" cy="1067373"/>
          </a:xfrm>
          <a:prstGeom prst="rightBrace">
            <a:avLst>
              <a:gd name="adj1" fmla="val 8333"/>
              <a:gd name="adj2" fmla="val 44315"/>
            </a:avLst>
          </a:prstGeom>
          <a:noFill/>
          <a:ln w="12700" cap="rnd"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Gill Sans MT" panose="020B0502020104020203"/>
              <a:ea typeface="+mn-ea"/>
              <a:cs typeface="+mn-cs"/>
            </a:endParaRPr>
          </a:p>
        </p:txBody>
      </p:sp>
      <p:sp>
        <p:nvSpPr>
          <p:cNvPr id="41" name="TextBox 40">
            <a:extLst>
              <a:ext uri="{FF2B5EF4-FFF2-40B4-BE49-F238E27FC236}">
                <a16:creationId xmlns:a16="http://schemas.microsoft.com/office/drawing/2014/main" id="{6F430C6F-55A0-D65E-D61E-74F45BC18322}"/>
              </a:ext>
            </a:extLst>
          </p:cNvPr>
          <p:cNvSpPr txBox="1"/>
          <p:nvPr/>
        </p:nvSpPr>
        <p:spPr>
          <a:xfrm>
            <a:off x="5279490" y="3189280"/>
            <a:ext cx="526463" cy="230832"/>
          </a:xfrm>
          <a:prstGeom prst="rect">
            <a:avLst/>
          </a:prstGeom>
          <a:noFill/>
        </p:spPr>
        <p:txBody>
          <a:bodyPr wrap="square" rtlCol="0">
            <a:spAutoFit/>
          </a:bodyPr>
          <a:lstStyle/>
          <a:p>
            <a:pPr algn="ctr"/>
            <a:r>
              <a:rPr lang="en-US" sz="900" b="1" dirty="0">
                <a:solidFill>
                  <a:prstClr val="black"/>
                </a:solidFill>
                <a:latin typeface="Tahoma" panose="020B0604030504040204" pitchFamily="34" charset="0"/>
                <a:ea typeface="Tahoma" panose="020B0604030504040204" pitchFamily="34" charset="0"/>
                <a:cs typeface="Tahoma" panose="020B0604030504040204" pitchFamily="34" charset="0"/>
              </a:rPr>
              <a:t>52%</a:t>
            </a:r>
          </a:p>
        </p:txBody>
      </p:sp>
      <p:sp>
        <p:nvSpPr>
          <p:cNvPr id="46" name="Right Brace 45">
            <a:extLst>
              <a:ext uri="{FF2B5EF4-FFF2-40B4-BE49-F238E27FC236}">
                <a16:creationId xmlns:a16="http://schemas.microsoft.com/office/drawing/2014/main" id="{23925831-5085-BFB6-2639-10C8CE764415}"/>
              </a:ext>
            </a:extLst>
          </p:cNvPr>
          <p:cNvSpPr/>
          <p:nvPr/>
        </p:nvSpPr>
        <p:spPr>
          <a:xfrm flipH="1">
            <a:off x="3565275" y="2810996"/>
            <a:ext cx="97131" cy="1452231"/>
          </a:xfrm>
          <a:prstGeom prst="rightBrace">
            <a:avLst>
              <a:gd name="adj1" fmla="val 8333"/>
              <a:gd name="adj2" fmla="val 64578"/>
            </a:avLst>
          </a:prstGeom>
          <a:noFill/>
          <a:ln w="12700" cap="rnd"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Gill Sans MT" panose="020B0502020104020203"/>
              <a:ea typeface="+mn-ea"/>
              <a:cs typeface="+mn-cs"/>
            </a:endParaRPr>
          </a:p>
        </p:txBody>
      </p:sp>
      <p:sp>
        <p:nvSpPr>
          <p:cNvPr id="47" name="TextBox 46">
            <a:extLst>
              <a:ext uri="{FF2B5EF4-FFF2-40B4-BE49-F238E27FC236}">
                <a16:creationId xmlns:a16="http://schemas.microsoft.com/office/drawing/2014/main" id="{9FAF24FC-4E28-6C97-A295-CE3950DE5E83}"/>
              </a:ext>
            </a:extLst>
          </p:cNvPr>
          <p:cNvSpPr txBox="1"/>
          <p:nvPr/>
        </p:nvSpPr>
        <p:spPr>
          <a:xfrm>
            <a:off x="3024993" y="3661377"/>
            <a:ext cx="783901" cy="230832"/>
          </a:xfrm>
          <a:prstGeom prst="rect">
            <a:avLst/>
          </a:prstGeom>
          <a:noFill/>
        </p:spPr>
        <p:txBody>
          <a:bodyPr wrap="square" rtlCol="0">
            <a:spAutoFit/>
          </a:bodyPr>
          <a:lstStyle/>
          <a:p>
            <a:pPr algn="ctr"/>
            <a:r>
              <a:rPr lang="en-US" sz="900" b="1" dirty="0">
                <a:solidFill>
                  <a:prstClr val="black"/>
                </a:solidFill>
                <a:latin typeface="Tahoma" panose="020B0604030504040204" pitchFamily="34" charset="0"/>
                <a:ea typeface="Tahoma" panose="020B0604030504040204" pitchFamily="34" charset="0"/>
                <a:cs typeface="Tahoma" panose="020B0604030504040204" pitchFamily="34" charset="0"/>
              </a:rPr>
              <a:t>68%</a:t>
            </a:r>
          </a:p>
        </p:txBody>
      </p:sp>
      <p:sp>
        <p:nvSpPr>
          <p:cNvPr id="48" name="TextBox 47">
            <a:extLst>
              <a:ext uri="{FF2B5EF4-FFF2-40B4-BE49-F238E27FC236}">
                <a16:creationId xmlns:a16="http://schemas.microsoft.com/office/drawing/2014/main" id="{60B0F5A1-75CB-9596-21EB-2769B2F13F07}"/>
              </a:ext>
            </a:extLst>
          </p:cNvPr>
          <p:cNvSpPr txBox="1"/>
          <p:nvPr/>
        </p:nvSpPr>
        <p:spPr>
          <a:xfrm>
            <a:off x="1416205" y="6123798"/>
            <a:ext cx="7105171" cy="461665"/>
          </a:xfrm>
          <a:prstGeom prst="rect">
            <a:avLst/>
          </a:prstGeom>
          <a:noFill/>
        </p:spPr>
        <p:txBody>
          <a:bodyPr wrap="square" rtlCol="0">
            <a:spAutoFit/>
          </a:bodyPr>
          <a:lstStyle/>
          <a:p>
            <a:r>
              <a:rPr lang="en-US" sz="800" i="1" dirty="0">
                <a:latin typeface="Tahoma" panose="020B0604030504040204" pitchFamily="34" charset="0"/>
                <a:ea typeface="Tahoma" panose="020B0604030504040204" pitchFamily="34" charset="0"/>
                <a:cs typeface="Tahoma" panose="020B0604030504040204" pitchFamily="34" charset="0"/>
              </a:rPr>
              <a:t>Q2. </a:t>
            </a:r>
            <a:r>
              <a:rPr lang="en-US" sz="800" i="1" u="none" strike="noStrike" dirty="0">
                <a:effectLst/>
                <a:latin typeface="Tahoma" panose="020B0604030504040204" pitchFamily="34" charset="0"/>
                <a:ea typeface="Tahoma" panose="020B0604030504040204" pitchFamily="34" charset="0"/>
                <a:cs typeface="Tahoma" panose="020B0604030504040204" pitchFamily="34" charset="0"/>
              </a:rPr>
              <a:t>Please rate your overall opinion of the Park District of Oak Park. </a:t>
            </a:r>
            <a:r>
              <a:rPr lang="en-US" sz="800" i="1" dirty="0">
                <a:latin typeface="Tahoma" panose="020B0604030504040204" pitchFamily="34" charset="0"/>
                <a:ea typeface="Tahoma" panose="020B0604030504040204" pitchFamily="34" charset="0"/>
                <a:cs typeface="Tahoma" panose="020B0604030504040204" pitchFamily="34" charset="0"/>
              </a:rPr>
              <a:t>(0=completely dislike, 5=neutral, 10=highest regard).</a:t>
            </a:r>
          </a:p>
          <a:p>
            <a:r>
              <a:rPr lang="en-US" sz="800" dirty="0">
                <a:latin typeface="Tahoma" panose="020B0604030504040204" pitchFamily="34" charset="0"/>
                <a:ea typeface="Tahoma" panose="020B0604030504040204" pitchFamily="34" charset="0"/>
                <a:cs typeface="Tahoma" panose="020B0604030504040204" pitchFamily="34" charset="0"/>
              </a:rPr>
              <a:t>* 2022 benchmark comparisons with neighboring agencies include Berwyn, Cicero, Elmwood Park, Forest Park, Maywood, Melrose Park, North Riverside, River Forest, River Grove, and Riverside.</a:t>
            </a:r>
          </a:p>
        </p:txBody>
      </p:sp>
      <p:sp>
        <p:nvSpPr>
          <p:cNvPr id="49" name="TextBox 48">
            <a:extLst>
              <a:ext uri="{FF2B5EF4-FFF2-40B4-BE49-F238E27FC236}">
                <a16:creationId xmlns:a16="http://schemas.microsoft.com/office/drawing/2014/main" id="{E44B075C-6650-F69C-F10A-9D84F8353F82}"/>
              </a:ext>
            </a:extLst>
          </p:cNvPr>
          <p:cNvSpPr txBox="1"/>
          <p:nvPr/>
        </p:nvSpPr>
        <p:spPr>
          <a:xfrm>
            <a:off x="482600" y="609420"/>
            <a:ext cx="8038776" cy="692497"/>
          </a:xfrm>
          <a:prstGeom prst="rect">
            <a:avLst/>
          </a:prstGeom>
          <a:noFill/>
        </p:spPr>
        <p:txBody>
          <a:bodyPr wrap="square" rtlCol="0">
            <a:spAutoFit/>
          </a:bodyPr>
          <a:lstStyle/>
          <a:p>
            <a:r>
              <a:rPr lang="en-US" sz="1300" b="1" dirty="0">
                <a:latin typeface="Tahoma" panose="020B0604030504040204" pitchFamily="34" charset="0"/>
                <a:ea typeface="Tahoma" panose="020B0604030504040204" pitchFamily="34" charset="0"/>
                <a:cs typeface="Tahoma" panose="020B0604030504040204" pitchFamily="34" charset="0"/>
              </a:rPr>
              <a:t>As reported, the PDOP’s esteem ratings outperform statewide and local agency benchmarks from 2022.  This general pattern is consistent with the 2019 survey findings (when the PDOP’s average esteem rating was also a full point higher than the statewide average). </a:t>
            </a:r>
          </a:p>
        </p:txBody>
      </p:sp>
      <p:sp>
        <p:nvSpPr>
          <p:cNvPr id="3" name="TextBox 2">
            <a:extLst>
              <a:ext uri="{FF2B5EF4-FFF2-40B4-BE49-F238E27FC236}">
                <a16:creationId xmlns:a16="http://schemas.microsoft.com/office/drawing/2014/main" id="{77B67592-C8BB-B5EF-B2E3-C98BA67FE613}"/>
              </a:ext>
            </a:extLst>
          </p:cNvPr>
          <p:cNvSpPr txBox="1"/>
          <p:nvPr/>
        </p:nvSpPr>
        <p:spPr>
          <a:xfrm>
            <a:off x="5994400" y="63937"/>
            <a:ext cx="2565400" cy="430887"/>
          </a:xfrm>
          <a:prstGeom prst="rect">
            <a:avLst/>
          </a:prstGeom>
          <a:noFill/>
        </p:spPr>
        <p:txBody>
          <a:bodyPr wrap="square" rtlCol="0">
            <a:spAutoFit/>
          </a:bodyPr>
          <a:lstStyle/>
          <a:p>
            <a:pPr algn="r"/>
            <a:r>
              <a:rPr lang="en-US" sz="1100" b="1" dirty="0">
                <a:solidFill>
                  <a:schemeClr val="bg1"/>
                </a:solidFill>
                <a:latin typeface="Tahoma" panose="020B0604030504040204" pitchFamily="34" charset="0"/>
                <a:ea typeface="Tahoma" panose="020B0604030504040204" pitchFamily="34" charset="0"/>
                <a:cs typeface="Tahoma" panose="020B0604030504040204" pitchFamily="34" charset="0"/>
              </a:rPr>
              <a:t>Overall Esteem for Park District of Oak Park (PDOP)</a:t>
            </a:r>
          </a:p>
        </p:txBody>
      </p:sp>
    </p:spTree>
    <p:extLst>
      <p:ext uri="{BB962C8B-B14F-4D97-AF65-F5344CB8AC3E}">
        <p14:creationId xmlns:p14="http://schemas.microsoft.com/office/powerpoint/2010/main" val="27874890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a:extLst>
              <a:ext uri="{FF2B5EF4-FFF2-40B4-BE49-F238E27FC236}">
                <a16:creationId xmlns:a16="http://schemas.microsoft.com/office/drawing/2014/main" id="{17C04D1A-3496-A9EE-6EC3-3ADB6FDA5213}"/>
              </a:ext>
            </a:extLst>
          </p:cNvPr>
          <p:cNvGraphicFramePr/>
          <p:nvPr>
            <p:extLst>
              <p:ext uri="{D42A27DB-BD31-4B8C-83A1-F6EECF244321}">
                <p14:modId xmlns:p14="http://schemas.microsoft.com/office/powerpoint/2010/main" val="2126636078"/>
              </p:ext>
            </p:extLst>
          </p:nvPr>
        </p:nvGraphicFramePr>
        <p:xfrm>
          <a:off x="599876" y="3699202"/>
          <a:ext cx="3153594" cy="2476159"/>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 6">
            <a:extLst>
              <a:ext uri="{FF2B5EF4-FFF2-40B4-BE49-F238E27FC236}">
                <a16:creationId xmlns:a16="http://schemas.microsoft.com/office/drawing/2014/main" id="{1A299198-3A5B-732F-E81A-20FEC5BA231C}"/>
              </a:ext>
            </a:extLst>
          </p:cNvPr>
          <p:cNvGraphicFramePr/>
          <p:nvPr>
            <p:extLst>
              <p:ext uri="{D42A27DB-BD31-4B8C-83A1-F6EECF244321}">
                <p14:modId xmlns:p14="http://schemas.microsoft.com/office/powerpoint/2010/main" val="896362806"/>
              </p:ext>
            </p:extLst>
          </p:nvPr>
        </p:nvGraphicFramePr>
        <p:xfrm>
          <a:off x="3533892" y="1774041"/>
          <a:ext cx="5617360" cy="4785204"/>
        </p:xfrm>
        <a:graphic>
          <a:graphicData uri="http://schemas.openxmlformats.org/drawingml/2006/chart">
            <c:chart xmlns:c="http://schemas.openxmlformats.org/drawingml/2006/chart" xmlns:r="http://schemas.openxmlformats.org/officeDocument/2006/relationships" r:id="rId3"/>
          </a:graphicData>
        </a:graphic>
      </p:graphicFrame>
      <p:sp>
        <p:nvSpPr>
          <p:cNvPr id="8" name="TextBox 7">
            <a:extLst>
              <a:ext uri="{FF2B5EF4-FFF2-40B4-BE49-F238E27FC236}">
                <a16:creationId xmlns:a16="http://schemas.microsoft.com/office/drawing/2014/main" id="{D4A9D490-A91F-8837-8369-C509AE2F98D4}"/>
              </a:ext>
            </a:extLst>
          </p:cNvPr>
          <p:cNvSpPr txBox="1"/>
          <p:nvPr/>
        </p:nvSpPr>
        <p:spPr>
          <a:xfrm>
            <a:off x="828672" y="3286316"/>
            <a:ext cx="2590802" cy="600164"/>
          </a:xfrm>
          <a:prstGeom prst="rect">
            <a:avLst/>
          </a:prstGeom>
          <a:noFill/>
          <a:ln>
            <a:solidFill>
              <a:schemeClr val="tx1"/>
            </a:solidFill>
          </a:ln>
        </p:spPr>
        <p:txBody>
          <a:bodyPr wrap="square" rtlCol="0">
            <a:spAutoFit/>
          </a:bodyPr>
          <a:lstStyle/>
          <a:p>
            <a:pPr algn="ctr"/>
            <a:r>
              <a:rPr lang="en-US" sz="1200" b="1" dirty="0">
                <a:latin typeface="Tahoma" panose="020B0604030504040204" pitchFamily="34" charset="0"/>
                <a:ea typeface="Tahoma" panose="020B0604030504040204" pitchFamily="34" charset="0"/>
                <a:cs typeface="Tahoma" panose="020B0604030504040204" pitchFamily="34" charset="0"/>
              </a:rPr>
              <a:t>What do you like most/ </a:t>
            </a:r>
          </a:p>
          <a:p>
            <a:pPr algn="ctr"/>
            <a:r>
              <a:rPr lang="en-US" sz="1200" b="1" dirty="0">
                <a:latin typeface="Tahoma" panose="020B0604030504040204" pitchFamily="34" charset="0"/>
                <a:ea typeface="Tahoma" panose="020B0604030504040204" pitchFamily="34" charset="0"/>
                <a:cs typeface="Tahoma" panose="020B0604030504040204" pitchFamily="34" charset="0"/>
              </a:rPr>
              <a:t>strengths about the PDOP </a:t>
            </a:r>
            <a:endParaRPr lang="en-US" sz="900" b="1" dirty="0">
              <a:latin typeface="Tahoma" panose="020B0604030504040204" pitchFamily="34" charset="0"/>
              <a:ea typeface="Tahoma" panose="020B0604030504040204" pitchFamily="34" charset="0"/>
              <a:cs typeface="Tahoma" panose="020B0604030504040204" pitchFamily="34" charset="0"/>
            </a:endParaRPr>
          </a:p>
          <a:p>
            <a:pPr algn="ctr"/>
            <a:r>
              <a:rPr lang="en-US" sz="900" dirty="0">
                <a:latin typeface="Tahoma" panose="020B0604030504040204" pitchFamily="34" charset="0"/>
                <a:ea typeface="Tahoma" panose="020B0604030504040204" pitchFamily="34" charset="0"/>
                <a:cs typeface="Tahoma" panose="020B0604030504040204" pitchFamily="34" charset="0"/>
              </a:rPr>
              <a:t>(top multiple open-ended responses, n=558)</a:t>
            </a:r>
          </a:p>
        </p:txBody>
      </p:sp>
      <p:graphicFrame>
        <p:nvGraphicFramePr>
          <p:cNvPr id="10" name="Table 9">
            <a:extLst>
              <a:ext uri="{FF2B5EF4-FFF2-40B4-BE49-F238E27FC236}">
                <a16:creationId xmlns:a16="http://schemas.microsoft.com/office/drawing/2014/main" id="{684A0A3F-6F8B-EC69-6675-584925579284}"/>
              </a:ext>
            </a:extLst>
          </p:cNvPr>
          <p:cNvGraphicFramePr>
            <a:graphicFrameLocks noGrp="1"/>
          </p:cNvGraphicFramePr>
          <p:nvPr>
            <p:extLst>
              <p:ext uri="{D42A27DB-BD31-4B8C-83A1-F6EECF244321}">
                <p14:modId xmlns:p14="http://schemas.microsoft.com/office/powerpoint/2010/main" val="3497443603"/>
              </p:ext>
            </p:extLst>
          </p:nvPr>
        </p:nvGraphicFramePr>
        <p:xfrm>
          <a:off x="6896100" y="4053375"/>
          <a:ext cx="1813902" cy="2288881"/>
        </p:xfrm>
        <a:graphic>
          <a:graphicData uri="http://schemas.openxmlformats.org/drawingml/2006/table">
            <a:tbl>
              <a:tblPr/>
              <a:tblGrid>
                <a:gridCol w="1813902">
                  <a:extLst>
                    <a:ext uri="{9D8B030D-6E8A-4147-A177-3AD203B41FA5}">
                      <a16:colId xmlns:a16="http://schemas.microsoft.com/office/drawing/2014/main" val="437575329"/>
                    </a:ext>
                  </a:extLst>
                </a:gridCol>
              </a:tblGrid>
              <a:tr h="326983">
                <a:tc>
                  <a:txBody>
                    <a:bodyPr/>
                    <a:lstStyle/>
                    <a:p>
                      <a:pPr algn="ctr" fontAlgn="t"/>
                      <a:r>
                        <a:rPr lang="en-US" sz="900" b="1" i="0" u="none" strike="noStrike" dirty="0">
                          <a:solidFill>
                            <a:schemeClr val="bg1"/>
                          </a:solidFill>
                          <a:effectLst/>
                          <a:latin typeface="Tahoma" panose="020B0604030504040204" pitchFamily="34" charset="0"/>
                          <a:ea typeface="Tahoma" panose="020B0604030504040204" pitchFamily="34" charset="0"/>
                          <a:cs typeface="Tahoma" panose="020B0604030504040204" pitchFamily="34" charset="0"/>
                        </a:rPr>
                        <a:t>PROGRAMS/ACTIVITIES/</a:t>
                      </a:r>
                    </a:p>
                    <a:p>
                      <a:pPr algn="ctr" fontAlgn="t"/>
                      <a:r>
                        <a:rPr lang="en-US" sz="900" b="1" i="0" u="none" strike="noStrike" dirty="0">
                          <a:solidFill>
                            <a:schemeClr val="bg1"/>
                          </a:solidFill>
                          <a:effectLst/>
                          <a:latin typeface="Tahoma" panose="020B0604030504040204" pitchFamily="34" charset="0"/>
                          <a:ea typeface="Tahoma" panose="020B0604030504040204" pitchFamily="34" charset="0"/>
                          <a:cs typeface="Tahoma" panose="020B0604030504040204" pitchFamily="34" charset="0"/>
                        </a:rPr>
                        <a:t>EVENTS = 48% Total</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8064A2"/>
                    </a:solidFill>
                  </a:tcPr>
                </a:tc>
                <a:extLst>
                  <a:ext uri="{0D108BD9-81ED-4DB2-BD59-A6C34878D82A}">
                    <a16:rowId xmlns:a16="http://schemas.microsoft.com/office/drawing/2014/main" val="3951209066"/>
                  </a:ext>
                </a:extLst>
              </a:tr>
              <a:tr h="326983">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en-US" sz="900" b="1" i="0" u="none" strike="noStrike" dirty="0">
                          <a:solidFill>
                            <a:schemeClr val="bg1"/>
                          </a:solidFill>
                          <a:effectLst/>
                          <a:latin typeface="Tahoma" panose="020B0604030504040204" pitchFamily="34" charset="0"/>
                          <a:ea typeface="Tahoma" panose="020B0604030504040204" pitchFamily="34" charset="0"/>
                          <a:cs typeface="Tahoma" panose="020B0604030504040204" pitchFamily="34" charset="0"/>
                        </a:rPr>
                        <a:t>PARKS = 35% Total</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548235"/>
                    </a:solidFill>
                  </a:tcPr>
                </a:tc>
                <a:extLst>
                  <a:ext uri="{0D108BD9-81ED-4DB2-BD59-A6C34878D82A}">
                    <a16:rowId xmlns:a16="http://schemas.microsoft.com/office/drawing/2014/main" val="3824355541"/>
                  </a:ext>
                </a:extLst>
              </a:tr>
              <a:tr h="326983">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en-US" sz="900" b="1" i="0" u="none" strike="noStrike" dirty="0">
                          <a:solidFill>
                            <a:schemeClr val="bg1"/>
                          </a:solidFill>
                          <a:effectLst/>
                          <a:latin typeface="Tahoma" panose="020B0604030504040204" pitchFamily="34" charset="0"/>
                          <a:ea typeface="Tahoma" panose="020B0604030504040204" pitchFamily="34" charset="0"/>
                          <a:cs typeface="Tahoma" panose="020B0604030504040204" pitchFamily="34" charset="0"/>
                        </a:rPr>
                        <a:t>BUILDINGS/</a:t>
                      </a:r>
                    </a:p>
                    <a:p>
                      <a:pPr marL="0" marR="0" lvl="0" indent="0" algn="ctr" defTabSz="914400" rtl="0" eaLnBrk="1" fontAlgn="t" latinLnBrk="0" hangingPunct="1">
                        <a:lnSpc>
                          <a:spcPct val="100000"/>
                        </a:lnSpc>
                        <a:spcBef>
                          <a:spcPts val="0"/>
                        </a:spcBef>
                        <a:spcAft>
                          <a:spcPts val="0"/>
                        </a:spcAft>
                        <a:buClrTx/>
                        <a:buSzTx/>
                        <a:buFontTx/>
                        <a:buNone/>
                        <a:tabLst/>
                        <a:defRPr/>
                      </a:pPr>
                      <a:r>
                        <a:rPr lang="en-US" sz="900" b="1" i="0" u="none" strike="noStrike" dirty="0">
                          <a:solidFill>
                            <a:schemeClr val="bg1"/>
                          </a:solidFill>
                          <a:effectLst/>
                          <a:latin typeface="Tahoma" panose="020B0604030504040204" pitchFamily="34" charset="0"/>
                          <a:ea typeface="Tahoma" panose="020B0604030504040204" pitchFamily="34" charset="0"/>
                          <a:cs typeface="Tahoma" panose="020B0604030504040204" pitchFamily="34" charset="0"/>
                        </a:rPr>
                        <a:t>FACILITIES = 18% Total</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4F81BD"/>
                    </a:solidFill>
                  </a:tcPr>
                </a:tc>
                <a:extLst>
                  <a:ext uri="{0D108BD9-81ED-4DB2-BD59-A6C34878D82A}">
                    <a16:rowId xmlns:a16="http://schemas.microsoft.com/office/drawing/2014/main" val="3344656325"/>
                  </a:ext>
                </a:extLst>
              </a:tr>
              <a:tr h="326983">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en-US" sz="900" b="1"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MANAGEMENT = 14% Total</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C000"/>
                    </a:solidFill>
                  </a:tcPr>
                </a:tc>
                <a:extLst>
                  <a:ext uri="{0D108BD9-81ED-4DB2-BD59-A6C34878D82A}">
                    <a16:rowId xmlns:a16="http://schemas.microsoft.com/office/drawing/2014/main" val="2117876849"/>
                  </a:ext>
                </a:extLst>
              </a:tr>
              <a:tr h="326983">
                <a:tc>
                  <a:txBody>
                    <a:bodyPr/>
                    <a:lstStyle/>
                    <a:p>
                      <a:pPr algn="ctr" fontAlgn="t"/>
                      <a:r>
                        <a:rPr lang="en-US" sz="900" b="1"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LOCATION/ </a:t>
                      </a:r>
                    </a:p>
                    <a:p>
                      <a:pPr algn="ctr" fontAlgn="t"/>
                      <a:r>
                        <a:rPr lang="en-US" sz="900" b="1"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ACCESSIBILITY = 11% Total</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D7D31"/>
                    </a:solidFill>
                  </a:tcPr>
                </a:tc>
                <a:extLst>
                  <a:ext uri="{0D108BD9-81ED-4DB2-BD59-A6C34878D82A}">
                    <a16:rowId xmlns:a16="http://schemas.microsoft.com/office/drawing/2014/main" val="2717197549"/>
                  </a:ext>
                </a:extLst>
              </a:tr>
              <a:tr h="326983">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en-US" sz="900" b="1" i="0" u="none" strike="noStrike" dirty="0">
                          <a:solidFill>
                            <a:schemeClr val="bg1"/>
                          </a:solidFill>
                          <a:effectLst/>
                          <a:latin typeface="Tahoma" panose="020B0604030504040204" pitchFamily="34" charset="0"/>
                          <a:ea typeface="Tahoma" panose="020B0604030504040204" pitchFamily="34" charset="0"/>
                          <a:cs typeface="Tahoma" panose="020B0604030504040204" pitchFamily="34" charset="0"/>
                        </a:rPr>
                        <a:t>GENERAL(Non-</a:t>
                      </a:r>
                    </a:p>
                    <a:p>
                      <a:pPr marL="0" marR="0" lvl="0" indent="0" algn="ctr" defTabSz="914400" rtl="0" eaLnBrk="1" fontAlgn="t" latinLnBrk="0" hangingPunct="1">
                        <a:lnSpc>
                          <a:spcPct val="100000"/>
                        </a:lnSpc>
                        <a:spcBef>
                          <a:spcPts val="0"/>
                        </a:spcBef>
                        <a:spcAft>
                          <a:spcPts val="0"/>
                        </a:spcAft>
                        <a:buClrTx/>
                        <a:buSzTx/>
                        <a:buFontTx/>
                        <a:buNone/>
                        <a:tabLst/>
                        <a:defRPr/>
                      </a:pPr>
                      <a:r>
                        <a:rPr lang="en-US" sz="900" b="1" i="0" u="none" strike="noStrike" dirty="0">
                          <a:solidFill>
                            <a:schemeClr val="bg1"/>
                          </a:solidFill>
                          <a:effectLst/>
                          <a:latin typeface="Tahoma" panose="020B0604030504040204" pitchFamily="34" charset="0"/>
                          <a:ea typeface="Tahoma" panose="020B0604030504040204" pitchFamily="34" charset="0"/>
                          <a:cs typeface="Tahoma" panose="020B0604030504040204" pitchFamily="34" charset="0"/>
                        </a:rPr>
                        <a:t>specific) = 7% Total</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extLst>
                  <a:ext uri="{0D108BD9-81ED-4DB2-BD59-A6C34878D82A}">
                    <a16:rowId xmlns:a16="http://schemas.microsoft.com/office/drawing/2014/main" val="2922586854"/>
                  </a:ext>
                </a:extLst>
              </a:tr>
              <a:tr h="326983">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en-US" sz="900" b="1"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COST/FEES = 5% Total</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extLst>
                  <a:ext uri="{0D108BD9-81ED-4DB2-BD59-A6C34878D82A}">
                    <a16:rowId xmlns:a16="http://schemas.microsoft.com/office/drawing/2014/main" val="3327003366"/>
                  </a:ext>
                </a:extLst>
              </a:tr>
            </a:tbl>
          </a:graphicData>
        </a:graphic>
      </p:graphicFrame>
      <p:sp>
        <p:nvSpPr>
          <p:cNvPr id="6" name="TextBox 5">
            <a:extLst>
              <a:ext uri="{FF2B5EF4-FFF2-40B4-BE49-F238E27FC236}">
                <a16:creationId xmlns:a16="http://schemas.microsoft.com/office/drawing/2014/main" id="{48EE44AD-6287-1283-C2A0-D7A8B7082B5D}"/>
              </a:ext>
            </a:extLst>
          </p:cNvPr>
          <p:cNvSpPr txBox="1"/>
          <p:nvPr/>
        </p:nvSpPr>
        <p:spPr>
          <a:xfrm>
            <a:off x="2691896" y="6481362"/>
            <a:ext cx="5494161" cy="338554"/>
          </a:xfrm>
          <a:prstGeom prst="rect">
            <a:avLst/>
          </a:prstGeom>
          <a:noFill/>
        </p:spPr>
        <p:txBody>
          <a:bodyPr wrap="square" rtlCol="0">
            <a:spAutoFit/>
          </a:bodyPr>
          <a:lstStyle/>
          <a:p>
            <a:r>
              <a:rPr lang="en-US" sz="800" i="1" dirty="0">
                <a:effectLst/>
                <a:latin typeface="Tahoma" panose="020B0604030504040204" pitchFamily="34" charset="0"/>
                <a:ea typeface="Tahoma" panose="020B0604030504040204" pitchFamily="34" charset="0"/>
                <a:cs typeface="Tahoma" panose="020B0604030504040204" pitchFamily="34" charset="0"/>
              </a:rPr>
              <a:t>Q3. Please describe what you like most about the Park District of Oak Park, or what it does particularly well.</a:t>
            </a:r>
          </a:p>
          <a:p>
            <a:r>
              <a:rPr lang="en-US" sz="800" i="1" u="none" strike="noStrike" dirty="0">
                <a:latin typeface="Tahoma" panose="020B0604030504040204" pitchFamily="34" charset="0"/>
                <a:ea typeface="Tahoma" panose="020B0604030504040204" pitchFamily="34" charset="0"/>
                <a:cs typeface="Tahoma" panose="020B0604030504040204" pitchFamily="34" charset="0"/>
              </a:rPr>
              <a:t>NOTE: values &lt;3% are not shown</a:t>
            </a:r>
            <a:r>
              <a:rPr lang="en-US" sz="800" i="1" dirty="0">
                <a:latin typeface="Tahoma" panose="020B0604030504040204" pitchFamily="34" charset="0"/>
                <a:ea typeface="Tahoma" panose="020B0604030504040204" pitchFamily="34" charset="0"/>
                <a:cs typeface="Tahoma" panose="020B0604030504040204" pitchFamily="34" charset="0"/>
              </a:rPr>
              <a:t>.</a:t>
            </a:r>
            <a:endParaRPr lang="en-US" sz="800" i="1" u="none" strike="noStrike" dirty="0">
              <a:effectLst/>
              <a:latin typeface="Tahoma" panose="020B0604030504040204" pitchFamily="34" charset="0"/>
              <a:ea typeface="Tahoma" panose="020B0604030504040204" pitchFamily="34" charset="0"/>
              <a:cs typeface="Tahoma" panose="020B0604030504040204" pitchFamily="34" charset="0"/>
            </a:endParaRPr>
          </a:p>
        </p:txBody>
      </p:sp>
      <p:sp>
        <p:nvSpPr>
          <p:cNvPr id="3" name="TextBox 2">
            <a:extLst>
              <a:ext uri="{FF2B5EF4-FFF2-40B4-BE49-F238E27FC236}">
                <a16:creationId xmlns:a16="http://schemas.microsoft.com/office/drawing/2014/main" id="{517CA640-50C8-5A89-9D65-430F7E1A3561}"/>
              </a:ext>
            </a:extLst>
          </p:cNvPr>
          <p:cNvSpPr txBox="1"/>
          <p:nvPr/>
        </p:nvSpPr>
        <p:spPr>
          <a:xfrm>
            <a:off x="5316384" y="151002"/>
            <a:ext cx="3246540" cy="261610"/>
          </a:xfrm>
          <a:prstGeom prst="rect">
            <a:avLst/>
          </a:prstGeom>
          <a:noFill/>
        </p:spPr>
        <p:txBody>
          <a:bodyPr wrap="square" rtlCol="0">
            <a:spAutoFit/>
          </a:bodyPr>
          <a:lstStyle/>
          <a:p>
            <a:pPr algn="r"/>
            <a:r>
              <a:rPr lang="en-US" sz="1100" b="1" dirty="0">
                <a:solidFill>
                  <a:schemeClr val="bg1"/>
                </a:solidFill>
                <a:latin typeface="Tahoma" panose="020B0604030504040204" pitchFamily="34" charset="0"/>
                <a:ea typeface="Tahoma" panose="020B0604030504040204" pitchFamily="34" charset="0"/>
                <a:cs typeface="Tahoma" panose="020B0604030504040204" pitchFamily="34" charset="0"/>
              </a:rPr>
              <a:t>PDOP Strengths</a:t>
            </a:r>
          </a:p>
        </p:txBody>
      </p:sp>
      <p:sp>
        <p:nvSpPr>
          <p:cNvPr id="11" name="TextBox 10">
            <a:extLst>
              <a:ext uri="{FF2B5EF4-FFF2-40B4-BE49-F238E27FC236}">
                <a16:creationId xmlns:a16="http://schemas.microsoft.com/office/drawing/2014/main" id="{C26B3B0A-22EF-A113-E341-1E7976DA2D54}"/>
              </a:ext>
            </a:extLst>
          </p:cNvPr>
          <p:cNvSpPr txBox="1"/>
          <p:nvPr/>
        </p:nvSpPr>
        <p:spPr>
          <a:xfrm>
            <a:off x="482600" y="596720"/>
            <a:ext cx="8038776" cy="692497"/>
          </a:xfrm>
          <a:prstGeom prst="rect">
            <a:avLst/>
          </a:prstGeom>
          <a:noFill/>
        </p:spPr>
        <p:txBody>
          <a:bodyPr wrap="square" rtlCol="0">
            <a:spAutoFit/>
          </a:bodyPr>
          <a:lstStyle/>
          <a:p>
            <a:r>
              <a:rPr lang="en-US" sz="1300" b="1" dirty="0">
                <a:latin typeface="Tahoma" panose="020B0604030504040204" pitchFamily="34" charset="0"/>
                <a:ea typeface="Tahoma" panose="020B0604030504040204" pitchFamily="34" charset="0"/>
                <a:cs typeface="Tahoma" panose="020B0604030504040204" pitchFamily="34" charset="0"/>
              </a:rPr>
              <a:t>When asked in an open-ended format what they like most about the PDOP, most residents cite the programs and events (mentioned by 48%, usually the variety and quality of options, especially sports/fitness activities).  </a:t>
            </a:r>
          </a:p>
        </p:txBody>
      </p:sp>
      <p:sp>
        <p:nvSpPr>
          <p:cNvPr id="12" name="TextBox 11">
            <a:extLst>
              <a:ext uri="{FF2B5EF4-FFF2-40B4-BE49-F238E27FC236}">
                <a16:creationId xmlns:a16="http://schemas.microsoft.com/office/drawing/2014/main" id="{F80810EF-2DBB-5DAA-1103-BE99E0F04DC2}"/>
              </a:ext>
            </a:extLst>
          </p:cNvPr>
          <p:cNvSpPr txBox="1"/>
          <p:nvPr/>
        </p:nvSpPr>
        <p:spPr>
          <a:xfrm>
            <a:off x="4990596" y="1574925"/>
            <a:ext cx="2590802" cy="276999"/>
          </a:xfrm>
          <a:prstGeom prst="rect">
            <a:avLst/>
          </a:prstGeom>
          <a:noFill/>
          <a:ln>
            <a:solidFill>
              <a:schemeClr val="tx1"/>
            </a:solidFill>
          </a:ln>
        </p:spPr>
        <p:txBody>
          <a:bodyPr wrap="square" rtlCol="0">
            <a:spAutoFit/>
          </a:bodyPr>
          <a:lstStyle/>
          <a:p>
            <a:pPr algn="ctr"/>
            <a:r>
              <a:rPr lang="en-US" sz="1200" b="1" dirty="0">
                <a:latin typeface="Tahoma" panose="020B0604030504040204" pitchFamily="34" charset="0"/>
                <a:ea typeface="Tahoma" panose="020B0604030504040204" pitchFamily="34" charset="0"/>
                <a:cs typeface="Tahoma" panose="020B0604030504040204" pitchFamily="34" charset="0"/>
              </a:rPr>
              <a:t>Most Frequent Responses</a:t>
            </a:r>
            <a:endParaRPr lang="en-US" sz="900" dirty="0">
              <a:latin typeface="Tahoma" panose="020B0604030504040204" pitchFamily="34" charset="0"/>
              <a:ea typeface="Tahoma" panose="020B0604030504040204" pitchFamily="34" charset="0"/>
              <a:cs typeface="Tahoma" panose="020B0604030504040204" pitchFamily="34" charset="0"/>
            </a:endParaRPr>
          </a:p>
        </p:txBody>
      </p:sp>
      <p:sp>
        <p:nvSpPr>
          <p:cNvPr id="13" name="TextBox 12">
            <a:extLst>
              <a:ext uri="{FF2B5EF4-FFF2-40B4-BE49-F238E27FC236}">
                <a16:creationId xmlns:a16="http://schemas.microsoft.com/office/drawing/2014/main" id="{CAFBE459-9023-9C9A-A020-9B7D3B6FD9D3}"/>
              </a:ext>
            </a:extLst>
          </p:cNvPr>
          <p:cNvSpPr txBox="1"/>
          <p:nvPr/>
        </p:nvSpPr>
        <p:spPr>
          <a:xfrm>
            <a:off x="470224" y="1488333"/>
            <a:ext cx="3187376" cy="1446550"/>
          </a:xfrm>
          <a:prstGeom prst="rect">
            <a:avLst/>
          </a:prstGeom>
          <a:noFill/>
        </p:spPr>
        <p:txBody>
          <a:bodyPr wrap="square" rtlCol="0">
            <a:spAutoFit/>
          </a:bodyPr>
          <a:lstStyle/>
          <a:p>
            <a:pPr marL="171450" indent="-171450">
              <a:buFont typeface="Wingdings" panose="05000000000000000000" pitchFamily="2" charset="2"/>
              <a:buChar char="Ø"/>
            </a:pPr>
            <a:r>
              <a:rPr lang="en-US" sz="1100" dirty="0">
                <a:latin typeface="Tahoma" panose="020B0604030504040204" pitchFamily="34" charset="0"/>
                <a:ea typeface="Tahoma" panose="020B0604030504040204" pitchFamily="34" charset="0"/>
                <a:cs typeface="Tahoma" panose="020B0604030504040204" pitchFamily="34" charset="0"/>
              </a:rPr>
              <a:t>Over a third (35% total) cite something about the parks and open spaces, usually their level of maintenance/cleanliness, overall quality, and the number of local parks.</a:t>
            </a:r>
          </a:p>
          <a:p>
            <a:pPr marL="171450" indent="-171450">
              <a:buFont typeface="Wingdings" panose="05000000000000000000" pitchFamily="2" charset="2"/>
              <a:buChar char="Ø"/>
            </a:pPr>
            <a:endParaRPr lang="en-US" sz="1100" dirty="0">
              <a:latin typeface="Tahoma" panose="020B0604030504040204" pitchFamily="34" charset="0"/>
              <a:ea typeface="Tahoma" panose="020B0604030504040204" pitchFamily="34" charset="0"/>
              <a:cs typeface="Tahoma" panose="020B0604030504040204" pitchFamily="34" charset="0"/>
            </a:endParaRPr>
          </a:p>
          <a:p>
            <a:pPr marL="171450" indent="-171450">
              <a:buFont typeface="Wingdings" panose="05000000000000000000" pitchFamily="2" charset="2"/>
              <a:buChar char="Ø"/>
            </a:pPr>
            <a:r>
              <a:rPr lang="en-US" sz="1100" dirty="0">
                <a:latin typeface="Tahoma" panose="020B0604030504040204" pitchFamily="34" charset="0"/>
                <a:ea typeface="Tahoma" panose="020B0604030504040204" pitchFamily="34" charset="0"/>
                <a:cs typeface="Tahoma" panose="020B0604030504040204" pitchFamily="34" charset="0"/>
              </a:rPr>
              <a:t>A number of other strengths are cited (e.g., facilities, management and staff), only less often.</a:t>
            </a:r>
          </a:p>
        </p:txBody>
      </p:sp>
      <p:sp>
        <p:nvSpPr>
          <p:cNvPr id="14" name="Arrow: Right 13">
            <a:extLst>
              <a:ext uri="{FF2B5EF4-FFF2-40B4-BE49-F238E27FC236}">
                <a16:creationId xmlns:a16="http://schemas.microsoft.com/office/drawing/2014/main" id="{5AEB1087-157A-F2C3-2BB3-1BC93FD4BA69}"/>
              </a:ext>
            </a:extLst>
          </p:cNvPr>
          <p:cNvSpPr/>
          <p:nvPr/>
        </p:nvSpPr>
        <p:spPr>
          <a:xfrm>
            <a:off x="3263900" y="4406900"/>
            <a:ext cx="393700" cy="355600"/>
          </a:xfrm>
          <a:prstGeom prst="rightArrow">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1017796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2">
            <a:extLst>
              <a:ext uri="{FF2B5EF4-FFF2-40B4-BE49-F238E27FC236}">
                <a16:creationId xmlns:a16="http://schemas.microsoft.com/office/drawing/2014/main" id="{4BCDC7B0-1E69-1428-8AFD-450A1B45BDAE}"/>
              </a:ext>
            </a:extLst>
          </p:cNvPr>
          <p:cNvSpPr txBox="1">
            <a:spLocks/>
          </p:cNvSpPr>
          <p:nvPr/>
        </p:nvSpPr>
        <p:spPr>
          <a:xfrm>
            <a:off x="577124" y="1297336"/>
            <a:ext cx="7989752" cy="4972816"/>
          </a:xfrm>
          <a:prstGeom prst="rect">
            <a:avLst/>
          </a:prstGeom>
        </p:spPr>
        <p:txBody>
          <a:bodyPr vert="horz" lIns="91440" tIns="45720" rIns="91440" bIns="45720" rtlCol="0" anchor="t">
            <a:noAutofit/>
          </a:bodyPr>
          <a:lstStyle>
            <a:lvl1pPr marL="305992" indent="-305992" algn="l" defTabSz="457189" rtl="0" eaLnBrk="1" latinLnBrk="0" hangingPunct="1">
              <a:spcBef>
                <a:spcPct val="20000"/>
              </a:spcBef>
              <a:spcAft>
                <a:spcPts val="600"/>
              </a:spcAft>
              <a:buClrTx/>
              <a:buSzPct val="92000"/>
              <a:buFont typeface="Wingdings" panose="05000000000000000000" pitchFamily="2" charset="2"/>
              <a:buChar char="Ø"/>
              <a:defRPr sz="1200" kern="1200">
                <a:solidFill>
                  <a:schemeClr val="tx2"/>
                </a:solidFill>
                <a:latin typeface="+mn-lt"/>
                <a:ea typeface="+mn-ea"/>
                <a:cs typeface="+mn-cs"/>
              </a:defRPr>
            </a:lvl1pPr>
            <a:lvl2pPr marL="629984" indent="-305992" algn="l" defTabSz="457189" rtl="0" eaLnBrk="1" latinLnBrk="0" hangingPunct="1">
              <a:spcBef>
                <a:spcPct val="20000"/>
              </a:spcBef>
              <a:spcAft>
                <a:spcPts val="600"/>
              </a:spcAft>
              <a:buClrTx/>
              <a:buSzPct val="92000"/>
              <a:buFont typeface="Wingdings 2" panose="05020102010507070707" pitchFamily="18" charset="2"/>
              <a:buChar char=""/>
              <a:defRPr sz="1200" kern="1200">
                <a:solidFill>
                  <a:schemeClr val="tx2"/>
                </a:solidFill>
                <a:latin typeface="+mn-lt"/>
                <a:ea typeface="+mn-ea"/>
                <a:cs typeface="+mn-cs"/>
              </a:defRPr>
            </a:lvl2pPr>
            <a:lvl3pPr marL="899978" indent="-269993" algn="l" defTabSz="457189" rtl="0" eaLnBrk="1" latinLnBrk="0" hangingPunct="1">
              <a:spcBef>
                <a:spcPct val="20000"/>
              </a:spcBef>
              <a:spcAft>
                <a:spcPts val="600"/>
              </a:spcAft>
              <a:buClrTx/>
              <a:buSzPct val="92000"/>
              <a:buFont typeface="Wingdings 2" panose="05020102010507070707" pitchFamily="18" charset="2"/>
              <a:buChar char=""/>
              <a:defRPr sz="1200" kern="1200">
                <a:solidFill>
                  <a:schemeClr val="tx2"/>
                </a:solidFill>
                <a:latin typeface="+mn-lt"/>
                <a:ea typeface="+mn-ea"/>
                <a:cs typeface="+mn-cs"/>
              </a:defRPr>
            </a:lvl3pPr>
            <a:lvl4pPr marL="1241969" indent="-233994" algn="l" defTabSz="457189" rtl="0" eaLnBrk="1" latinLnBrk="0" hangingPunct="1">
              <a:spcBef>
                <a:spcPct val="20000"/>
              </a:spcBef>
              <a:spcAft>
                <a:spcPts val="600"/>
              </a:spcAft>
              <a:buClrTx/>
              <a:buSzPct val="92000"/>
              <a:buFont typeface="Wingdings 2" panose="05020102010507070707" pitchFamily="18" charset="2"/>
              <a:buChar char=""/>
              <a:defRPr sz="1200" kern="1200">
                <a:solidFill>
                  <a:schemeClr val="tx2"/>
                </a:solidFill>
                <a:latin typeface="+mn-lt"/>
                <a:ea typeface="+mn-ea"/>
                <a:cs typeface="+mn-cs"/>
              </a:defRPr>
            </a:lvl4pPr>
            <a:lvl5pPr marL="1601960" indent="-233994" algn="l" defTabSz="457189" rtl="0" eaLnBrk="1" latinLnBrk="0" hangingPunct="1">
              <a:spcBef>
                <a:spcPct val="20000"/>
              </a:spcBef>
              <a:spcAft>
                <a:spcPts val="600"/>
              </a:spcAft>
              <a:buClrTx/>
              <a:buSzPct val="92000"/>
              <a:buFont typeface="Wingdings 2" panose="05020102010507070707" pitchFamily="18" charset="2"/>
              <a:buChar char=""/>
              <a:defRPr sz="1200" kern="1200">
                <a:solidFill>
                  <a:schemeClr val="tx2"/>
                </a:solidFill>
                <a:latin typeface="+mn-lt"/>
                <a:ea typeface="+mn-ea"/>
                <a:cs typeface="+mn-cs"/>
              </a:defRPr>
            </a:lvl5pPr>
            <a:lvl6pPr marL="1899953" indent="-228594" algn="l" defTabSz="457189"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199945" indent="-228594" algn="l" defTabSz="457189"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499938" indent="-228594" algn="l" defTabSz="457189"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799930" indent="-228594" algn="l" defTabSz="457189"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lang="en-US" sz="900" b="1" u="sng" dirty="0">
                <a:solidFill>
                  <a:sysClr val="windowText" lastClr="000000"/>
                </a:solidFill>
                <a:latin typeface="Tahoma" panose="020B0604030504040204" pitchFamily="34" charset="0"/>
                <a:ea typeface="Tahoma" panose="020B0604030504040204" pitchFamily="34" charset="0"/>
                <a:cs typeface="Tahoma" panose="020B0604030504040204" pitchFamily="34" charset="0"/>
              </a:rPr>
              <a:t>Programs/Activities/Events (TOTAL NET = 48%)</a:t>
            </a:r>
            <a:endParaRPr kumimoji="0" lang="en-US" sz="900" b="1" i="0" u="sng" strike="noStrike" kern="1200" cap="none" spc="0" normalizeH="0" baseline="0" noProof="0" dirty="0">
              <a:ln>
                <a:noFill/>
              </a:ln>
              <a:solidFill>
                <a:sysClr val="windowText" lastClr="000000"/>
              </a:solidFill>
              <a:effectLst/>
              <a:uLnTx/>
              <a:uFillTx/>
              <a:latin typeface="Tahoma" panose="020B0604030504040204" pitchFamily="34" charset="0"/>
              <a:ea typeface="Tahoma" panose="020B0604030504040204" pitchFamily="34" charset="0"/>
              <a:cs typeface="Tahoma" panose="020B0604030504040204" pitchFamily="34" charset="0"/>
            </a:endParaRP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lang="en-US" sz="900" i="1" dirty="0">
                <a:solidFill>
                  <a:sysClr val="windowText" lastClr="000000"/>
                </a:solidFill>
                <a:latin typeface="Tahoma" panose="020B0604030504040204" pitchFamily="34" charset="0"/>
                <a:ea typeface="Tahoma" panose="020B0604030504040204" pitchFamily="34" charset="0"/>
                <a:cs typeface="Tahoma" panose="020B0604030504040204" pitchFamily="34" charset="0"/>
              </a:rPr>
              <a:t>“Multitude of programs for seniors, adults, children. Individual events and facilities are also great.”</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kumimoji="0" lang="en-US" sz="900" b="0" i="1" u="none" strike="noStrike" kern="1200" cap="none" spc="0" normalizeH="0" baseline="0" noProof="0" dirty="0">
                <a:ln>
                  <a:noFill/>
                </a:ln>
                <a:solidFill>
                  <a:sysClr val="windowText" lastClr="000000"/>
                </a:solidFill>
                <a:effectLst/>
                <a:uLnTx/>
                <a:uFillTx/>
                <a:latin typeface="Tahoma" panose="020B0604030504040204" pitchFamily="34" charset="0"/>
                <a:ea typeface="Tahoma" panose="020B0604030504040204" pitchFamily="34" charset="0"/>
                <a:cs typeface="Tahoma" panose="020B0604030504040204" pitchFamily="34" charset="0"/>
              </a:rPr>
              <a:t>“Variety of classes.  The crafting for adults.  Family cooking classes, teen cooking camps!”</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lang="en-US" sz="900" i="1" dirty="0">
                <a:solidFill>
                  <a:sysClr val="windowText" lastClr="000000"/>
                </a:solidFill>
                <a:latin typeface="Tahoma" panose="020B0604030504040204" pitchFamily="34" charset="0"/>
                <a:ea typeface="Tahoma" panose="020B0604030504040204" pitchFamily="34" charset="0"/>
                <a:cs typeface="Tahoma" panose="020B0604030504040204" pitchFamily="34" charset="0"/>
              </a:rPr>
              <a:t>“I think the Park District clearly puts a lot of effort into our various park programs. I love that we have such a diversity of programs offered, that there are special events, classes for both adults and children.”</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kumimoji="0" lang="en-US" sz="900" b="0" i="1" u="none" strike="noStrike" kern="1200" cap="none" spc="0" normalizeH="0" baseline="0" noProof="0" dirty="0">
                <a:ln>
                  <a:noFill/>
                </a:ln>
                <a:solidFill>
                  <a:sysClr val="windowText" lastClr="000000"/>
                </a:solidFill>
                <a:effectLst/>
                <a:uLnTx/>
                <a:uFillTx/>
                <a:latin typeface="Tahoma" panose="020B0604030504040204" pitchFamily="34" charset="0"/>
                <a:ea typeface="Tahoma" panose="020B0604030504040204" pitchFamily="34" charset="0"/>
                <a:cs typeface="Tahoma" panose="020B0604030504040204" pitchFamily="34" charset="0"/>
              </a:rPr>
              <a:t>“Wide variety of activities offered, well funded programs and knowledgeable staff.”</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lang="en-US" sz="900" i="1" dirty="0">
                <a:solidFill>
                  <a:sysClr val="windowText" lastClr="000000"/>
                </a:solidFill>
                <a:latin typeface="Tahoma" panose="020B0604030504040204" pitchFamily="34" charset="0"/>
                <a:ea typeface="Tahoma" panose="020B0604030504040204" pitchFamily="34" charset="0"/>
                <a:cs typeface="Tahoma" panose="020B0604030504040204" pitchFamily="34" charset="0"/>
              </a:rPr>
              <a:t>“We like the extensive offered programs and their overall quality. We especially like the gymnastics and ice skating ones that are really good. We like also the different events that are organized by the PDOP (like) Fall Fest, etc.”</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lang="en-US" sz="900" i="1" dirty="0">
                <a:solidFill>
                  <a:sysClr val="windowText" lastClr="000000"/>
                </a:solidFill>
                <a:latin typeface="Tahoma" panose="020B0604030504040204" pitchFamily="34" charset="0"/>
                <a:ea typeface="Tahoma" panose="020B0604030504040204" pitchFamily="34" charset="0"/>
                <a:cs typeface="Tahoma" panose="020B0604030504040204" pitchFamily="34" charset="0"/>
              </a:rPr>
              <a:t>“Amazing array of camps and services!”</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lang="en-US" sz="900" i="1" dirty="0">
                <a:solidFill>
                  <a:sysClr val="windowText" lastClr="000000"/>
                </a:solidFill>
                <a:latin typeface="Tahoma" panose="020B0604030504040204" pitchFamily="34" charset="0"/>
                <a:ea typeface="Tahoma" panose="020B0604030504040204" pitchFamily="34" charset="0"/>
                <a:cs typeface="Tahoma" panose="020B0604030504040204" pitchFamily="34" charset="0"/>
              </a:rPr>
              <a:t>“The offerings are excellent and plentiful for all ages of residents.”</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lang="en-US" sz="900" i="1" dirty="0">
                <a:solidFill>
                  <a:sysClr val="windowText" lastClr="000000"/>
                </a:solidFill>
                <a:latin typeface="Tahoma" panose="020B0604030504040204" pitchFamily="34" charset="0"/>
                <a:ea typeface="Tahoma" panose="020B0604030504040204" pitchFamily="34" charset="0"/>
                <a:cs typeface="Tahoma" panose="020B0604030504040204" pitchFamily="34" charset="0"/>
              </a:rPr>
              <a:t>“The park district continues to provide a variety of programming for different members of our community. They adjust programming to keep it relevant and are receptive to community feedback. I love the focus on building community in everything they do. We LOVE the park district.”</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lang="en-US" sz="900" i="1" dirty="0">
                <a:solidFill>
                  <a:sysClr val="windowText" lastClr="000000"/>
                </a:solidFill>
                <a:latin typeface="Tahoma" panose="020B0604030504040204" pitchFamily="34" charset="0"/>
                <a:ea typeface="Tahoma" panose="020B0604030504040204" pitchFamily="34" charset="0"/>
                <a:cs typeface="Tahoma" panose="020B0604030504040204" pitchFamily="34" charset="0"/>
              </a:rPr>
              <a:t>“Wonderful diversity of programs supporting residents of all ages for very affordable prices.”</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lang="en-US" sz="900" i="1" dirty="0">
                <a:solidFill>
                  <a:sysClr val="windowText" lastClr="000000"/>
                </a:solidFill>
                <a:latin typeface="Tahoma" panose="020B0604030504040204" pitchFamily="34" charset="0"/>
                <a:ea typeface="Tahoma" panose="020B0604030504040204" pitchFamily="34" charset="0"/>
                <a:cs typeface="Tahoma" panose="020B0604030504040204" pitchFamily="34" charset="0"/>
              </a:rPr>
              <a:t>“I appreciate the wide range of activities for multiple age groups.”</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kumimoji="0" lang="en-US" sz="900" b="0" i="1" u="none" strike="noStrike" kern="1200" cap="none" spc="0" normalizeH="0" baseline="0" noProof="0" dirty="0">
                <a:ln>
                  <a:noFill/>
                </a:ln>
                <a:solidFill>
                  <a:sysClr val="windowText" lastClr="000000"/>
                </a:solidFill>
                <a:effectLst/>
                <a:uLnTx/>
                <a:uFillTx/>
                <a:latin typeface="Tahoma" panose="020B0604030504040204" pitchFamily="34" charset="0"/>
                <a:ea typeface="Tahoma" panose="020B0604030504040204" pitchFamily="34" charset="0"/>
                <a:cs typeface="Tahoma" panose="020B0604030504040204" pitchFamily="34" charset="0"/>
              </a:rPr>
              <a:t>“Making very good use of our limited space and resources to offer high quality recreational programs.”</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lang="en-US" sz="900" i="1" dirty="0">
                <a:solidFill>
                  <a:sysClr val="windowText" lastClr="000000"/>
                </a:solidFill>
                <a:latin typeface="Tahoma" panose="020B0604030504040204" pitchFamily="34" charset="0"/>
                <a:ea typeface="Tahoma" panose="020B0604030504040204" pitchFamily="34" charset="0"/>
                <a:cs typeface="Tahoma" panose="020B0604030504040204" pitchFamily="34" charset="0"/>
              </a:rPr>
              <a:t>“The new role where someone is planning interesting things to do and activities for adults.”</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endParaRPr kumimoji="0" lang="en-US" sz="900" b="0" i="1" u="none" strike="noStrike" kern="1200" cap="none" spc="0" normalizeH="0" baseline="0" noProof="0" dirty="0">
              <a:ln>
                <a:noFill/>
              </a:ln>
              <a:solidFill>
                <a:sysClr val="windowText" lastClr="000000"/>
              </a:solidFill>
              <a:effectLst/>
              <a:uLnTx/>
              <a:uFillTx/>
              <a:latin typeface="Tahoma" panose="020B0604030504040204" pitchFamily="34" charset="0"/>
              <a:ea typeface="Tahoma" panose="020B0604030504040204" pitchFamily="34" charset="0"/>
              <a:cs typeface="Tahoma" panose="020B0604030504040204" pitchFamily="34" charset="0"/>
            </a:endParaRPr>
          </a:p>
          <a:p>
            <a:pPr marL="0" indent="0">
              <a:spcBef>
                <a:spcPts val="0"/>
              </a:spcBef>
              <a:spcAft>
                <a:spcPts val="0"/>
              </a:spcAft>
              <a:buNone/>
            </a:pPr>
            <a:r>
              <a:rPr kumimoji="0" lang="en-US" sz="900" b="1" i="0" u="sng"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Parks/Playgrounds/Trails (TOTAL NET=35%)</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kumimoji="0" lang="en-US" sz="900" b="0" i="1" u="none" strike="noStrike" kern="1200" cap="none" spc="0" normalizeH="0" baseline="0" noProof="0" dirty="0">
                <a:ln>
                  <a:noFill/>
                </a:ln>
                <a:solidFill>
                  <a:sysClr val="windowText" lastClr="000000"/>
                </a:solidFill>
                <a:effectLst/>
                <a:uLnTx/>
                <a:uFillTx/>
                <a:latin typeface="Tahoma" panose="020B0604030504040204" pitchFamily="34" charset="0"/>
                <a:ea typeface="Tahoma" panose="020B0604030504040204" pitchFamily="34" charset="0"/>
                <a:cs typeface="Tahoma" panose="020B0604030504040204" pitchFamily="34" charset="0"/>
              </a:rPr>
              <a:t>“Our village has diverse, numerous parks that are well-maintained and provide sufficient opportunities to sit and rest. Even those parks with few trees or grassy areas have a touch of nature, e.g., wildflowers that attract pollinators.”</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kumimoji="0" lang="en-US" sz="900" b="0" i="1" u="none" strike="noStrike" kern="1200" cap="none" spc="0" normalizeH="0" baseline="0" noProof="0" dirty="0">
                <a:ln>
                  <a:noFill/>
                </a:ln>
                <a:solidFill>
                  <a:sysClr val="windowText" lastClr="000000"/>
                </a:solidFill>
                <a:effectLst/>
                <a:uLnTx/>
                <a:uFillTx/>
                <a:latin typeface="Tahoma" panose="020B0604030504040204" pitchFamily="34" charset="0"/>
                <a:ea typeface="Tahoma" panose="020B0604030504040204" pitchFamily="34" charset="0"/>
                <a:cs typeface="Tahoma" panose="020B0604030504040204" pitchFamily="34" charset="0"/>
              </a:rPr>
              <a:t>“I visit Taylor Park frequently and it is so close to home and is kept up so well.  The grass is mowed, and I like the walking path.”</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lang="en-US" sz="900" i="1" dirty="0">
                <a:solidFill>
                  <a:sysClr val="windowText" lastClr="000000"/>
                </a:solidFill>
                <a:latin typeface="Tahoma" panose="020B0604030504040204" pitchFamily="34" charset="0"/>
                <a:ea typeface="Tahoma" panose="020B0604030504040204" pitchFamily="34" charset="0"/>
                <a:cs typeface="Tahoma" panose="020B0604030504040204" pitchFamily="34" charset="0"/>
              </a:rPr>
              <a:t>“Very well-maintained parks, beautiful landscaping and ground, clean parks. Lots of parks throughout town; can always walk to a park.”</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lang="en-US" sz="900" i="1" dirty="0">
                <a:solidFill>
                  <a:sysClr val="windowText" lastClr="000000"/>
                </a:solidFill>
                <a:latin typeface="Tahoma" panose="020B0604030504040204" pitchFamily="34" charset="0"/>
                <a:ea typeface="Tahoma" panose="020B0604030504040204" pitchFamily="34" charset="0"/>
                <a:cs typeface="Tahoma" panose="020B0604030504040204" pitchFamily="34" charset="0"/>
              </a:rPr>
              <a:t>“Number and quality of parks, so many within walking distance. Very well maintained.”</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lang="en-US" sz="900" i="1" dirty="0">
                <a:solidFill>
                  <a:sysClr val="windowText" lastClr="000000"/>
                </a:solidFill>
                <a:latin typeface="Tahoma" panose="020B0604030504040204" pitchFamily="34" charset="0"/>
                <a:ea typeface="Tahoma" panose="020B0604030504040204" pitchFamily="34" charset="0"/>
                <a:cs typeface="Tahoma" panose="020B0604030504040204" pitchFamily="34" charset="0"/>
              </a:rPr>
              <a:t>“Clean, safe, properly maintained, beautifully curated and decorated.”</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lang="en-US" sz="900" i="1" dirty="0">
                <a:solidFill>
                  <a:sysClr val="windowText" lastClr="000000"/>
                </a:solidFill>
                <a:latin typeface="Tahoma" panose="020B0604030504040204" pitchFamily="34" charset="0"/>
                <a:ea typeface="Tahoma" panose="020B0604030504040204" pitchFamily="34" charset="0"/>
                <a:cs typeface="Tahoma" panose="020B0604030504040204" pitchFamily="34" charset="0"/>
              </a:rPr>
              <a:t>“Allows green space in areas of Oak Park and does a fair job of maintaining that space.”</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lang="en-US" sz="900" i="1" dirty="0">
                <a:solidFill>
                  <a:sysClr val="windowText" lastClr="000000"/>
                </a:solidFill>
                <a:latin typeface="Tahoma" panose="020B0604030504040204" pitchFamily="34" charset="0"/>
                <a:ea typeface="Tahoma" panose="020B0604030504040204" pitchFamily="34" charset="0"/>
                <a:cs typeface="Tahoma" panose="020B0604030504040204" pitchFamily="34" charset="0"/>
              </a:rPr>
              <a:t>“Accessible, they have up kept the parks.  They are mostly clean; things seem to be repaired in a timely manner.”</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lang="en-US" sz="900" i="1" dirty="0">
                <a:solidFill>
                  <a:sysClr val="windowText" lastClr="000000"/>
                </a:solidFill>
                <a:latin typeface="Tahoma" panose="020B0604030504040204" pitchFamily="34" charset="0"/>
                <a:ea typeface="Tahoma" panose="020B0604030504040204" pitchFamily="34" charset="0"/>
                <a:cs typeface="Tahoma" panose="020B0604030504040204" pitchFamily="34" charset="0"/>
              </a:rPr>
              <a:t>“Beauty of the parks -- the field houses &amp; playgrounds.”</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lang="en-US" sz="900" i="1" dirty="0">
                <a:solidFill>
                  <a:sysClr val="windowText" lastClr="000000"/>
                </a:solidFill>
                <a:latin typeface="Tahoma" panose="020B0604030504040204" pitchFamily="34" charset="0"/>
                <a:ea typeface="Tahoma" panose="020B0604030504040204" pitchFamily="34" charset="0"/>
                <a:cs typeface="Tahoma" panose="020B0604030504040204" pitchFamily="34" charset="0"/>
              </a:rPr>
              <a:t>“I like the parks - both play spaces and green spaces.”</a:t>
            </a:r>
          </a:p>
        </p:txBody>
      </p:sp>
      <p:sp>
        <p:nvSpPr>
          <p:cNvPr id="2" name="TextBox 1">
            <a:extLst>
              <a:ext uri="{FF2B5EF4-FFF2-40B4-BE49-F238E27FC236}">
                <a16:creationId xmlns:a16="http://schemas.microsoft.com/office/drawing/2014/main" id="{46501016-BE99-CA1F-61E3-8F605A22261E}"/>
              </a:ext>
            </a:extLst>
          </p:cNvPr>
          <p:cNvSpPr txBox="1"/>
          <p:nvPr/>
        </p:nvSpPr>
        <p:spPr>
          <a:xfrm>
            <a:off x="5316384" y="151002"/>
            <a:ext cx="3246540" cy="261610"/>
          </a:xfrm>
          <a:prstGeom prst="rect">
            <a:avLst/>
          </a:prstGeom>
          <a:noFill/>
        </p:spPr>
        <p:txBody>
          <a:bodyPr wrap="square" rtlCol="0">
            <a:spAutoFit/>
          </a:bodyPr>
          <a:lstStyle/>
          <a:p>
            <a:pPr algn="r"/>
            <a:r>
              <a:rPr lang="en-US" sz="1100" b="1" dirty="0">
                <a:solidFill>
                  <a:schemeClr val="bg1"/>
                </a:solidFill>
                <a:latin typeface="Tahoma" panose="020B0604030504040204" pitchFamily="34" charset="0"/>
                <a:ea typeface="Tahoma" panose="020B0604030504040204" pitchFamily="34" charset="0"/>
                <a:cs typeface="Tahoma" panose="020B0604030504040204" pitchFamily="34" charset="0"/>
              </a:rPr>
              <a:t>PDOP Strengths</a:t>
            </a:r>
          </a:p>
        </p:txBody>
      </p:sp>
      <p:sp>
        <p:nvSpPr>
          <p:cNvPr id="3" name="Title 1">
            <a:extLst>
              <a:ext uri="{FF2B5EF4-FFF2-40B4-BE49-F238E27FC236}">
                <a16:creationId xmlns:a16="http://schemas.microsoft.com/office/drawing/2014/main" id="{B6A7BEB7-95CD-8D97-1C16-F141E5B00205}"/>
              </a:ext>
            </a:extLst>
          </p:cNvPr>
          <p:cNvSpPr txBox="1">
            <a:spLocks/>
          </p:cNvSpPr>
          <p:nvPr/>
        </p:nvSpPr>
        <p:spPr>
          <a:xfrm>
            <a:off x="531625" y="587848"/>
            <a:ext cx="7989752" cy="671210"/>
          </a:xfrm>
          <a:prstGeom prst="rect">
            <a:avLst/>
          </a:prstGeom>
        </p:spPr>
        <p:txBody>
          <a:bodyPr vert="horz" lIns="91440" tIns="45720" rIns="91440" bIns="45720" rtlCol="0" anchor="ctr">
            <a:normAutofit/>
          </a:bodyPr>
          <a:lstStyle>
            <a:lvl1pPr algn="l" defTabSz="457189" rtl="0" eaLnBrk="1" latinLnBrk="0" hangingPunct="1">
              <a:spcBef>
                <a:spcPct val="0"/>
              </a:spcBef>
              <a:buNone/>
              <a:defRPr sz="2000" b="1" kern="1200" cap="none" baseline="0">
                <a:solidFill>
                  <a:sysClr val="windowText" lastClr="000000"/>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1300" dirty="0">
                <a:latin typeface="Tahoma" panose="020B0604030504040204" pitchFamily="34" charset="0"/>
                <a:ea typeface="Tahoma" panose="020B0604030504040204" pitchFamily="34" charset="0"/>
                <a:cs typeface="Tahoma" panose="020B0604030504040204" pitchFamily="34" charset="0"/>
              </a:rPr>
              <a:t>Sample Verbatims:  PDOP Likes/Strengths</a:t>
            </a:r>
          </a:p>
        </p:txBody>
      </p:sp>
    </p:spTree>
    <p:extLst>
      <p:ext uri="{BB962C8B-B14F-4D97-AF65-F5344CB8AC3E}">
        <p14:creationId xmlns:p14="http://schemas.microsoft.com/office/powerpoint/2010/main" val="2248403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2">
            <a:extLst>
              <a:ext uri="{FF2B5EF4-FFF2-40B4-BE49-F238E27FC236}">
                <a16:creationId xmlns:a16="http://schemas.microsoft.com/office/drawing/2014/main" id="{4BCDC7B0-1E69-1428-8AFD-450A1B45BDAE}"/>
              </a:ext>
            </a:extLst>
          </p:cNvPr>
          <p:cNvSpPr txBox="1">
            <a:spLocks/>
          </p:cNvSpPr>
          <p:nvPr/>
        </p:nvSpPr>
        <p:spPr>
          <a:xfrm>
            <a:off x="577124" y="1297336"/>
            <a:ext cx="7989752" cy="4972816"/>
          </a:xfrm>
          <a:prstGeom prst="rect">
            <a:avLst/>
          </a:prstGeom>
        </p:spPr>
        <p:txBody>
          <a:bodyPr vert="horz" lIns="91440" tIns="45720" rIns="91440" bIns="45720" rtlCol="0" anchor="t">
            <a:noAutofit/>
          </a:bodyPr>
          <a:lstStyle>
            <a:lvl1pPr marL="305992" indent="-305992" algn="l" defTabSz="457189" rtl="0" eaLnBrk="1" latinLnBrk="0" hangingPunct="1">
              <a:spcBef>
                <a:spcPct val="20000"/>
              </a:spcBef>
              <a:spcAft>
                <a:spcPts val="600"/>
              </a:spcAft>
              <a:buClrTx/>
              <a:buSzPct val="92000"/>
              <a:buFont typeface="Wingdings" panose="05000000000000000000" pitchFamily="2" charset="2"/>
              <a:buChar char="Ø"/>
              <a:defRPr sz="1200" kern="1200">
                <a:solidFill>
                  <a:schemeClr val="tx2"/>
                </a:solidFill>
                <a:latin typeface="+mn-lt"/>
                <a:ea typeface="+mn-ea"/>
                <a:cs typeface="+mn-cs"/>
              </a:defRPr>
            </a:lvl1pPr>
            <a:lvl2pPr marL="629984" indent="-305992" algn="l" defTabSz="457189" rtl="0" eaLnBrk="1" latinLnBrk="0" hangingPunct="1">
              <a:spcBef>
                <a:spcPct val="20000"/>
              </a:spcBef>
              <a:spcAft>
                <a:spcPts val="600"/>
              </a:spcAft>
              <a:buClrTx/>
              <a:buSzPct val="92000"/>
              <a:buFont typeface="Wingdings 2" panose="05020102010507070707" pitchFamily="18" charset="2"/>
              <a:buChar char=""/>
              <a:defRPr sz="1200" kern="1200">
                <a:solidFill>
                  <a:schemeClr val="tx2"/>
                </a:solidFill>
                <a:latin typeface="+mn-lt"/>
                <a:ea typeface="+mn-ea"/>
                <a:cs typeface="+mn-cs"/>
              </a:defRPr>
            </a:lvl2pPr>
            <a:lvl3pPr marL="899978" indent="-269993" algn="l" defTabSz="457189" rtl="0" eaLnBrk="1" latinLnBrk="0" hangingPunct="1">
              <a:spcBef>
                <a:spcPct val="20000"/>
              </a:spcBef>
              <a:spcAft>
                <a:spcPts val="600"/>
              </a:spcAft>
              <a:buClrTx/>
              <a:buSzPct val="92000"/>
              <a:buFont typeface="Wingdings 2" panose="05020102010507070707" pitchFamily="18" charset="2"/>
              <a:buChar char=""/>
              <a:defRPr sz="1200" kern="1200">
                <a:solidFill>
                  <a:schemeClr val="tx2"/>
                </a:solidFill>
                <a:latin typeface="+mn-lt"/>
                <a:ea typeface="+mn-ea"/>
                <a:cs typeface="+mn-cs"/>
              </a:defRPr>
            </a:lvl3pPr>
            <a:lvl4pPr marL="1241969" indent="-233994" algn="l" defTabSz="457189" rtl="0" eaLnBrk="1" latinLnBrk="0" hangingPunct="1">
              <a:spcBef>
                <a:spcPct val="20000"/>
              </a:spcBef>
              <a:spcAft>
                <a:spcPts val="600"/>
              </a:spcAft>
              <a:buClrTx/>
              <a:buSzPct val="92000"/>
              <a:buFont typeface="Wingdings 2" panose="05020102010507070707" pitchFamily="18" charset="2"/>
              <a:buChar char=""/>
              <a:defRPr sz="1200" kern="1200">
                <a:solidFill>
                  <a:schemeClr val="tx2"/>
                </a:solidFill>
                <a:latin typeface="+mn-lt"/>
                <a:ea typeface="+mn-ea"/>
                <a:cs typeface="+mn-cs"/>
              </a:defRPr>
            </a:lvl4pPr>
            <a:lvl5pPr marL="1601960" indent="-233994" algn="l" defTabSz="457189" rtl="0" eaLnBrk="1" latinLnBrk="0" hangingPunct="1">
              <a:spcBef>
                <a:spcPct val="20000"/>
              </a:spcBef>
              <a:spcAft>
                <a:spcPts val="600"/>
              </a:spcAft>
              <a:buClrTx/>
              <a:buSzPct val="92000"/>
              <a:buFont typeface="Wingdings 2" panose="05020102010507070707" pitchFamily="18" charset="2"/>
              <a:buChar char=""/>
              <a:defRPr sz="1200" kern="1200">
                <a:solidFill>
                  <a:schemeClr val="tx2"/>
                </a:solidFill>
                <a:latin typeface="+mn-lt"/>
                <a:ea typeface="+mn-ea"/>
                <a:cs typeface="+mn-cs"/>
              </a:defRPr>
            </a:lvl5pPr>
            <a:lvl6pPr marL="1899953" indent="-228594" algn="l" defTabSz="457189"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199945" indent="-228594" algn="l" defTabSz="457189"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499938" indent="-228594" algn="l" defTabSz="457189"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799930" indent="-228594" algn="l" defTabSz="457189"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lang="en-US" sz="900" b="1" u="sng" dirty="0">
                <a:solidFill>
                  <a:sysClr val="windowText" lastClr="000000"/>
                </a:solidFill>
                <a:latin typeface="Tahoma" panose="020B0604030504040204" pitchFamily="34" charset="0"/>
                <a:ea typeface="Tahoma" panose="020B0604030504040204" pitchFamily="34" charset="0"/>
                <a:cs typeface="Tahoma" panose="020B0604030504040204" pitchFamily="34" charset="0"/>
              </a:rPr>
              <a:t>Buildings/Facilities (TOTAL NET=18%)</a:t>
            </a:r>
            <a:endParaRPr kumimoji="0" lang="en-US" sz="900" b="1" i="0" u="sng" strike="noStrike" kern="1200" cap="none" spc="0" normalizeH="0" baseline="0" noProof="0" dirty="0">
              <a:ln>
                <a:noFill/>
              </a:ln>
              <a:solidFill>
                <a:sysClr val="windowText" lastClr="000000"/>
              </a:solidFill>
              <a:effectLst/>
              <a:uLnTx/>
              <a:uFillTx/>
              <a:latin typeface="Tahoma" panose="020B0604030504040204" pitchFamily="34" charset="0"/>
              <a:ea typeface="Tahoma" panose="020B0604030504040204" pitchFamily="34" charset="0"/>
              <a:cs typeface="Tahoma" panose="020B0604030504040204" pitchFamily="34" charset="0"/>
            </a:endParaRP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lang="en-US" sz="900" i="1" dirty="0">
                <a:solidFill>
                  <a:sysClr val="windowText" lastClr="000000"/>
                </a:solidFill>
                <a:latin typeface="Tahoma" panose="020B0604030504040204" pitchFamily="34" charset="0"/>
                <a:ea typeface="Tahoma" panose="020B0604030504040204" pitchFamily="34" charset="0"/>
                <a:cs typeface="Tahoma" panose="020B0604030504040204" pitchFamily="34" charset="0"/>
              </a:rPr>
              <a:t>“The new CRC and the walking track.”</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lang="en-US" sz="900" i="1" dirty="0">
                <a:solidFill>
                  <a:sysClr val="windowText" lastClr="000000"/>
                </a:solidFill>
                <a:latin typeface="Tahoma" panose="020B0604030504040204" pitchFamily="34" charset="0"/>
                <a:ea typeface="Tahoma" panose="020B0604030504040204" pitchFamily="34" charset="0"/>
                <a:cs typeface="Tahoma" panose="020B0604030504040204" pitchFamily="34" charset="0"/>
              </a:rPr>
              <a:t>“Conservatory is wonderful and has a great Storytime.”</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lang="en-US" sz="900" i="1" dirty="0">
                <a:solidFill>
                  <a:sysClr val="windowText" lastClr="000000"/>
                </a:solidFill>
                <a:latin typeface="Tahoma" panose="020B0604030504040204" pitchFamily="34" charset="0"/>
                <a:ea typeface="Tahoma" panose="020B0604030504040204" pitchFamily="34" charset="0"/>
                <a:cs typeface="Tahoma" panose="020B0604030504040204" pitchFamily="34" charset="0"/>
              </a:rPr>
              <a:t>“I love the CRC and that they provided badminton time in their gyms. Pickleball and tennis are everywhere.”</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lang="en-US" sz="900" i="1" dirty="0">
                <a:solidFill>
                  <a:sysClr val="windowText" lastClr="000000"/>
                </a:solidFill>
                <a:latin typeface="Tahoma" panose="020B0604030504040204" pitchFamily="34" charset="0"/>
                <a:ea typeface="Tahoma" panose="020B0604030504040204" pitchFamily="34" charset="0"/>
                <a:cs typeface="Tahoma" panose="020B0604030504040204" pitchFamily="34" charset="0"/>
              </a:rPr>
              <a:t>“Both pool facilities  The maintenance of all the parks, and tennis courts  The collaboration with the high school for field space  The CRC.”</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lang="en-US" sz="900" i="1" dirty="0">
                <a:solidFill>
                  <a:sysClr val="windowText" lastClr="000000"/>
                </a:solidFill>
                <a:latin typeface="Tahoma" panose="020B0604030504040204" pitchFamily="34" charset="0"/>
                <a:ea typeface="Tahoma" panose="020B0604030504040204" pitchFamily="34" charset="0"/>
                <a:cs typeface="Tahoma" panose="020B0604030504040204" pitchFamily="34" charset="0"/>
              </a:rPr>
              <a:t>“It has something for everyone. The parking, pools, tennis courts, children's playgrounds, etc.”</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lang="en-US" sz="900" i="1" dirty="0">
                <a:solidFill>
                  <a:sysClr val="windowText" lastClr="000000"/>
                </a:solidFill>
                <a:latin typeface="Tahoma" panose="020B0604030504040204" pitchFamily="34" charset="0"/>
                <a:ea typeface="Tahoma" panose="020B0604030504040204" pitchFamily="34" charset="0"/>
                <a:cs typeface="Tahoma" panose="020B0604030504040204" pitchFamily="34" charset="0"/>
              </a:rPr>
              <a:t>“Pools and CRC are great.”</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lang="en-US" sz="900" i="1" dirty="0">
                <a:solidFill>
                  <a:sysClr val="windowText" lastClr="000000"/>
                </a:solidFill>
                <a:latin typeface="Tahoma" panose="020B0604030504040204" pitchFamily="34" charset="0"/>
                <a:ea typeface="Tahoma" panose="020B0604030504040204" pitchFamily="34" charset="0"/>
                <a:cs typeface="Tahoma" panose="020B0604030504040204" pitchFamily="34" charset="0"/>
              </a:rPr>
              <a:t>“Tennis courts, Cheney Mansion, parks, Oak Park Conservatory.”</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lang="en-US" sz="900" i="1" dirty="0">
                <a:solidFill>
                  <a:sysClr val="windowText" lastClr="000000"/>
                </a:solidFill>
                <a:latin typeface="Tahoma" panose="020B0604030504040204" pitchFamily="34" charset="0"/>
                <a:ea typeface="Tahoma" panose="020B0604030504040204" pitchFamily="34" charset="0"/>
                <a:cs typeface="Tahoma" panose="020B0604030504040204" pitchFamily="34" charset="0"/>
              </a:rPr>
              <a:t>“Clean facilities and well maintained.”</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lang="en-US" sz="900" i="1" dirty="0">
                <a:solidFill>
                  <a:sysClr val="windowText" lastClr="000000"/>
                </a:solidFill>
                <a:latin typeface="Tahoma" panose="020B0604030504040204" pitchFamily="34" charset="0"/>
                <a:ea typeface="Tahoma" panose="020B0604030504040204" pitchFamily="34" charset="0"/>
                <a:cs typeface="Tahoma" panose="020B0604030504040204" pitchFamily="34" charset="0"/>
              </a:rPr>
              <a:t>“Good quality facilities and special recognition of effort to maintain ice on outdoor rinks despite poor weather.”</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lang="en-US" sz="900" i="1" dirty="0">
                <a:solidFill>
                  <a:sysClr val="windowText" lastClr="000000"/>
                </a:solidFill>
                <a:latin typeface="Tahoma" panose="020B0604030504040204" pitchFamily="34" charset="0"/>
                <a:ea typeface="Tahoma" panose="020B0604030504040204" pitchFamily="34" charset="0"/>
                <a:cs typeface="Tahoma" panose="020B0604030504040204" pitchFamily="34" charset="0"/>
              </a:rPr>
              <a:t>“Clean facilities and well maintained.”</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lang="en-US" sz="900" i="1" dirty="0">
                <a:solidFill>
                  <a:sysClr val="windowText" lastClr="000000"/>
                </a:solidFill>
                <a:latin typeface="Tahoma" panose="020B0604030504040204" pitchFamily="34" charset="0"/>
                <a:ea typeface="Tahoma" panose="020B0604030504040204" pitchFamily="34" charset="0"/>
                <a:cs typeface="Tahoma" panose="020B0604030504040204" pitchFamily="34" charset="0"/>
              </a:rPr>
              <a:t>“I like that you can rent the centers for parties.”</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lang="en-US" sz="900" i="1" dirty="0">
                <a:solidFill>
                  <a:sysClr val="windowText" lastClr="000000"/>
                </a:solidFill>
                <a:latin typeface="Tahoma" panose="020B0604030504040204" pitchFamily="34" charset="0"/>
                <a:ea typeface="Tahoma" panose="020B0604030504040204" pitchFamily="34" charset="0"/>
                <a:cs typeface="Tahoma" panose="020B0604030504040204" pitchFamily="34" charset="0"/>
              </a:rPr>
              <a:t>“'Uncorked' garden parties at the Conservatory; opportunity to rent beautiful venues like Cheney Mansion (as needed).” </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endParaRPr lang="en-US" sz="900" i="1" dirty="0">
              <a:solidFill>
                <a:sysClr val="windowText" lastClr="000000"/>
              </a:solidFill>
              <a:latin typeface="Tahoma" panose="020B0604030504040204" pitchFamily="34" charset="0"/>
              <a:ea typeface="Tahoma" panose="020B0604030504040204" pitchFamily="34" charset="0"/>
              <a:cs typeface="Tahoma" panose="020B0604030504040204" pitchFamily="34" charset="0"/>
            </a:endParaRPr>
          </a:p>
          <a:p>
            <a:pPr marL="0" indent="0">
              <a:spcBef>
                <a:spcPts val="0"/>
              </a:spcBef>
              <a:spcAft>
                <a:spcPts val="0"/>
              </a:spcAft>
              <a:buNone/>
            </a:pPr>
            <a:r>
              <a:rPr kumimoji="0" lang="en-US" sz="900" b="1" i="0" u="sng"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PDOP Managements/Staff/Admin (TOTAL NET=14%)   </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kumimoji="0" lang="en-US" sz="900" b="0" i="1" u="none" strike="noStrike" kern="1200" cap="none" spc="0" normalizeH="0" baseline="0" noProof="0" dirty="0">
                <a:ln>
                  <a:noFill/>
                </a:ln>
                <a:solidFill>
                  <a:sysClr val="windowText" lastClr="000000"/>
                </a:solidFill>
                <a:effectLst/>
                <a:uLnTx/>
                <a:uFillTx/>
                <a:latin typeface="Tahoma" panose="020B0604030504040204" pitchFamily="34" charset="0"/>
                <a:ea typeface="Tahoma" panose="020B0604030504040204" pitchFamily="34" charset="0"/>
                <a:cs typeface="Tahoma" panose="020B0604030504040204" pitchFamily="34" charset="0"/>
              </a:rPr>
              <a:t>“Communication, good facilities, priced to allow access by all.”</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kumimoji="0" lang="en-US" sz="900" b="0" i="1" u="none" strike="noStrike" kern="1200" cap="none" spc="0" normalizeH="0" baseline="0" noProof="0" dirty="0">
                <a:ln>
                  <a:noFill/>
                </a:ln>
                <a:solidFill>
                  <a:sysClr val="windowText" lastClr="000000"/>
                </a:solidFill>
                <a:effectLst/>
                <a:uLnTx/>
                <a:uFillTx/>
                <a:latin typeface="Tahoma" panose="020B0604030504040204" pitchFamily="34" charset="0"/>
                <a:ea typeface="Tahoma" panose="020B0604030504040204" pitchFamily="34" charset="0"/>
                <a:cs typeface="Tahoma" panose="020B0604030504040204" pitchFamily="34" charset="0"/>
              </a:rPr>
              <a:t>“Communication and mail pieces are good.”</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lang="en-US" sz="900" i="1" dirty="0">
                <a:solidFill>
                  <a:sysClr val="windowText" lastClr="000000"/>
                </a:solidFill>
                <a:latin typeface="Tahoma" panose="020B0604030504040204" pitchFamily="34" charset="0"/>
                <a:ea typeface="Tahoma" panose="020B0604030504040204" pitchFamily="34" charset="0"/>
                <a:cs typeface="Tahoma" panose="020B0604030504040204" pitchFamily="34" charset="0"/>
              </a:rPr>
              <a:t>“The coaches are amazing.”</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kumimoji="0" lang="en-US" sz="900" b="0" i="1" u="none" strike="noStrike" kern="1200" cap="none" spc="0" normalizeH="0" baseline="0" noProof="0" dirty="0">
                <a:ln>
                  <a:noFill/>
                </a:ln>
                <a:solidFill>
                  <a:sysClr val="windowText" lastClr="000000"/>
                </a:solidFill>
                <a:effectLst/>
                <a:uLnTx/>
                <a:uFillTx/>
                <a:latin typeface="Tahoma" panose="020B0604030504040204" pitchFamily="34" charset="0"/>
                <a:ea typeface="Tahoma" panose="020B0604030504040204" pitchFamily="34" charset="0"/>
                <a:cs typeface="Tahoma" panose="020B0604030504040204" pitchFamily="34" charset="0"/>
              </a:rPr>
              <a:t>“Great variety of programs run by competent people. Never bored!”</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lang="en-US" sz="900" i="1" dirty="0">
                <a:solidFill>
                  <a:sysClr val="windowText" lastClr="000000"/>
                </a:solidFill>
                <a:latin typeface="Tahoma" panose="020B0604030504040204" pitchFamily="34" charset="0"/>
                <a:ea typeface="Tahoma" panose="020B0604030504040204" pitchFamily="34" charset="0"/>
                <a:cs typeface="Tahoma" panose="020B0604030504040204" pitchFamily="34" charset="0"/>
              </a:rPr>
              <a:t>“They work hard to provide resources to the residents, even with limited green space.”</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lang="en-US" sz="900" i="1" dirty="0">
                <a:solidFill>
                  <a:sysClr val="windowText" lastClr="000000"/>
                </a:solidFill>
                <a:latin typeface="Tahoma" panose="020B0604030504040204" pitchFamily="34" charset="0"/>
                <a:ea typeface="Tahoma" panose="020B0604030504040204" pitchFamily="34" charset="0"/>
                <a:cs typeface="Tahoma" panose="020B0604030504040204" pitchFamily="34" charset="0"/>
              </a:rPr>
              <a:t>“Park District of Oak Park does a good job communicating activities and events in a timely manner via electronic media (e-mail, social media, print etc.).”</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lang="en-US" sz="900" i="1" dirty="0">
                <a:solidFill>
                  <a:sysClr val="windowText" lastClr="000000"/>
                </a:solidFill>
                <a:latin typeface="Tahoma" panose="020B0604030504040204" pitchFamily="34" charset="0"/>
                <a:ea typeface="Tahoma" panose="020B0604030504040204" pitchFamily="34" charset="0"/>
                <a:cs typeface="Tahoma" panose="020B0604030504040204" pitchFamily="34" charset="0"/>
              </a:rPr>
              <a:t>“I have enjoyed the fantastic day trips to new places. The staff is always nice and helpful.”</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lang="en-US" sz="900" i="1" dirty="0">
                <a:solidFill>
                  <a:sysClr val="windowText" lastClr="000000"/>
                </a:solidFill>
                <a:latin typeface="Tahoma" panose="020B0604030504040204" pitchFamily="34" charset="0"/>
                <a:ea typeface="Tahoma" panose="020B0604030504040204" pitchFamily="34" charset="0"/>
                <a:cs typeface="Tahoma" panose="020B0604030504040204" pitchFamily="34" charset="0"/>
              </a:rPr>
              <a:t>“They listen to the community and bring new activities…providing plenty options for leisure and fun.”</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lang="en-US" sz="900" i="1" dirty="0">
                <a:solidFill>
                  <a:sysClr val="windowText" lastClr="000000"/>
                </a:solidFill>
                <a:latin typeface="Tahoma" panose="020B0604030504040204" pitchFamily="34" charset="0"/>
                <a:ea typeface="Tahoma" panose="020B0604030504040204" pitchFamily="34" charset="0"/>
                <a:cs typeface="Tahoma" panose="020B0604030504040204" pitchFamily="34" charset="0"/>
              </a:rPr>
              <a:t>“Activities for all ages -- family oriented -- most are reasonably priced -- organized catalogue.”</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lang="en-US" sz="900" i="1" dirty="0">
                <a:solidFill>
                  <a:sysClr val="windowText" lastClr="000000"/>
                </a:solidFill>
                <a:latin typeface="Tahoma" panose="020B0604030504040204" pitchFamily="34" charset="0"/>
                <a:ea typeface="Tahoma" panose="020B0604030504040204" pitchFamily="34" charset="0"/>
                <a:cs typeface="Tahoma" panose="020B0604030504040204" pitchFamily="34" charset="0"/>
              </a:rPr>
              <a:t>“Diversity and thoughtfulness of staff. Nature and arts programming.”</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kumimoji="0" lang="en-US" sz="900" b="0" i="1" u="none" strike="noStrike" kern="1200" cap="none" spc="0" normalizeH="0" baseline="0" noProof="0" dirty="0">
                <a:ln>
                  <a:noFill/>
                </a:ln>
                <a:solidFill>
                  <a:sysClr val="windowText" lastClr="000000"/>
                </a:solidFill>
                <a:effectLst/>
                <a:uLnTx/>
                <a:uFillTx/>
                <a:latin typeface="Tahoma" panose="020B0604030504040204" pitchFamily="34" charset="0"/>
                <a:ea typeface="Tahoma" panose="020B0604030504040204" pitchFamily="34" charset="0"/>
                <a:cs typeface="Tahoma" panose="020B0604030504040204" pitchFamily="34" charset="0"/>
              </a:rPr>
              <a:t>“</a:t>
            </a:r>
            <a:r>
              <a:rPr lang="en-US" sz="900" i="1" dirty="0">
                <a:solidFill>
                  <a:sysClr val="windowText" lastClr="000000"/>
                </a:solidFill>
                <a:latin typeface="Tahoma" panose="020B0604030504040204" pitchFamily="34" charset="0"/>
                <a:ea typeface="Tahoma" panose="020B0604030504040204" pitchFamily="34" charset="0"/>
                <a:cs typeface="Tahoma" panose="020B0604030504040204" pitchFamily="34" charset="0"/>
              </a:rPr>
              <a:t>G</a:t>
            </a:r>
            <a:r>
              <a:rPr kumimoji="0" lang="en-US" sz="900" b="0" i="1" u="none" strike="noStrike" kern="1200" cap="none" spc="0" normalizeH="0" baseline="0" noProof="0" dirty="0">
                <a:ln>
                  <a:noFill/>
                </a:ln>
                <a:solidFill>
                  <a:sysClr val="windowText" lastClr="000000"/>
                </a:solidFill>
                <a:effectLst/>
                <a:uLnTx/>
                <a:uFillTx/>
                <a:latin typeface="Tahoma" panose="020B0604030504040204" pitchFamily="34" charset="0"/>
                <a:ea typeface="Tahoma" panose="020B0604030504040204" pitchFamily="34" charset="0"/>
                <a:cs typeface="Tahoma" panose="020B0604030504040204" pitchFamily="34" charset="0"/>
              </a:rPr>
              <a:t>reat caliber of instructors for fitness classes.”</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kumimoji="0" lang="en-US" sz="900" b="0" i="1" u="none" strike="noStrike" kern="1200" cap="none" spc="0" normalizeH="0" baseline="0" noProof="0" dirty="0">
                <a:ln>
                  <a:noFill/>
                </a:ln>
                <a:solidFill>
                  <a:sysClr val="windowText" lastClr="000000"/>
                </a:solidFill>
                <a:effectLst/>
                <a:uLnTx/>
                <a:uFillTx/>
                <a:latin typeface="Tahoma" panose="020B0604030504040204" pitchFamily="34" charset="0"/>
                <a:ea typeface="Tahoma" panose="020B0604030504040204" pitchFamily="34" charset="0"/>
                <a:cs typeface="Tahoma" panose="020B0604030504040204" pitchFamily="34" charset="0"/>
              </a:rPr>
              <a:t>“Staff at clubhouse and how engaged they are with kids.”</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endParaRPr kumimoji="0" lang="en-US" sz="900" b="0" i="1" u="none" strike="noStrike" kern="1200" cap="none" spc="0" normalizeH="0" baseline="0" noProof="0" dirty="0">
              <a:ln>
                <a:noFill/>
              </a:ln>
              <a:solidFill>
                <a:sysClr val="windowText" lastClr="000000"/>
              </a:solidFill>
              <a:effectLst/>
              <a:uLnTx/>
              <a:uFillTx/>
              <a:latin typeface="Tahoma" panose="020B0604030504040204" pitchFamily="34" charset="0"/>
              <a:ea typeface="Tahoma" panose="020B0604030504040204" pitchFamily="34" charset="0"/>
              <a:cs typeface="Tahoma" panose="020B0604030504040204" pitchFamily="34" charset="0"/>
            </a:endParaRP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lang="en-US" sz="900" b="1" u="sng" dirty="0">
                <a:solidFill>
                  <a:sysClr val="windowText" lastClr="000000"/>
                </a:solidFill>
                <a:latin typeface="Tahoma" panose="020B0604030504040204" pitchFamily="34" charset="0"/>
                <a:ea typeface="Tahoma" panose="020B0604030504040204" pitchFamily="34" charset="0"/>
                <a:cs typeface="Tahoma" panose="020B0604030504040204" pitchFamily="34" charset="0"/>
              </a:rPr>
              <a:t>Location/Accessibility (TOTAL NET=11%)</a:t>
            </a:r>
            <a:endParaRPr kumimoji="0" lang="en-US" sz="900" b="1" i="0" u="sng" strike="noStrike" kern="1200" cap="none" spc="0" normalizeH="0" baseline="0" noProof="0" dirty="0">
              <a:ln>
                <a:noFill/>
              </a:ln>
              <a:solidFill>
                <a:sysClr val="windowText" lastClr="000000"/>
              </a:solidFill>
              <a:effectLst/>
              <a:uLnTx/>
              <a:uFillTx/>
              <a:latin typeface="Tahoma" panose="020B0604030504040204" pitchFamily="34" charset="0"/>
              <a:ea typeface="Tahoma" panose="020B0604030504040204" pitchFamily="34" charset="0"/>
              <a:cs typeface="Tahoma" panose="020B0604030504040204" pitchFamily="34" charset="0"/>
            </a:endParaRP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lang="en-US" sz="900" i="1" dirty="0">
                <a:solidFill>
                  <a:sysClr val="windowText" lastClr="000000"/>
                </a:solidFill>
                <a:latin typeface="Tahoma" panose="020B0604030504040204" pitchFamily="34" charset="0"/>
                <a:ea typeface="Tahoma" panose="020B0604030504040204" pitchFamily="34" charset="0"/>
                <a:cs typeface="Tahoma" panose="020B0604030504040204" pitchFamily="34" charset="0"/>
              </a:rPr>
              <a:t>“I like that there are parks scattered throughout the Village.”</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lang="en-US" sz="900" i="1" dirty="0">
                <a:solidFill>
                  <a:prstClr val="black"/>
                </a:solidFill>
                <a:latin typeface="Tahoma" panose="020B0604030504040204" pitchFamily="34" charset="0"/>
                <a:ea typeface="Tahoma" panose="020B0604030504040204" pitchFamily="34" charset="0"/>
                <a:cs typeface="Tahoma" panose="020B0604030504040204" pitchFamily="34" charset="0"/>
              </a:rPr>
              <a:t>“There are a few parks spread across the village that I have access to.  Each one has its own unique feature to it, adding to the variety of each park.”</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lang="en-US" sz="900" i="1" dirty="0">
                <a:solidFill>
                  <a:prstClr val="black"/>
                </a:solidFill>
                <a:latin typeface="Tahoma" panose="020B0604030504040204" pitchFamily="34" charset="0"/>
                <a:ea typeface="Tahoma" panose="020B0604030504040204" pitchFamily="34" charset="0"/>
                <a:cs typeface="Tahoma" panose="020B0604030504040204" pitchFamily="34" charset="0"/>
              </a:rPr>
              <a:t>“The many parks, large and small.”</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kumimoji="0" lang="en-US" sz="900" b="0" i="1"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“The variety of the parks.  It’s great and the fact there are so many. I've visited many on my bicycle.”</a:t>
            </a:r>
            <a:endParaRPr kumimoji="0" lang="en-US" sz="900" b="0" i="1" u="none" strike="noStrike" kern="1200" cap="none" spc="0" normalizeH="0" baseline="0" noProof="0" dirty="0">
              <a:ln>
                <a:noFill/>
              </a:ln>
              <a:solidFill>
                <a:sysClr val="windowText" lastClr="000000"/>
              </a:solidFill>
              <a:effectLst/>
              <a:uLnTx/>
              <a:uFillTx/>
              <a:latin typeface="Tahoma" panose="020B0604030504040204" pitchFamily="34" charset="0"/>
              <a:ea typeface="Tahoma" panose="020B0604030504040204" pitchFamily="34" charset="0"/>
              <a:cs typeface="Tahoma" panose="020B0604030504040204" pitchFamily="34" charset="0"/>
            </a:endParaRP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lang="en-US" sz="900" i="1" dirty="0">
                <a:solidFill>
                  <a:sysClr val="windowText" lastClr="000000"/>
                </a:solidFill>
                <a:latin typeface="Tahoma" panose="020B0604030504040204" pitchFamily="34" charset="0"/>
                <a:ea typeface="Tahoma" panose="020B0604030504040204" pitchFamily="34" charset="0"/>
                <a:cs typeface="Tahoma" panose="020B0604030504040204" pitchFamily="34" charset="0"/>
              </a:rPr>
              <a:t>“Location. Most within walking distance of my residence.”</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lang="en-US" sz="900" i="1" dirty="0">
                <a:solidFill>
                  <a:sysClr val="windowText" lastClr="000000"/>
                </a:solidFill>
                <a:latin typeface="Tahoma" panose="020B0604030504040204" pitchFamily="34" charset="0"/>
                <a:ea typeface="Tahoma" panose="020B0604030504040204" pitchFamily="34" charset="0"/>
                <a:cs typeface="Tahoma" panose="020B0604030504040204" pitchFamily="34" charset="0"/>
              </a:rPr>
              <a:t>“I can walk to Scoville Park.”</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lang="en-US" sz="900" i="1" dirty="0">
                <a:solidFill>
                  <a:sysClr val="windowText" lastClr="000000"/>
                </a:solidFill>
                <a:latin typeface="Tahoma" panose="020B0604030504040204" pitchFamily="34" charset="0"/>
                <a:ea typeface="Tahoma" panose="020B0604030504040204" pitchFamily="34" charset="0"/>
                <a:cs typeface="Tahoma" panose="020B0604030504040204" pitchFamily="34" charset="0"/>
              </a:rPr>
              <a:t>“The parks are easily accessible and kept clean, open to all residents.  Even parents from beyond Oak Park's borders can bring their children to play.”</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endParaRPr kumimoji="0" lang="en-US" sz="900" b="0" i="1" u="none" strike="noStrike" kern="1200" cap="none" spc="0" normalizeH="0" baseline="0" noProof="0" dirty="0">
              <a:ln>
                <a:noFill/>
              </a:ln>
              <a:solidFill>
                <a:sysClr val="windowText" lastClr="000000"/>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2" name="TextBox 1">
            <a:extLst>
              <a:ext uri="{FF2B5EF4-FFF2-40B4-BE49-F238E27FC236}">
                <a16:creationId xmlns:a16="http://schemas.microsoft.com/office/drawing/2014/main" id="{F1879EF7-520B-DF33-4978-C5B43B9707B0}"/>
              </a:ext>
            </a:extLst>
          </p:cNvPr>
          <p:cNvSpPr txBox="1"/>
          <p:nvPr/>
        </p:nvSpPr>
        <p:spPr>
          <a:xfrm>
            <a:off x="5316384" y="151002"/>
            <a:ext cx="3246540" cy="261610"/>
          </a:xfrm>
          <a:prstGeom prst="rect">
            <a:avLst/>
          </a:prstGeom>
          <a:noFill/>
        </p:spPr>
        <p:txBody>
          <a:bodyPr wrap="square" rtlCol="0">
            <a:spAutoFit/>
          </a:bodyPr>
          <a:lstStyle/>
          <a:p>
            <a:pPr algn="r"/>
            <a:r>
              <a:rPr lang="en-US" sz="1100" b="1" dirty="0">
                <a:solidFill>
                  <a:schemeClr val="bg1"/>
                </a:solidFill>
                <a:latin typeface="Tahoma" panose="020B0604030504040204" pitchFamily="34" charset="0"/>
                <a:ea typeface="Tahoma" panose="020B0604030504040204" pitchFamily="34" charset="0"/>
                <a:cs typeface="Tahoma" panose="020B0604030504040204" pitchFamily="34" charset="0"/>
              </a:rPr>
              <a:t>PDOP Strengths</a:t>
            </a:r>
          </a:p>
        </p:txBody>
      </p:sp>
      <p:sp>
        <p:nvSpPr>
          <p:cNvPr id="3" name="Title 1">
            <a:extLst>
              <a:ext uri="{FF2B5EF4-FFF2-40B4-BE49-F238E27FC236}">
                <a16:creationId xmlns:a16="http://schemas.microsoft.com/office/drawing/2014/main" id="{4963510A-DAD6-3FF6-4F52-C1DA82B1027A}"/>
              </a:ext>
            </a:extLst>
          </p:cNvPr>
          <p:cNvSpPr txBox="1">
            <a:spLocks/>
          </p:cNvSpPr>
          <p:nvPr/>
        </p:nvSpPr>
        <p:spPr>
          <a:xfrm>
            <a:off x="531625" y="587848"/>
            <a:ext cx="7989752" cy="671210"/>
          </a:xfrm>
          <a:prstGeom prst="rect">
            <a:avLst/>
          </a:prstGeom>
        </p:spPr>
        <p:txBody>
          <a:bodyPr vert="horz" lIns="91440" tIns="45720" rIns="91440" bIns="45720" rtlCol="0" anchor="ctr">
            <a:normAutofit/>
          </a:bodyPr>
          <a:lstStyle>
            <a:lvl1pPr algn="l" defTabSz="457189" rtl="0" eaLnBrk="1" latinLnBrk="0" hangingPunct="1">
              <a:spcBef>
                <a:spcPct val="0"/>
              </a:spcBef>
              <a:buNone/>
              <a:defRPr sz="2000" b="1" kern="1200" cap="none" baseline="0">
                <a:solidFill>
                  <a:sysClr val="windowText" lastClr="000000"/>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1300" dirty="0">
                <a:latin typeface="Tahoma" panose="020B0604030504040204" pitchFamily="34" charset="0"/>
                <a:ea typeface="Tahoma" panose="020B0604030504040204" pitchFamily="34" charset="0"/>
                <a:cs typeface="Tahoma" panose="020B0604030504040204" pitchFamily="34" charset="0"/>
              </a:rPr>
              <a:t>Sample Verbatims:  PDOP Likes/Strengths (cont’d)</a:t>
            </a:r>
          </a:p>
        </p:txBody>
      </p:sp>
    </p:spTree>
    <p:extLst>
      <p:ext uri="{BB962C8B-B14F-4D97-AF65-F5344CB8AC3E}">
        <p14:creationId xmlns:p14="http://schemas.microsoft.com/office/powerpoint/2010/main" val="31405855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C72A52A6-2B4C-4BAB-D885-C582ABAB4DCD}"/>
              </a:ext>
            </a:extLst>
          </p:cNvPr>
          <p:cNvSpPr txBox="1">
            <a:spLocks/>
          </p:cNvSpPr>
          <p:nvPr/>
        </p:nvSpPr>
        <p:spPr>
          <a:xfrm>
            <a:off x="531625" y="587848"/>
            <a:ext cx="7989752" cy="671210"/>
          </a:xfrm>
          <a:prstGeom prst="rect">
            <a:avLst/>
          </a:prstGeom>
        </p:spPr>
        <p:txBody>
          <a:bodyPr vert="horz" lIns="91440" tIns="45720" rIns="91440" bIns="45720" rtlCol="0" anchor="ctr">
            <a:normAutofit/>
          </a:bodyPr>
          <a:lstStyle>
            <a:lvl1pPr algn="l" defTabSz="457189" rtl="0" eaLnBrk="1" latinLnBrk="0" hangingPunct="1">
              <a:spcBef>
                <a:spcPct val="0"/>
              </a:spcBef>
              <a:buNone/>
              <a:defRPr sz="2000" b="1" kern="1200" cap="none" baseline="0">
                <a:solidFill>
                  <a:sysClr val="windowText" lastClr="000000"/>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1300" dirty="0">
                <a:latin typeface="Tahoma" panose="020B0604030504040204" pitchFamily="34" charset="0"/>
                <a:ea typeface="Tahoma" panose="020B0604030504040204" pitchFamily="34" charset="0"/>
                <a:cs typeface="Tahoma" panose="020B0604030504040204" pitchFamily="34" charset="0"/>
              </a:rPr>
              <a:t>Sample Verbatims:  PDOP Likes/Strengths (cont’d)</a:t>
            </a:r>
          </a:p>
        </p:txBody>
      </p:sp>
      <p:sp>
        <p:nvSpPr>
          <p:cNvPr id="10" name="Content Placeholder 2">
            <a:extLst>
              <a:ext uri="{FF2B5EF4-FFF2-40B4-BE49-F238E27FC236}">
                <a16:creationId xmlns:a16="http://schemas.microsoft.com/office/drawing/2014/main" id="{4BCDC7B0-1E69-1428-8AFD-450A1B45BDAE}"/>
              </a:ext>
            </a:extLst>
          </p:cNvPr>
          <p:cNvSpPr txBox="1">
            <a:spLocks/>
          </p:cNvSpPr>
          <p:nvPr/>
        </p:nvSpPr>
        <p:spPr>
          <a:xfrm>
            <a:off x="577124" y="1297336"/>
            <a:ext cx="7989752" cy="4972816"/>
          </a:xfrm>
          <a:prstGeom prst="rect">
            <a:avLst/>
          </a:prstGeom>
        </p:spPr>
        <p:txBody>
          <a:bodyPr vert="horz" lIns="91440" tIns="45720" rIns="91440" bIns="45720" rtlCol="0" anchor="t">
            <a:noAutofit/>
          </a:bodyPr>
          <a:lstStyle>
            <a:lvl1pPr marL="305992" indent="-305992" algn="l" defTabSz="457189" rtl="0" eaLnBrk="1" latinLnBrk="0" hangingPunct="1">
              <a:spcBef>
                <a:spcPct val="20000"/>
              </a:spcBef>
              <a:spcAft>
                <a:spcPts val="600"/>
              </a:spcAft>
              <a:buClrTx/>
              <a:buSzPct val="92000"/>
              <a:buFont typeface="Wingdings" panose="05000000000000000000" pitchFamily="2" charset="2"/>
              <a:buChar char="Ø"/>
              <a:defRPr sz="1200" kern="1200">
                <a:solidFill>
                  <a:schemeClr val="tx2"/>
                </a:solidFill>
                <a:latin typeface="+mn-lt"/>
                <a:ea typeface="+mn-ea"/>
                <a:cs typeface="+mn-cs"/>
              </a:defRPr>
            </a:lvl1pPr>
            <a:lvl2pPr marL="629984" indent="-305992" algn="l" defTabSz="457189" rtl="0" eaLnBrk="1" latinLnBrk="0" hangingPunct="1">
              <a:spcBef>
                <a:spcPct val="20000"/>
              </a:spcBef>
              <a:spcAft>
                <a:spcPts val="600"/>
              </a:spcAft>
              <a:buClrTx/>
              <a:buSzPct val="92000"/>
              <a:buFont typeface="Wingdings 2" panose="05020102010507070707" pitchFamily="18" charset="2"/>
              <a:buChar char=""/>
              <a:defRPr sz="1200" kern="1200">
                <a:solidFill>
                  <a:schemeClr val="tx2"/>
                </a:solidFill>
                <a:latin typeface="+mn-lt"/>
                <a:ea typeface="+mn-ea"/>
                <a:cs typeface="+mn-cs"/>
              </a:defRPr>
            </a:lvl2pPr>
            <a:lvl3pPr marL="899978" indent="-269993" algn="l" defTabSz="457189" rtl="0" eaLnBrk="1" latinLnBrk="0" hangingPunct="1">
              <a:spcBef>
                <a:spcPct val="20000"/>
              </a:spcBef>
              <a:spcAft>
                <a:spcPts val="600"/>
              </a:spcAft>
              <a:buClrTx/>
              <a:buSzPct val="92000"/>
              <a:buFont typeface="Wingdings 2" panose="05020102010507070707" pitchFamily="18" charset="2"/>
              <a:buChar char=""/>
              <a:defRPr sz="1200" kern="1200">
                <a:solidFill>
                  <a:schemeClr val="tx2"/>
                </a:solidFill>
                <a:latin typeface="+mn-lt"/>
                <a:ea typeface="+mn-ea"/>
                <a:cs typeface="+mn-cs"/>
              </a:defRPr>
            </a:lvl3pPr>
            <a:lvl4pPr marL="1241969" indent="-233994" algn="l" defTabSz="457189" rtl="0" eaLnBrk="1" latinLnBrk="0" hangingPunct="1">
              <a:spcBef>
                <a:spcPct val="20000"/>
              </a:spcBef>
              <a:spcAft>
                <a:spcPts val="600"/>
              </a:spcAft>
              <a:buClrTx/>
              <a:buSzPct val="92000"/>
              <a:buFont typeface="Wingdings 2" panose="05020102010507070707" pitchFamily="18" charset="2"/>
              <a:buChar char=""/>
              <a:defRPr sz="1200" kern="1200">
                <a:solidFill>
                  <a:schemeClr val="tx2"/>
                </a:solidFill>
                <a:latin typeface="+mn-lt"/>
                <a:ea typeface="+mn-ea"/>
                <a:cs typeface="+mn-cs"/>
              </a:defRPr>
            </a:lvl4pPr>
            <a:lvl5pPr marL="1601960" indent="-233994" algn="l" defTabSz="457189" rtl="0" eaLnBrk="1" latinLnBrk="0" hangingPunct="1">
              <a:spcBef>
                <a:spcPct val="20000"/>
              </a:spcBef>
              <a:spcAft>
                <a:spcPts val="600"/>
              </a:spcAft>
              <a:buClrTx/>
              <a:buSzPct val="92000"/>
              <a:buFont typeface="Wingdings 2" panose="05020102010507070707" pitchFamily="18" charset="2"/>
              <a:buChar char=""/>
              <a:defRPr sz="1200" kern="1200">
                <a:solidFill>
                  <a:schemeClr val="tx2"/>
                </a:solidFill>
                <a:latin typeface="+mn-lt"/>
                <a:ea typeface="+mn-ea"/>
                <a:cs typeface="+mn-cs"/>
              </a:defRPr>
            </a:lvl5pPr>
            <a:lvl6pPr marL="1899953" indent="-228594" algn="l" defTabSz="457189"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199945" indent="-228594" algn="l" defTabSz="457189"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499938" indent="-228594" algn="l" defTabSz="457189"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799930" indent="-228594" algn="l" defTabSz="457189"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0" indent="0">
              <a:spcBef>
                <a:spcPts val="0"/>
              </a:spcBef>
              <a:spcAft>
                <a:spcPts val="0"/>
              </a:spcAft>
              <a:buNone/>
            </a:pPr>
            <a:r>
              <a:rPr kumimoji="0" lang="en-US" sz="900" b="1" i="0" u="sng"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General non-specific comments (TOTAL NET=7%)   </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kumimoji="0" lang="en-US" sz="900" b="0" i="1" u="none" strike="noStrike" kern="1200" cap="none" spc="0" normalizeH="0" baseline="0" noProof="0" dirty="0">
                <a:ln>
                  <a:noFill/>
                </a:ln>
                <a:solidFill>
                  <a:sysClr val="windowText" lastClr="000000"/>
                </a:solidFill>
                <a:effectLst/>
                <a:uLnTx/>
                <a:uFillTx/>
                <a:latin typeface="Tahoma" panose="020B0604030504040204" pitchFamily="34" charset="0"/>
                <a:ea typeface="Tahoma" panose="020B0604030504040204" pitchFamily="34" charset="0"/>
                <a:cs typeface="Tahoma" panose="020B0604030504040204" pitchFamily="34" charset="0"/>
              </a:rPr>
              <a:t>“Overall, I think we have an excellent park district.”</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lang="en-US" sz="900" i="1" dirty="0">
                <a:solidFill>
                  <a:sysClr val="windowText" lastClr="000000"/>
                </a:solidFill>
                <a:latin typeface="Tahoma" panose="020B0604030504040204" pitchFamily="34" charset="0"/>
                <a:ea typeface="Tahoma" panose="020B0604030504040204" pitchFamily="34" charset="0"/>
                <a:cs typeface="Tahoma" panose="020B0604030504040204" pitchFamily="34" charset="0"/>
              </a:rPr>
              <a:t>“Well maintained and serviced.”</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kumimoji="0" lang="en-US" sz="900" b="0" i="1" u="none" strike="noStrike" kern="1200" cap="none" spc="0" normalizeH="0" baseline="0" noProof="0" dirty="0">
                <a:ln>
                  <a:noFill/>
                </a:ln>
                <a:solidFill>
                  <a:sysClr val="windowText" lastClr="000000"/>
                </a:solidFill>
                <a:effectLst/>
                <a:uLnTx/>
                <a:uFillTx/>
                <a:latin typeface="Tahoma" panose="020B0604030504040204" pitchFamily="34" charset="0"/>
                <a:ea typeface="Tahoma" panose="020B0604030504040204" pitchFamily="34" charset="0"/>
                <a:cs typeface="Tahoma" panose="020B0604030504040204" pitchFamily="34" charset="0"/>
              </a:rPr>
              <a:t>“Options and interests.”</a:t>
            </a:r>
            <a:endParaRPr lang="en-US" sz="900" i="1" dirty="0">
              <a:solidFill>
                <a:sysClr val="windowText" lastClr="000000"/>
              </a:solidFill>
              <a:latin typeface="Tahoma" panose="020B0604030504040204" pitchFamily="34" charset="0"/>
              <a:ea typeface="Tahoma" panose="020B0604030504040204" pitchFamily="34" charset="0"/>
              <a:cs typeface="Tahoma" panose="020B0604030504040204" pitchFamily="34" charset="0"/>
            </a:endParaRP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kumimoji="0" lang="en-US" sz="900" b="0" i="1" u="none" strike="noStrike" kern="1200" cap="none" spc="0" normalizeH="0" baseline="0" noProof="0" dirty="0">
                <a:ln>
                  <a:noFill/>
                </a:ln>
                <a:solidFill>
                  <a:sysClr val="windowText" lastClr="000000"/>
                </a:solidFill>
                <a:effectLst/>
                <a:uLnTx/>
                <a:uFillTx/>
                <a:latin typeface="Tahoma" panose="020B0604030504040204" pitchFamily="34" charset="0"/>
                <a:ea typeface="Tahoma" panose="020B0604030504040204" pitchFamily="34" charset="0"/>
                <a:cs typeface="Tahoma" panose="020B0604030504040204" pitchFamily="34" charset="0"/>
              </a:rPr>
              <a:t>“I like that the Oak Park Park District exists and strives to cater to the needs and interests of Oak Parkers.”</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lang="en-US" sz="900" i="1" dirty="0">
                <a:solidFill>
                  <a:sysClr val="windowText" lastClr="000000"/>
                </a:solidFill>
                <a:latin typeface="Tahoma" panose="020B0604030504040204" pitchFamily="34" charset="0"/>
                <a:ea typeface="Tahoma" panose="020B0604030504040204" pitchFamily="34" charset="0"/>
                <a:cs typeface="Tahoma" panose="020B0604030504040204" pitchFamily="34" charset="0"/>
              </a:rPr>
              <a:t>“Great variety for all ages.”</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kumimoji="0" lang="en-US" sz="900" b="0" i="1" u="none" strike="noStrike" kern="1200" cap="none" spc="0" normalizeH="0" baseline="0" noProof="0" dirty="0">
                <a:ln>
                  <a:noFill/>
                </a:ln>
                <a:solidFill>
                  <a:sysClr val="windowText" lastClr="000000"/>
                </a:solidFill>
                <a:effectLst/>
                <a:uLnTx/>
                <a:uFillTx/>
                <a:latin typeface="Tahoma" panose="020B0604030504040204" pitchFamily="34" charset="0"/>
                <a:ea typeface="Tahoma" panose="020B0604030504040204" pitchFamily="34" charset="0"/>
                <a:cs typeface="Tahoma" panose="020B0604030504040204" pitchFamily="34" charset="0"/>
              </a:rPr>
              <a:t>“PDOP offers a variety of services and offerings.”</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endParaRPr lang="en-US" sz="900" i="1" dirty="0">
              <a:solidFill>
                <a:sysClr val="windowText" lastClr="000000"/>
              </a:solidFill>
              <a:latin typeface="Tahoma" panose="020B0604030504040204" pitchFamily="34" charset="0"/>
              <a:ea typeface="Tahoma" panose="020B0604030504040204" pitchFamily="34" charset="0"/>
              <a:cs typeface="Tahoma" panose="020B0604030504040204" pitchFamily="34" charset="0"/>
            </a:endParaRP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endParaRPr kumimoji="0" lang="en-US" sz="900" b="0" i="1" u="none" strike="noStrike" kern="1200" cap="none" spc="0" normalizeH="0" baseline="0" noProof="0" dirty="0">
              <a:ln>
                <a:noFill/>
              </a:ln>
              <a:solidFill>
                <a:sysClr val="windowText" lastClr="000000"/>
              </a:solidFill>
              <a:effectLst/>
              <a:uLnTx/>
              <a:uFillTx/>
              <a:latin typeface="Tahoma" panose="020B0604030504040204" pitchFamily="34" charset="0"/>
              <a:ea typeface="Tahoma" panose="020B0604030504040204" pitchFamily="34" charset="0"/>
              <a:cs typeface="Tahoma" panose="020B0604030504040204" pitchFamily="34" charset="0"/>
            </a:endParaRP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endParaRPr lang="en-US" sz="900" i="1" dirty="0">
              <a:solidFill>
                <a:sysClr val="windowText" lastClr="000000"/>
              </a:solidFill>
              <a:latin typeface="Tahoma" panose="020B0604030504040204" pitchFamily="34" charset="0"/>
              <a:ea typeface="Tahoma" panose="020B0604030504040204" pitchFamily="34" charset="0"/>
              <a:cs typeface="Tahoma" panose="020B0604030504040204" pitchFamily="34" charset="0"/>
            </a:endParaRP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kumimoji="0" lang="en-US" sz="900" b="1" u="sng" strike="noStrike" kern="1200" cap="none" spc="0" normalizeH="0" baseline="0" noProof="0" dirty="0">
                <a:ln>
                  <a:noFill/>
                </a:ln>
                <a:solidFill>
                  <a:sysClr val="windowText" lastClr="000000"/>
                </a:solidFill>
                <a:effectLst/>
                <a:uLnTx/>
                <a:uFillTx/>
                <a:latin typeface="Tahoma" panose="020B0604030504040204" pitchFamily="34" charset="0"/>
                <a:ea typeface="Tahoma" panose="020B0604030504040204" pitchFamily="34" charset="0"/>
                <a:cs typeface="Tahoma" panose="020B0604030504040204" pitchFamily="34" charset="0"/>
              </a:rPr>
              <a:t>Cost/Fees (TOTAL NET=5%)</a:t>
            </a:r>
            <a:endParaRPr kumimoji="0" lang="en-US" sz="900" i="1" strike="noStrike" kern="1200" cap="none" spc="0" normalizeH="0" baseline="0" noProof="0" dirty="0">
              <a:ln>
                <a:noFill/>
              </a:ln>
              <a:solidFill>
                <a:sysClr val="windowText" lastClr="000000"/>
              </a:solidFill>
              <a:effectLst/>
              <a:uLnTx/>
              <a:uFillTx/>
              <a:latin typeface="Tahoma" panose="020B0604030504040204" pitchFamily="34" charset="0"/>
              <a:ea typeface="Tahoma" panose="020B0604030504040204" pitchFamily="34" charset="0"/>
              <a:cs typeface="Tahoma" panose="020B0604030504040204" pitchFamily="34" charset="0"/>
            </a:endParaRP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kumimoji="0" lang="en-US" sz="900" i="1" strike="noStrike" kern="1200" cap="none" spc="0" normalizeH="0" baseline="0" noProof="0" dirty="0">
                <a:ln>
                  <a:noFill/>
                </a:ln>
                <a:solidFill>
                  <a:sysClr val="windowText" lastClr="000000"/>
                </a:solidFill>
                <a:effectLst/>
                <a:uLnTx/>
                <a:uFillTx/>
                <a:latin typeface="Tahoma" panose="020B0604030504040204" pitchFamily="34" charset="0"/>
                <a:ea typeface="Tahoma" panose="020B0604030504040204" pitchFamily="34" charset="0"/>
                <a:cs typeface="Tahoma" panose="020B0604030504040204" pitchFamily="34" charset="0"/>
              </a:rPr>
              <a:t>“The diversity of programs, the affordability of programs.”</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kumimoji="0" lang="en-US" sz="900" i="1" strike="noStrike" kern="1200" cap="none" spc="0" normalizeH="0" baseline="0" noProof="0" dirty="0">
                <a:ln>
                  <a:noFill/>
                </a:ln>
                <a:solidFill>
                  <a:sysClr val="windowText" lastClr="000000"/>
                </a:solidFill>
                <a:effectLst/>
                <a:uLnTx/>
                <a:uFillTx/>
                <a:latin typeface="Tahoma" panose="020B0604030504040204" pitchFamily="34" charset="0"/>
                <a:ea typeface="Tahoma" panose="020B0604030504040204" pitchFamily="34" charset="0"/>
                <a:cs typeface="Tahoma" panose="020B0604030504040204" pitchFamily="34" charset="0"/>
              </a:rPr>
              <a:t>“Quality programs for residents of all ages at an affordable price.”</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lang="en-US" sz="900" i="1" dirty="0">
                <a:solidFill>
                  <a:sysClr val="windowText" lastClr="000000"/>
                </a:solidFill>
                <a:latin typeface="Tahoma" panose="020B0604030504040204" pitchFamily="34" charset="0"/>
                <a:ea typeface="Tahoma" panose="020B0604030504040204" pitchFamily="34" charset="0"/>
                <a:cs typeface="Tahoma" panose="020B0604030504040204" pitchFamily="34" charset="0"/>
              </a:rPr>
              <a:t>“I really like that residents can use the indoor track for free.”</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kumimoji="0" lang="en-US" sz="900" b="0" i="1" u="none" strike="noStrike" kern="1200" cap="none" spc="0" normalizeH="0" baseline="0" noProof="0" dirty="0">
                <a:ln>
                  <a:noFill/>
                </a:ln>
                <a:solidFill>
                  <a:sysClr val="windowText" lastClr="000000"/>
                </a:solidFill>
                <a:effectLst/>
                <a:uLnTx/>
                <a:uFillTx/>
                <a:latin typeface="Tahoma" panose="020B0604030504040204" pitchFamily="34" charset="0"/>
                <a:ea typeface="Tahoma" panose="020B0604030504040204" pitchFamily="34" charset="0"/>
                <a:cs typeface="Tahoma" panose="020B0604030504040204" pitchFamily="34" charset="0"/>
              </a:rPr>
              <a:t>“The amount of any given park available and free toddler programs.”</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lang="en-US" sz="900" i="1" dirty="0">
                <a:solidFill>
                  <a:sysClr val="windowText" lastClr="000000"/>
                </a:solidFill>
                <a:latin typeface="Tahoma" panose="020B0604030504040204" pitchFamily="34" charset="0"/>
                <a:ea typeface="Tahoma" panose="020B0604030504040204" pitchFamily="34" charset="0"/>
                <a:cs typeface="Tahoma" panose="020B0604030504040204" pitchFamily="34" charset="0"/>
              </a:rPr>
              <a:t>“Offers a lot of programs and childcare options at an affordable price.”</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endParaRPr kumimoji="0" lang="en-US" sz="900" b="0" i="1" u="none" strike="noStrike" kern="1200" cap="none" spc="0" normalizeH="0" baseline="0" noProof="0" dirty="0">
              <a:ln>
                <a:noFill/>
              </a:ln>
              <a:solidFill>
                <a:sysClr val="windowText" lastClr="000000"/>
              </a:solidFill>
              <a:effectLst/>
              <a:uLnTx/>
              <a:uFillTx/>
              <a:latin typeface="Tahoma" panose="020B0604030504040204" pitchFamily="34" charset="0"/>
              <a:ea typeface="Tahoma" panose="020B0604030504040204" pitchFamily="34" charset="0"/>
              <a:cs typeface="Tahoma" panose="020B0604030504040204" pitchFamily="34" charset="0"/>
            </a:endParaRP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endParaRPr kumimoji="0" lang="en-US" sz="900" b="0" i="1" u="none" strike="noStrike" kern="1200" cap="none" spc="0" normalizeH="0" baseline="0" noProof="0" dirty="0">
              <a:ln>
                <a:noFill/>
              </a:ln>
              <a:solidFill>
                <a:sysClr val="windowText" lastClr="000000"/>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2" name="TextBox 1">
            <a:extLst>
              <a:ext uri="{FF2B5EF4-FFF2-40B4-BE49-F238E27FC236}">
                <a16:creationId xmlns:a16="http://schemas.microsoft.com/office/drawing/2014/main" id="{0E347D19-FDF6-10FF-D245-B18A42E14EF0}"/>
              </a:ext>
            </a:extLst>
          </p:cNvPr>
          <p:cNvSpPr txBox="1"/>
          <p:nvPr/>
        </p:nvSpPr>
        <p:spPr>
          <a:xfrm>
            <a:off x="5316384" y="151002"/>
            <a:ext cx="3246540" cy="261610"/>
          </a:xfrm>
          <a:prstGeom prst="rect">
            <a:avLst/>
          </a:prstGeom>
          <a:noFill/>
        </p:spPr>
        <p:txBody>
          <a:bodyPr wrap="square" rtlCol="0">
            <a:spAutoFit/>
          </a:bodyPr>
          <a:lstStyle/>
          <a:p>
            <a:pPr algn="r"/>
            <a:r>
              <a:rPr lang="en-US" sz="1100" b="1" dirty="0">
                <a:solidFill>
                  <a:schemeClr val="bg1"/>
                </a:solidFill>
                <a:latin typeface="Tahoma" panose="020B0604030504040204" pitchFamily="34" charset="0"/>
                <a:ea typeface="Tahoma" panose="020B0604030504040204" pitchFamily="34" charset="0"/>
                <a:cs typeface="Tahoma" panose="020B0604030504040204" pitchFamily="34" charset="0"/>
              </a:rPr>
              <a:t>PDOP Strengths</a:t>
            </a:r>
          </a:p>
        </p:txBody>
      </p:sp>
    </p:spTree>
    <p:extLst>
      <p:ext uri="{BB962C8B-B14F-4D97-AF65-F5344CB8AC3E}">
        <p14:creationId xmlns:p14="http://schemas.microsoft.com/office/powerpoint/2010/main" val="39565412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a:extLst>
              <a:ext uri="{FF2B5EF4-FFF2-40B4-BE49-F238E27FC236}">
                <a16:creationId xmlns:a16="http://schemas.microsoft.com/office/drawing/2014/main" id="{17C04D1A-3496-A9EE-6EC3-3ADB6FDA5213}"/>
              </a:ext>
            </a:extLst>
          </p:cNvPr>
          <p:cNvGraphicFramePr/>
          <p:nvPr>
            <p:extLst>
              <p:ext uri="{D42A27DB-BD31-4B8C-83A1-F6EECF244321}">
                <p14:modId xmlns:p14="http://schemas.microsoft.com/office/powerpoint/2010/main" val="4263089771"/>
              </p:ext>
            </p:extLst>
          </p:nvPr>
        </p:nvGraphicFramePr>
        <p:xfrm>
          <a:off x="644480" y="4283088"/>
          <a:ext cx="2765582" cy="2368502"/>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Box 5">
            <a:extLst>
              <a:ext uri="{FF2B5EF4-FFF2-40B4-BE49-F238E27FC236}">
                <a16:creationId xmlns:a16="http://schemas.microsoft.com/office/drawing/2014/main" id="{48EE44AD-6287-1283-C2A0-D7A8B7082B5D}"/>
              </a:ext>
            </a:extLst>
          </p:cNvPr>
          <p:cNvSpPr txBox="1"/>
          <p:nvPr/>
        </p:nvSpPr>
        <p:spPr>
          <a:xfrm>
            <a:off x="2691896" y="6481362"/>
            <a:ext cx="4759105" cy="338554"/>
          </a:xfrm>
          <a:prstGeom prst="rect">
            <a:avLst/>
          </a:prstGeom>
          <a:noFill/>
        </p:spPr>
        <p:txBody>
          <a:bodyPr wrap="square" rtlCol="0">
            <a:spAutoFit/>
          </a:bodyPr>
          <a:lstStyle/>
          <a:p>
            <a:r>
              <a:rPr lang="en-US" sz="800" i="1" dirty="0">
                <a:effectLst/>
                <a:latin typeface="Tahoma" panose="020B0604030504040204" pitchFamily="34" charset="0"/>
                <a:ea typeface="Tahoma" panose="020B0604030504040204" pitchFamily="34" charset="0"/>
                <a:cs typeface="Tahoma" panose="020B0604030504040204" pitchFamily="34" charset="0"/>
              </a:rPr>
              <a:t>Q4. What do you dislike about the Park District of Oak Park, or what could it do better? </a:t>
            </a:r>
          </a:p>
          <a:p>
            <a:r>
              <a:rPr lang="en-US" sz="800" i="1" u="none" strike="noStrike" dirty="0">
                <a:latin typeface="Tahoma" panose="020B0604030504040204" pitchFamily="34" charset="0"/>
                <a:ea typeface="Tahoma" panose="020B0604030504040204" pitchFamily="34" charset="0"/>
                <a:cs typeface="Tahoma" panose="020B0604030504040204" pitchFamily="34" charset="0"/>
              </a:rPr>
              <a:t>NOTE: values &lt;3% are not shown</a:t>
            </a:r>
            <a:r>
              <a:rPr lang="en-US" sz="800" i="1" dirty="0">
                <a:latin typeface="Tahoma" panose="020B0604030504040204" pitchFamily="34" charset="0"/>
                <a:ea typeface="Tahoma" panose="020B0604030504040204" pitchFamily="34" charset="0"/>
                <a:cs typeface="Tahoma" panose="020B0604030504040204" pitchFamily="34" charset="0"/>
              </a:rPr>
              <a:t>.</a:t>
            </a:r>
            <a:endParaRPr lang="en-US" sz="800" i="1" u="none" strike="noStrike" dirty="0">
              <a:effectLst/>
              <a:latin typeface="Tahoma" panose="020B0604030504040204" pitchFamily="34" charset="0"/>
              <a:ea typeface="Tahoma" panose="020B0604030504040204" pitchFamily="34" charset="0"/>
              <a:cs typeface="Tahoma" panose="020B0604030504040204" pitchFamily="34" charset="0"/>
            </a:endParaRPr>
          </a:p>
        </p:txBody>
      </p:sp>
      <p:graphicFrame>
        <p:nvGraphicFramePr>
          <p:cNvPr id="7" name="Chart 6">
            <a:extLst>
              <a:ext uri="{FF2B5EF4-FFF2-40B4-BE49-F238E27FC236}">
                <a16:creationId xmlns:a16="http://schemas.microsoft.com/office/drawing/2014/main" id="{1A299198-3A5B-732F-E81A-20FEC5BA231C}"/>
              </a:ext>
            </a:extLst>
          </p:cNvPr>
          <p:cNvGraphicFramePr/>
          <p:nvPr>
            <p:extLst>
              <p:ext uri="{D42A27DB-BD31-4B8C-83A1-F6EECF244321}">
                <p14:modId xmlns:p14="http://schemas.microsoft.com/office/powerpoint/2010/main" val="711286808"/>
              </p:ext>
            </p:extLst>
          </p:nvPr>
        </p:nvGraphicFramePr>
        <p:xfrm>
          <a:off x="3556223" y="1715147"/>
          <a:ext cx="4759105" cy="492896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0" name="Table 9">
            <a:extLst>
              <a:ext uri="{FF2B5EF4-FFF2-40B4-BE49-F238E27FC236}">
                <a16:creationId xmlns:a16="http://schemas.microsoft.com/office/drawing/2014/main" id="{684A0A3F-6F8B-EC69-6675-584925579284}"/>
              </a:ext>
            </a:extLst>
          </p:cNvPr>
          <p:cNvGraphicFramePr>
            <a:graphicFrameLocks noGrp="1"/>
          </p:cNvGraphicFramePr>
          <p:nvPr>
            <p:extLst>
              <p:ext uri="{D42A27DB-BD31-4B8C-83A1-F6EECF244321}">
                <p14:modId xmlns:p14="http://schemas.microsoft.com/office/powerpoint/2010/main" val="2227405547"/>
              </p:ext>
            </p:extLst>
          </p:nvPr>
        </p:nvGraphicFramePr>
        <p:xfrm>
          <a:off x="6773094" y="4558918"/>
          <a:ext cx="1657033" cy="1634915"/>
        </p:xfrm>
        <a:graphic>
          <a:graphicData uri="http://schemas.openxmlformats.org/drawingml/2006/table">
            <a:tbl>
              <a:tblPr/>
              <a:tblGrid>
                <a:gridCol w="1657033">
                  <a:extLst>
                    <a:ext uri="{9D8B030D-6E8A-4147-A177-3AD203B41FA5}">
                      <a16:colId xmlns:a16="http://schemas.microsoft.com/office/drawing/2014/main" val="437575329"/>
                    </a:ext>
                  </a:extLst>
                </a:gridCol>
              </a:tblGrid>
              <a:tr h="326983">
                <a:tc>
                  <a:txBody>
                    <a:bodyPr/>
                    <a:lstStyle/>
                    <a:p>
                      <a:pPr algn="ctr" fontAlgn="t"/>
                      <a:r>
                        <a:rPr lang="en-US" sz="1000" b="1" i="0" u="none" strike="noStrike" dirty="0">
                          <a:solidFill>
                            <a:srgbClr val="000000"/>
                          </a:solidFill>
                          <a:effectLst/>
                          <a:latin typeface="Arial" panose="020B0604020202020204" pitchFamily="34" charset="0"/>
                        </a:rPr>
                        <a:t>MANAGEMENT = 23% </a:t>
                      </a:r>
                    </a:p>
                    <a:p>
                      <a:pPr algn="ctr" fontAlgn="t"/>
                      <a:r>
                        <a:rPr lang="en-US" sz="1000" b="1" i="0" u="none" strike="noStrike" dirty="0">
                          <a:solidFill>
                            <a:srgbClr val="000000"/>
                          </a:solidFill>
                          <a:effectLst/>
                          <a:latin typeface="Arial" panose="020B0604020202020204" pitchFamily="34" charset="0"/>
                        </a:rPr>
                        <a:t>Total</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C000"/>
                    </a:solidFill>
                  </a:tcPr>
                </a:tc>
                <a:extLst>
                  <a:ext uri="{0D108BD9-81ED-4DB2-BD59-A6C34878D82A}">
                    <a16:rowId xmlns:a16="http://schemas.microsoft.com/office/drawing/2014/main" val="2050970166"/>
                  </a:ext>
                </a:extLst>
              </a:tr>
              <a:tr h="326983">
                <a:tc>
                  <a:txBody>
                    <a:bodyPr/>
                    <a:lstStyle/>
                    <a:p>
                      <a:pPr algn="ctr" fontAlgn="t"/>
                      <a:r>
                        <a:rPr lang="en-US" sz="1000" b="1" i="0" u="none" strike="noStrike" dirty="0">
                          <a:solidFill>
                            <a:schemeClr val="bg1"/>
                          </a:solidFill>
                          <a:effectLst/>
                          <a:latin typeface="Arial" panose="020B0604020202020204" pitchFamily="34" charset="0"/>
                        </a:rPr>
                        <a:t>BUILDINGS/</a:t>
                      </a:r>
                    </a:p>
                    <a:p>
                      <a:pPr algn="ctr" fontAlgn="t"/>
                      <a:r>
                        <a:rPr lang="en-US" sz="1000" b="1" i="0" u="none" strike="noStrike" dirty="0">
                          <a:solidFill>
                            <a:schemeClr val="bg1"/>
                          </a:solidFill>
                          <a:effectLst/>
                          <a:latin typeface="Arial" panose="020B0604020202020204" pitchFamily="34" charset="0"/>
                        </a:rPr>
                        <a:t>FACILITIES = 21% Total</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4F81BD"/>
                    </a:solidFill>
                  </a:tcPr>
                </a:tc>
                <a:extLst>
                  <a:ext uri="{0D108BD9-81ED-4DB2-BD59-A6C34878D82A}">
                    <a16:rowId xmlns:a16="http://schemas.microsoft.com/office/drawing/2014/main" val="1640277425"/>
                  </a:ext>
                </a:extLst>
              </a:tr>
              <a:tr h="326983">
                <a:tc>
                  <a:txBody>
                    <a:bodyPr/>
                    <a:lstStyle/>
                    <a:p>
                      <a:pPr algn="ctr" fontAlgn="t"/>
                      <a:r>
                        <a:rPr lang="en-US" sz="1000" b="1" i="0" u="none" strike="noStrike" dirty="0">
                          <a:solidFill>
                            <a:schemeClr val="bg1"/>
                          </a:solidFill>
                          <a:effectLst/>
                          <a:latin typeface="Arial" panose="020B0604020202020204" pitchFamily="34" charset="0"/>
                        </a:rPr>
                        <a:t>PARKS = 12% Total </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75000"/>
                      </a:schemeClr>
                    </a:solidFill>
                  </a:tcPr>
                </a:tc>
                <a:extLst>
                  <a:ext uri="{0D108BD9-81ED-4DB2-BD59-A6C34878D82A}">
                    <a16:rowId xmlns:a16="http://schemas.microsoft.com/office/drawing/2014/main" val="2791219833"/>
                  </a:ext>
                </a:extLst>
              </a:tr>
              <a:tr h="326983">
                <a:tc>
                  <a:txBody>
                    <a:bodyPr/>
                    <a:lstStyle/>
                    <a:p>
                      <a:pPr algn="ctr" fontAlgn="t"/>
                      <a:r>
                        <a:rPr lang="en-US" sz="1000" b="1" i="0" u="none" strike="noStrike" dirty="0">
                          <a:solidFill>
                            <a:schemeClr val="bg1"/>
                          </a:solidFill>
                          <a:effectLst/>
                          <a:latin typeface="Arial" panose="020B0604020202020204" pitchFamily="34" charset="0"/>
                        </a:rPr>
                        <a:t>PROGRAMS/ACTIVITIES/</a:t>
                      </a:r>
                    </a:p>
                    <a:p>
                      <a:pPr algn="ctr" fontAlgn="t"/>
                      <a:r>
                        <a:rPr lang="en-US" sz="1000" b="1" i="0" u="none" strike="noStrike" dirty="0">
                          <a:solidFill>
                            <a:schemeClr val="bg1"/>
                          </a:solidFill>
                          <a:effectLst/>
                          <a:latin typeface="Arial" panose="020B0604020202020204" pitchFamily="34" charset="0"/>
                        </a:rPr>
                        <a:t>EVENTS = 11% Total</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8064A2"/>
                    </a:solidFill>
                  </a:tcPr>
                </a:tc>
                <a:extLst>
                  <a:ext uri="{0D108BD9-81ED-4DB2-BD59-A6C34878D82A}">
                    <a16:rowId xmlns:a16="http://schemas.microsoft.com/office/drawing/2014/main" val="2782923925"/>
                  </a:ext>
                </a:extLst>
              </a:tr>
              <a:tr h="326983">
                <a:tc>
                  <a:txBody>
                    <a:bodyPr/>
                    <a:lstStyle/>
                    <a:p>
                      <a:pPr algn="ctr" fontAlgn="t"/>
                      <a:r>
                        <a:rPr lang="en-US" sz="1000" b="1" i="0" u="none" strike="noStrike" dirty="0">
                          <a:solidFill>
                            <a:srgbClr val="000000"/>
                          </a:solidFill>
                          <a:effectLst/>
                          <a:latin typeface="Arial" panose="020B0604020202020204" pitchFamily="34" charset="0"/>
                        </a:rPr>
                        <a:t>COST/FEES = 9% Total</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extLst>
                  <a:ext uri="{0D108BD9-81ED-4DB2-BD59-A6C34878D82A}">
                    <a16:rowId xmlns:a16="http://schemas.microsoft.com/office/drawing/2014/main" val="863054366"/>
                  </a:ext>
                </a:extLst>
              </a:tr>
            </a:tbl>
          </a:graphicData>
        </a:graphic>
      </p:graphicFrame>
      <p:sp>
        <p:nvSpPr>
          <p:cNvPr id="3" name="TextBox 2">
            <a:extLst>
              <a:ext uri="{FF2B5EF4-FFF2-40B4-BE49-F238E27FC236}">
                <a16:creationId xmlns:a16="http://schemas.microsoft.com/office/drawing/2014/main" id="{EF5CC2BC-AF2D-6DB1-FA42-9DE90CC437E2}"/>
              </a:ext>
            </a:extLst>
          </p:cNvPr>
          <p:cNvSpPr txBox="1"/>
          <p:nvPr/>
        </p:nvSpPr>
        <p:spPr>
          <a:xfrm>
            <a:off x="673098" y="3943134"/>
            <a:ext cx="2590802" cy="600164"/>
          </a:xfrm>
          <a:prstGeom prst="rect">
            <a:avLst/>
          </a:prstGeom>
          <a:noFill/>
          <a:ln>
            <a:solidFill>
              <a:schemeClr val="tx1"/>
            </a:solidFill>
          </a:ln>
        </p:spPr>
        <p:txBody>
          <a:bodyPr wrap="square" rtlCol="0">
            <a:spAutoFit/>
          </a:bodyPr>
          <a:lstStyle/>
          <a:p>
            <a:pPr algn="ctr"/>
            <a:r>
              <a:rPr lang="en-US" sz="1200" b="1" dirty="0">
                <a:latin typeface="Tahoma" panose="020B0604030504040204" pitchFamily="34" charset="0"/>
                <a:ea typeface="Tahoma" panose="020B0604030504040204" pitchFamily="34" charset="0"/>
                <a:cs typeface="Tahoma" panose="020B0604030504040204" pitchFamily="34" charset="0"/>
              </a:rPr>
              <a:t>What do you dislike/want improved by the PDOP </a:t>
            </a:r>
            <a:endParaRPr lang="en-US" sz="900" b="1" dirty="0">
              <a:latin typeface="Tahoma" panose="020B0604030504040204" pitchFamily="34" charset="0"/>
              <a:ea typeface="Tahoma" panose="020B0604030504040204" pitchFamily="34" charset="0"/>
              <a:cs typeface="Tahoma" panose="020B0604030504040204" pitchFamily="34" charset="0"/>
            </a:endParaRPr>
          </a:p>
          <a:p>
            <a:pPr algn="ctr"/>
            <a:r>
              <a:rPr lang="en-US" sz="900" dirty="0">
                <a:latin typeface="Tahoma" panose="020B0604030504040204" pitchFamily="34" charset="0"/>
                <a:ea typeface="Tahoma" panose="020B0604030504040204" pitchFamily="34" charset="0"/>
                <a:cs typeface="Tahoma" panose="020B0604030504040204" pitchFamily="34" charset="0"/>
              </a:rPr>
              <a:t>(top multiple open-ended responses, n=558)</a:t>
            </a:r>
          </a:p>
        </p:txBody>
      </p:sp>
      <p:sp>
        <p:nvSpPr>
          <p:cNvPr id="5" name="TextBox 4">
            <a:extLst>
              <a:ext uri="{FF2B5EF4-FFF2-40B4-BE49-F238E27FC236}">
                <a16:creationId xmlns:a16="http://schemas.microsoft.com/office/drawing/2014/main" id="{5F5AFA9F-548D-9F8B-5082-53C01E73CE4B}"/>
              </a:ext>
            </a:extLst>
          </p:cNvPr>
          <p:cNvSpPr txBox="1"/>
          <p:nvPr/>
        </p:nvSpPr>
        <p:spPr>
          <a:xfrm>
            <a:off x="4893026" y="2508679"/>
            <a:ext cx="2590802" cy="276999"/>
          </a:xfrm>
          <a:prstGeom prst="rect">
            <a:avLst/>
          </a:prstGeom>
          <a:noFill/>
          <a:ln>
            <a:solidFill>
              <a:schemeClr val="tx1"/>
            </a:solidFill>
          </a:ln>
        </p:spPr>
        <p:txBody>
          <a:bodyPr wrap="square" rtlCol="0">
            <a:spAutoFit/>
          </a:bodyPr>
          <a:lstStyle/>
          <a:p>
            <a:pPr algn="ctr"/>
            <a:r>
              <a:rPr lang="en-US" sz="1200" b="1" dirty="0">
                <a:latin typeface="Tahoma" panose="020B0604030504040204" pitchFamily="34" charset="0"/>
                <a:ea typeface="Tahoma" panose="020B0604030504040204" pitchFamily="34" charset="0"/>
                <a:cs typeface="Tahoma" panose="020B0604030504040204" pitchFamily="34" charset="0"/>
              </a:rPr>
              <a:t>Most Frequent Responses</a:t>
            </a:r>
            <a:endParaRPr lang="en-US" sz="900" dirty="0">
              <a:latin typeface="Tahoma" panose="020B0604030504040204" pitchFamily="34" charset="0"/>
              <a:ea typeface="Tahoma" panose="020B0604030504040204" pitchFamily="34" charset="0"/>
              <a:cs typeface="Tahoma" panose="020B0604030504040204" pitchFamily="34" charset="0"/>
            </a:endParaRPr>
          </a:p>
        </p:txBody>
      </p:sp>
      <p:sp>
        <p:nvSpPr>
          <p:cNvPr id="9" name="TextBox 8">
            <a:extLst>
              <a:ext uri="{FF2B5EF4-FFF2-40B4-BE49-F238E27FC236}">
                <a16:creationId xmlns:a16="http://schemas.microsoft.com/office/drawing/2014/main" id="{C50BA7A6-89C5-7C74-989F-2290485B07A8}"/>
              </a:ext>
            </a:extLst>
          </p:cNvPr>
          <p:cNvSpPr txBox="1"/>
          <p:nvPr/>
        </p:nvSpPr>
        <p:spPr>
          <a:xfrm>
            <a:off x="482600" y="596720"/>
            <a:ext cx="8038776" cy="692497"/>
          </a:xfrm>
          <a:prstGeom prst="rect">
            <a:avLst/>
          </a:prstGeom>
          <a:noFill/>
        </p:spPr>
        <p:txBody>
          <a:bodyPr wrap="square" rtlCol="0">
            <a:spAutoFit/>
          </a:bodyPr>
          <a:lstStyle/>
          <a:p>
            <a:r>
              <a:rPr lang="en-US" sz="1300" b="1" dirty="0">
                <a:latin typeface="Tahoma" panose="020B0604030504040204" pitchFamily="34" charset="0"/>
                <a:ea typeface="Tahoma" panose="020B0604030504040204" pitchFamily="34" charset="0"/>
                <a:cs typeface="Tahoma" panose="020B0604030504040204" pitchFamily="34" charset="0"/>
              </a:rPr>
              <a:t>Respondents had a more difficult time identifying something they dislike or would like to see improved by the PDOP.  Over a third (36%) could not think of anything (including 15% who said there is nothing they dislike).  </a:t>
            </a:r>
          </a:p>
        </p:txBody>
      </p:sp>
      <p:sp>
        <p:nvSpPr>
          <p:cNvPr id="11" name="TextBox 10">
            <a:extLst>
              <a:ext uri="{FF2B5EF4-FFF2-40B4-BE49-F238E27FC236}">
                <a16:creationId xmlns:a16="http://schemas.microsoft.com/office/drawing/2014/main" id="{9542CCC5-D179-D857-4EE5-8BBACFA2F4B0}"/>
              </a:ext>
            </a:extLst>
          </p:cNvPr>
          <p:cNvSpPr txBox="1"/>
          <p:nvPr/>
        </p:nvSpPr>
        <p:spPr>
          <a:xfrm>
            <a:off x="470223" y="1488333"/>
            <a:ext cx="7959904" cy="600164"/>
          </a:xfrm>
          <a:prstGeom prst="rect">
            <a:avLst/>
          </a:prstGeom>
          <a:noFill/>
        </p:spPr>
        <p:txBody>
          <a:bodyPr wrap="square" rtlCol="0">
            <a:spAutoFit/>
          </a:bodyPr>
          <a:lstStyle/>
          <a:p>
            <a:pPr marL="171450" indent="-171450">
              <a:buFont typeface="Wingdings" panose="05000000000000000000" pitchFamily="2" charset="2"/>
              <a:buChar char="Ø"/>
            </a:pPr>
            <a:r>
              <a:rPr lang="en-US" sz="1100" dirty="0">
                <a:latin typeface="Tahoma" panose="020B0604030504040204" pitchFamily="34" charset="0"/>
                <a:ea typeface="Tahoma" panose="020B0604030504040204" pitchFamily="34" charset="0"/>
                <a:cs typeface="Tahoma" panose="020B0604030504040204" pitchFamily="34" charset="0"/>
              </a:rPr>
              <a:t>The specific dislikes were very scattered, with the program registration process/website cited most often by 8% overall (usually because programs fill too quickly, or the platform is cumbersome).  Almost as many (7%) feel that program and membership fees are too high.  The remaining responses are mentioned by fewer than 5% each.  </a:t>
            </a:r>
          </a:p>
        </p:txBody>
      </p:sp>
      <p:sp>
        <p:nvSpPr>
          <p:cNvPr id="12" name="TextBox 11">
            <a:extLst>
              <a:ext uri="{FF2B5EF4-FFF2-40B4-BE49-F238E27FC236}">
                <a16:creationId xmlns:a16="http://schemas.microsoft.com/office/drawing/2014/main" id="{41175970-C146-0235-5ABD-BA3D68C6619C}"/>
              </a:ext>
            </a:extLst>
          </p:cNvPr>
          <p:cNvSpPr txBox="1"/>
          <p:nvPr/>
        </p:nvSpPr>
        <p:spPr>
          <a:xfrm>
            <a:off x="5316384" y="151002"/>
            <a:ext cx="3246540" cy="261610"/>
          </a:xfrm>
          <a:prstGeom prst="rect">
            <a:avLst/>
          </a:prstGeom>
          <a:noFill/>
        </p:spPr>
        <p:txBody>
          <a:bodyPr wrap="square" rtlCol="0">
            <a:spAutoFit/>
          </a:bodyPr>
          <a:lstStyle/>
          <a:p>
            <a:pPr algn="r"/>
            <a:r>
              <a:rPr lang="en-US" sz="1100" b="1" dirty="0">
                <a:solidFill>
                  <a:schemeClr val="bg1"/>
                </a:solidFill>
                <a:latin typeface="Tahoma" panose="020B0604030504040204" pitchFamily="34" charset="0"/>
                <a:ea typeface="Tahoma" panose="020B0604030504040204" pitchFamily="34" charset="0"/>
                <a:cs typeface="Tahoma" panose="020B0604030504040204" pitchFamily="34" charset="0"/>
              </a:rPr>
              <a:t>PDOP Dislikes/Improvements Sought</a:t>
            </a:r>
          </a:p>
        </p:txBody>
      </p:sp>
      <p:sp>
        <p:nvSpPr>
          <p:cNvPr id="13" name="Arrow: Right 12">
            <a:extLst>
              <a:ext uri="{FF2B5EF4-FFF2-40B4-BE49-F238E27FC236}">
                <a16:creationId xmlns:a16="http://schemas.microsoft.com/office/drawing/2014/main" id="{80ECE7FE-9FC2-9D89-0D79-4F4E7E0FD851}"/>
              </a:ext>
            </a:extLst>
          </p:cNvPr>
          <p:cNvSpPr/>
          <p:nvPr/>
        </p:nvSpPr>
        <p:spPr>
          <a:xfrm>
            <a:off x="3162523" y="5165727"/>
            <a:ext cx="393700" cy="355600"/>
          </a:xfrm>
          <a:prstGeom prst="rightArrow">
            <a:avLst/>
          </a:prstGeom>
          <a:solidFill>
            <a:srgbClr val="9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826C13C6-6D28-35AF-36D8-5FA8F7C3E7EC}"/>
              </a:ext>
            </a:extLst>
          </p:cNvPr>
          <p:cNvSpPr txBox="1"/>
          <p:nvPr/>
        </p:nvSpPr>
        <p:spPr>
          <a:xfrm>
            <a:off x="470223" y="2127306"/>
            <a:ext cx="3484831" cy="1615827"/>
          </a:xfrm>
          <a:prstGeom prst="rect">
            <a:avLst/>
          </a:prstGeom>
          <a:noFill/>
        </p:spPr>
        <p:txBody>
          <a:bodyPr wrap="square" rtlCol="0">
            <a:spAutoFit/>
          </a:bodyPr>
          <a:lstStyle/>
          <a:p>
            <a:pPr marL="171450" indent="-171450">
              <a:buFont typeface="Wingdings" panose="05000000000000000000" pitchFamily="2" charset="2"/>
              <a:buChar char="Ø"/>
            </a:pPr>
            <a:r>
              <a:rPr lang="en-US" sz="1100" dirty="0">
                <a:latin typeface="Tahoma" panose="020B0604030504040204" pitchFamily="34" charset="0"/>
                <a:ea typeface="Tahoma" panose="020B0604030504040204" pitchFamily="34" charset="0"/>
                <a:cs typeface="Tahoma" panose="020B0604030504040204" pitchFamily="34" charset="0"/>
              </a:rPr>
              <a:t>The feedback on PDOP facilities is varied (e.g., general improvements, longer pool hours/season, larger fitness area at CRC, lack of an indoor pool).</a:t>
            </a:r>
          </a:p>
          <a:p>
            <a:pPr marL="171450" indent="-171450">
              <a:buFont typeface="Wingdings" panose="05000000000000000000" pitchFamily="2" charset="2"/>
              <a:buChar char="Ø"/>
            </a:pPr>
            <a:endParaRPr lang="en-US" sz="1100" dirty="0">
              <a:latin typeface="Tahoma" panose="020B0604030504040204" pitchFamily="34" charset="0"/>
              <a:ea typeface="Tahoma" panose="020B0604030504040204" pitchFamily="34" charset="0"/>
              <a:cs typeface="Tahoma" panose="020B0604030504040204" pitchFamily="34" charset="0"/>
            </a:endParaRPr>
          </a:p>
          <a:p>
            <a:pPr marL="171450" indent="-171450">
              <a:buFont typeface="Wingdings" panose="05000000000000000000" pitchFamily="2" charset="2"/>
              <a:buChar char="Ø"/>
            </a:pPr>
            <a:r>
              <a:rPr lang="en-US" sz="1100" dirty="0">
                <a:latin typeface="Tahoma" panose="020B0604030504040204" pitchFamily="34" charset="0"/>
                <a:ea typeface="Tahoma" panose="020B0604030504040204" pitchFamily="34" charset="0"/>
                <a:cs typeface="Tahoma" panose="020B0604030504040204" pitchFamily="34" charset="0"/>
              </a:rPr>
              <a:t>Most park-related comments concern safety, or more amenities (bathroom access, benches, lighting).  Many program suggestions focus on more adult options and scheduling outside of work hours (more evening, weekend programs). </a:t>
            </a:r>
          </a:p>
        </p:txBody>
      </p:sp>
    </p:spTree>
    <p:extLst>
      <p:ext uri="{BB962C8B-B14F-4D97-AF65-F5344CB8AC3E}">
        <p14:creationId xmlns:p14="http://schemas.microsoft.com/office/powerpoint/2010/main" val="119701439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2">
            <a:extLst>
              <a:ext uri="{FF2B5EF4-FFF2-40B4-BE49-F238E27FC236}">
                <a16:creationId xmlns:a16="http://schemas.microsoft.com/office/drawing/2014/main" id="{4BCDC7B0-1E69-1428-8AFD-450A1B45BDAE}"/>
              </a:ext>
            </a:extLst>
          </p:cNvPr>
          <p:cNvSpPr txBox="1">
            <a:spLocks/>
          </p:cNvSpPr>
          <p:nvPr/>
        </p:nvSpPr>
        <p:spPr>
          <a:xfrm>
            <a:off x="577124" y="1209200"/>
            <a:ext cx="7989752" cy="4972816"/>
          </a:xfrm>
          <a:prstGeom prst="rect">
            <a:avLst/>
          </a:prstGeom>
        </p:spPr>
        <p:txBody>
          <a:bodyPr vert="horz" lIns="91440" tIns="45720" rIns="91440" bIns="45720" rtlCol="0" anchor="t">
            <a:noAutofit/>
          </a:bodyPr>
          <a:lstStyle>
            <a:lvl1pPr marL="305992" indent="-305992" algn="l" defTabSz="457189" rtl="0" eaLnBrk="1" latinLnBrk="0" hangingPunct="1">
              <a:spcBef>
                <a:spcPct val="20000"/>
              </a:spcBef>
              <a:spcAft>
                <a:spcPts val="600"/>
              </a:spcAft>
              <a:buClrTx/>
              <a:buSzPct val="92000"/>
              <a:buFont typeface="Wingdings" panose="05000000000000000000" pitchFamily="2" charset="2"/>
              <a:buChar char="Ø"/>
              <a:defRPr sz="1200" kern="1200">
                <a:solidFill>
                  <a:schemeClr val="tx2"/>
                </a:solidFill>
                <a:latin typeface="+mn-lt"/>
                <a:ea typeface="+mn-ea"/>
                <a:cs typeface="+mn-cs"/>
              </a:defRPr>
            </a:lvl1pPr>
            <a:lvl2pPr marL="629984" indent="-305992" algn="l" defTabSz="457189" rtl="0" eaLnBrk="1" latinLnBrk="0" hangingPunct="1">
              <a:spcBef>
                <a:spcPct val="20000"/>
              </a:spcBef>
              <a:spcAft>
                <a:spcPts val="600"/>
              </a:spcAft>
              <a:buClrTx/>
              <a:buSzPct val="92000"/>
              <a:buFont typeface="Wingdings 2" panose="05020102010507070707" pitchFamily="18" charset="2"/>
              <a:buChar char=""/>
              <a:defRPr sz="1200" kern="1200">
                <a:solidFill>
                  <a:schemeClr val="tx2"/>
                </a:solidFill>
                <a:latin typeface="+mn-lt"/>
                <a:ea typeface="+mn-ea"/>
                <a:cs typeface="+mn-cs"/>
              </a:defRPr>
            </a:lvl2pPr>
            <a:lvl3pPr marL="899978" indent="-269993" algn="l" defTabSz="457189" rtl="0" eaLnBrk="1" latinLnBrk="0" hangingPunct="1">
              <a:spcBef>
                <a:spcPct val="20000"/>
              </a:spcBef>
              <a:spcAft>
                <a:spcPts val="600"/>
              </a:spcAft>
              <a:buClrTx/>
              <a:buSzPct val="92000"/>
              <a:buFont typeface="Wingdings 2" panose="05020102010507070707" pitchFamily="18" charset="2"/>
              <a:buChar char=""/>
              <a:defRPr sz="1200" kern="1200">
                <a:solidFill>
                  <a:schemeClr val="tx2"/>
                </a:solidFill>
                <a:latin typeface="+mn-lt"/>
                <a:ea typeface="+mn-ea"/>
                <a:cs typeface="+mn-cs"/>
              </a:defRPr>
            </a:lvl3pPr>
            <a:lvl4pPr marL="1241969" indent="-233994" algn="l" defTabSz="457189" rtl="0" eaLnBrk="1" latinLnBrk="0" hangingPunct="1">
              <a:spcBef>
                <a:spcPct val="20000"/>
              </a:spcBef>
              <a:spcAft>
                <a:spcPts val="600"/>
              </a:spcAft>
              <a:buClrTx/>
              <a:buSzPct val="92000"/>
              <a:buFont typeface="Wingdings 2" panose="05020102010507070707" pitchFamily="18" charset="2"/>
              <a:buChar char=""/>
              <a:defRPr sz="1200" kern="1200">
                <a:solidFill>
                  <a:schemeClr val="tx2"/>
                </a:solidFill>
                <a:latin typeface="+mn-lt"/>
                <a:ea typeface="+mn-ea"/>
                <a:cs typeface="+mn-cs"/>
              </a:defRPr>
            </a:lvl4pPr>
            <a:lvl5pPr marL="1601960" indent="-233994" algn="l" defTabSz="457189" rtl="0" eaLnBrk="1" latinLnBrk="0" hangingPunct="1">
              <a:spcBef>
                <a:spcPct val="20000"/>
              </a:spcBef>
              <a:spcAft>
                <a:spcPts val="600"/>
              </a:spcAft>
              <a:buClrTx/>
              <a:buSzPct val="92000"/>
              <a:buFont typeface="Wingdings 2" panose="05020102010507070707" pitchFamily="18" charset="2"/>
              <a:buChar char=""/>
              <a:defRPr sz="1200" kern="1200">
                <a:solidFill>
                  <a:schemeClr val="tx2"/>
                </a:solidFill>
                <a:latin typeface="+mn-lt"/>
                <a:ea typeface="+mn-ea"/>
                <a:cs typeface="+mn-cs"/>
              </a:defRPr>
            </a:lvl5pPr>
            <a:lvl6pPr marL="1899953" indent="-228594" algn="l" defTabSz="457189"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199945" indent="-228594" algn="l" defTabSz="457189"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499938" indent="-228594" algn="l" defTabSz="457189"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799930" indent="-228594" algn="l" defTabSz="457189"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kumimoji="0" lang="en-US" sz="900" b="1" i="0" u="sng" strike="noStrike" kern="1200" cap="none" spc="0" normalizeH="0" baseline="0" noProof="0" dirty="0">
                <a:ln>
                  <a:noFill/>
                </a:ln>
                <a:solidFill>
                  <a:schemeClr val="tx1"/>
                </a:solidFill>
                <a:effectLst/>
                <a:uLnTx/>
                <a:uFillTx/>
                <a:latin typeface="Tahoma" panose="020B0604030504040204" pitchFamily="34" charset="0"/>
                <a:ea typeface="Tahoma" panose="020B0604030504040204" pitchFamily="34" charset="0"/>
                <a:cs typeface="Tahoma" panose="020B0604030504040204" pitchFamily="34" charset="0"/>
              </a:rPr>
              <a:t>PDOP Managements/Staff/Admin (TOTAL NET=23%) </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lang="en-US" sz="900" i="1" dirty="0">
                <a:solidFill>
                  <a:schemeClr val="tx1"/>
                </a:solidFill>
                <a:latin typeface="Tahoma" panose="020B0604030504040204" pitchFamily="34" charset="0"/>
                <a:ea typeface="Tahoma" panose="020B0604030504040204" pitchFamily="34" charset="0"/>
                <a:cs typeface="Tahoma" panose="020B0604030504040204" pitchFamily="34" charset="0"/>
              </a:rPr>
              <a:t>“Enrollment feels very competitive, we don't always get into the classes we put on our wish list.”</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lang="en-US" sz="900" i="1" dirty="0">
                <a:solidFill>
                  <a:schemeClr val="tx1"/>
                </a:solidFill>
                <a:latin typeface="Tahoma" panose="020B0604030504040204" pitchFamily="34" charset="0"/>
                <a:ea typeface="Tahoma" panose="020B0604030504040204" pitchFamily="34" charset="0"/>
                <a:cs typeface="Tahoma" panose="020B0604030504040204" pitchFamily="34" charset="0"/>
              </a:rPr>
              <a:t>“The registration process for anything children-related is extremely frustrating and the spots are very limited.”</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lang="en-US" sz="900" i="1" dirty="0">
                <a:solidFill>
                  <a:schemeClr val="tx1"/>
                </a:solidFill>
                <a:latin typeface="Tahoma" panose="020B0604030504040204" pitchFamily="34" charset="0"/>
                <a:ea typeface="Tahoma" panose="020B0604030504040204" pitchFamily="34" charset="0"/>
                <a:cs typeface="Tahoma" panose="020B0604030504040204" pitchFamily="34" charset="0"/>
              </a:rPr>
              <a:t>“Registration is very stressful. Doesn't seem like enough spots available for events and programs.”</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lang="en-US" sz="900" i="1" dirty="0">
                <a:solidFill>
                  <a:schemeClr val="tx1"/>
                </a:solidFill>
                <a:latin typeface="Tahoma" panose="020B0604030504040204" pitchFamily="34" charset="0"/>
                <a:ea typeface="Tahoma" panose="020B0604030504040204" pitchFamily="34" charset="0"/>
                <a:cs typeface="Tahoma" panose="020B0604030504040204" pitchFamily="34" charset="0"/>
              </a:rPr>
              <a:t>“Mad scramble to get one of the few spots for certain sports.  Registering for classes are very difficult for older (me) individuals who are not familiar with online registration. Would rather call a telephone number &amp; talk to a real person!”</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lang="en-US" sz="900" i="1" dirty="0">
                <a:solidFill>
                  <a:schemeClr val="tx1"/>
                </a:solidFill>
                <a:latin typeface="Tahoma" panose="020B0604030504040204" pitchFamily="34" charset="0"/>
                <a:ea typeface="Tahoma" panose="020B0604030504040204" pitchFamily="34" charset="0"/>
                <a:cs typeface="Tahoma" panose="020B0604030504040204" pitchFamily="34" charset="0"/>
              </a:rPr>
              <a:t>“I really dislike the Amilia registration system as the replacement for the previous Mind Body system.  The Amilia system was very frustrating when it was first rolled out. It is still confusing to me when I register for a drop-in Nia class using my 10 pack of classes. The website is very hard to navigate.”</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lang="en-US" sz="900" i="1" dirty="0">
                <a:solidFill>
                  <a:schemeClr val="tx1"/>
                </a:solidFill>
                <a:latin typeface="Tahoma" panose="020B0604030504040204" pitchFamily="34" charset="0"/>
                <a:ea typeface="Tahoma" panose="020B0604030504040204" pitchFamily="34" charset="0"/>
                <a:cs typeface="Tahoma" panose="020B0604030504040204" pitchFamily="34" charset="0"/>
              </a:rPr>
              <a:t>“Please improve the online signup system for summer camps. The system has crashed in the past due to interest/demand.”</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lang="en-US" sz="900" i="1" dirty="0">
                <a:solidFill>
                  <a:schemeClr val="tx1"/>
                </a:solidFill>
                <a:latin typeface="Tahoma" panose="020B0604030504040204" pitchFamily="34" charset="0"/>
                <a:ea typeface="Tahoma" panose="020B0604030504040204" pitchFamily="34" charset="0"/>
                <a:cs typeface="Tahoma" panose="020B0604030504040204" pitchFamily="34" charset="0"/>
              </a:rPr>
              <a:t>“Sign up process and competitiveness of it.”</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lang="en-US" sz="900" i="1" dirty="0">
                <a:solidFill>
                  <a:schemeClr val="tx1"/>
                </a:solidFill>
                <a:latin typeface="Tahoma" panose="020B0604030504040204" pitchFamily="34" charset="0"/>
                <a:ea typeface="Tahoma" panose="020B0604030504040204" pitchFamily="34" charset="0"/>
                <a:cs typeface="Tahoma" panose="020B0604030504040204" pitchFamily="34" charset="0"/>
              </a:rPr>
              <a:t>“Registration can be tough. System times out when trying to get summer camps and you get shut out of programs.”</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lang="en-US" sz="900" i="1" dirty="0">
                <a:solidFill>
                  <a:schemeClr val="tx1"/>
                </a:solidFill>
                <a:latin typeface="Tahoma" panose="020B0604030504040204" pitchFamily="34" charset="0"/>
                <a:ea typeface="Tahoma" panose="020B0604030504040204" pitchFamily="34" charset="0"/>
                <a:cs typeface="Tahoma" panose="020B0604030504040204" pitchFamily="34" charset="0"/>
              </a:rPr>
              <a:t>“Prefer more advertising of events.”</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kumimoji="0" lang="en-US" sz="900" b="0" i="1" u="none" strike="noStrike" kern="1200" cap="none" spc="0" normalizeH="0" baseline="0" noProof="0" dirty="0">
                <a:ln>
                  <a:noFill/>
                </a:ln>
                <a:solidFill>
                  <a:schemeClr val="tx1"/>
                </a:solidFill>
                <a:effectLst/>
                <a:uLnTx/>
                <a:uFillTx/>
                <a:latin typeface="Tahoma" panose="020B0604030504040204" pitchFamily="34" charset="0"/>
                <a:ea typeface="Tahoma" panose="020B0604030504040204" pitchFamily="34" charset="0"/>
                <a:cs typeface="Tahoma" panose="020B0604030504040204" pitchFamily="34" charset="0"/>
              </a:rPr>
              <a:t>“Lack of communication around programs and coordinators of programs.  Lack of response to email and voice mails.  Lack of communication with the public – e.g., their handling of the floors at Pleasant Home was atrocious.”</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lang="en-US" sz="900" i="1" dirty="0">
                <a:solidFill>
                  <a:schemeClr val="tx1"/>
                </a:solidFill>
                <a:latin typeface="Tahoma" panose="020B0604030504040204" pitchFamily="34" charset="0"/>
                <a:ea typeface="Tahoma" panose="020B0604030504040204" pitchFamily="34" charset="0"/>
                <a:cs typeface="Tahoma" panose="020B0604030504040204" pitchFamily="34" charset="0"/>
              </a:rPr>
              <a:t>“Not enough communication with lap swimmers, the most dedicated and enthusiastic users of the pool. One result was a bad redesign of the Ridgeland women's locker room, replacing a simple central spot to sit while changing with an insufficient number of private changing cubbies.”   </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kumimoji="0" lang="en-US" sz="900" b="0" i="1" u="none" strike="noStrike" kern="1200" cap="none" spc="0" normalizeH="0" baseline="0" noProof="0" dirty="0">
                <a:ln>
                  <a:noFill/>
                </a:ln>
                <a:solidFill>
                  <a:schemeClr val="tx1"/>
                </a:solidFill>
                <a:effectLst/>
                <a:uLnTx/>
                <a:uFillTx/>
                <a:latin typeface="Tahoma" panose="020B0604030504040204" pitchFamily="34" charset="0"/>
                <a:ea typeface="Tahoma" panose="020B0604030504040204" pitchFamily="34" charset="0"/>
                <a:cs typeface="Tahoma" panose="020B0604030504040204" pitchFamily="34" charset="0"/>
              </a:rPr>
              <a:t>“It could do a better job of outreach to ALL Oak Parkers.”</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kumimoji="0" lang="en-US" sz="900" b="0" i="1" u="none" strike="noStrike" kern="1200" cap="none" spc="0" normalizeH="0" baseline="0" noProof="0" dirty="0">
                <a:ln>
                  <a:noFill/>
                </a:ln>
                <a:solidFill>
                  <a:schemeClr val="tx1"/>
                </a:solidFill>
                <a:effectLst/>
                <a:uLnTx/>
                <a:uFillTx/>
                <a:latin typeface="Tahoma" panose="020B0604030504040204" pitchFamily="34" charset="0"/>
                <a:ea typeface="Tahoma" panose="020B0604030504040204" pitchFamily="34" charset="0"/>
                <a:cs typeface="Tahoma" panose="020B0604030504040204" pitchFamily="34" charset="0"/>
              </a:rPr>
              <a:t>“I was disappointed about the way communication was shared signing up for gymnastics in the fall. We are new to Oak Park and enrolled for one week of summer gymnastics camp. When it came for fall registration, we did not know that that one week counted as having been enrolled in gymnastics 'summer camp' and that we were eligible for early fall enrollment. There was no email explaining that the one week we had participated in counted. As a result, we enrolled with the rest of OP and of course didn't get into any of the fall programming. My kids were heartbroken. I was really disappointed that no email was shared explaining that we would have qualified to enroll early. </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kumimoji="0" lang="en-US" sz="900" b="0" i="1" u="none" strike="noStrike" kern="1200" cap="none" spc="0" normalizeH="0" baseline="0" noProof="0" dirty="0">
                <a:ln>
                  <a:noFill/>
                </a:ln>
                <a:solidFill>
                  <a:schemeClr val="tx1"/>
                </a:solidFill>
                <a:effectLst/>
                <a:uLnTx/>
                <a:uFillTx/>
                <a:latin typeface="Tahoma" panose="020B0604030504040204" pitchFamily="34" charset="0"/>
                <a:ea typeface="Tahoma" panose="020B0604030504040204" pitchFamily="34" charset="0"/>
                <a:cs typeface="Tahoma" panose="020B0604030504040204" pitchFamily="34" charset="0"/>
              </a:rPr>
              <a:t>“Sometimes it feels like maintenance and/or improvements aren't planned out well. They build then sometimes remove or replace it a few years later.”</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lang="en-US" sz="900" i="1" dirty="0">
                <a:solidFill>
                  <a:schemeClr val="tx1"/>
                </a:solidFill>
                <a:latin typeface="Tahoma" panose="020B0604030504040204" pitchFamily="34" charset="0"/>
                <a:ea typeface="Tahoma" panose="020B0604030504040204" pitchFamily="34" charset="0"/>
                <a:cs typeface="Tahoma" panose="020B0604030504040204" pitchFamily="34" charset="0"/>
              </a:rPr>
              <a:t>“I think the Park District is too quick to replace park equipment rather than doing the more fiscally responsible thing of repairing and refurbishing.”</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lang="en-US" sz="900" i="1" dirty="0">
                <a:solidFill>
                  <a:schemeClr val="tx1"/>
                </a:solidFill>
                <a:latin typeface="Tahoma" panose="020B0604030504040204" pitchFamily="34" charset="0"/>
                <a:ea typeface="Tahoma" panose="020B0604030504040204" pitchFamily="34" charset="0"/>
                <a:cs typeface="Tahoma" panose="020B0604030504040204" pitchFamily="34" charset="0"/>
              </a:rPr>
              <a:t>“In my opinion, many construction projects, improvements and maintenance efforts appear wasteful and much of it unnecessary.”</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lang="en-US" sz="900" i="1" dirty="0">
                <a:solidFill>
                  <a:schemeClr val="tx1"/>
                </a:solidFill>
                <a:latin typeface="Tahoma" panose="020B0604030504040204" pitchFamily="34" charset="0"/>
                <a:ea typeface="Tahoma" panose="020B0604030504040204" pitchFamily="34" charset="0"/>
                <a:cs typeface="Tahoma" panose="020B0604030504040204" pitchFamily="34" charset="0"/>
              </a:rPr>
              <a:t>“Spends too much money, we keep building new buildings, updating parks with state of art equipment that is not needed.”</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lang="en-US" sz="900" i="1" dirty="0">
                <a:solidFill>
                  <a:schemeClr val="tx1"/>
                </a:solidFill>
                <a:latin typeface="Tahoma" panose="020B0604030504040204" pitchFamily="34" charset="0"/>
                <a:ea typeface="Tahoma" panose="020B0604030504040204" pitchFamily="34" charset="0"/>
                <a:cs typeface="Tahoma" panose="020B0604030504040204" pitchFamily="34" charset="0"/>
              </a:rPr>
              <a:t>“Stop re-doing parks when play equipment is just fine! If stuff is good enough to donate, it's good enough to keep.”</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lang="en-US" sz="900" i="1" dirty="0">
                <a:solidFill>
                  <a:schemeClr val="tx1"/>
                </a:solidFill>
                <a:latin typeface="Tahoma" panose="020B0604030504040204" pitchFamily="34" charset="0"/>
                <a:ea typeface="Tahoma" panose="020B0604030504040204" pitchFamily="34" charset="0"/>
                <a:cs typeface="Tahoma" panose="020B0604030504040204" pitchFamily="34" charset="0"/>
              </a:rPr>
              <a:t>“Ticket people who litter.”</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kumimoji="0" lang="en-US" sz="900" i="1" u="none" strike="noStrike" kern="1200" cap="none" spc="0" normalizeH="0" baseline="0" noProof="0" dirty="0">
                <a:ln>
                  <a:noFill/>
                </a:ln>
                <a:solidFill>
                  <a:schemeClr val="tx1"/>
                </a:solidFill>
                <a:effectLst/>
                <a:uLnTx/>
                <a:uFillTx/>
                <a:latin typeface="Tahoma" panose="020B0604030504040204" pitchFamily="34" charset="0"/>
                <a:ea typeface="Tahoma" panose="020B0604030504040204" pitchFamily="34" charset="0"/>
                <a:cs typeface="Tahoma" panose="020B0604030504040204" pitchFamily="34" charset="0"/>
              </a:rPr>
              <a:t>“Please enforce people to pickup after their dog.”</a:t>
            </a:r>
            <a:endParaRPr lang="en-US" sz="900" i="1" dirty="0">
              <a:solidFill>
                <a:schemeClr val="tx1"/>
              </a:solidFill>
              <a:latin typeface="Tahoma" panose="020B0604030504040204" pitchFamily="34" charset="0"/>
              <a:ea typeface="Tahoma" panose="020B0604030504040204" pitchFamily="34" charset="0"/>
              <a:cs typeface="Tahoma" panose="020B0604030504040204" pitchFamily="34" charset="0"/>
            </a:endParaRP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lang="en-US" sz="900" i="1" dirty="0">
                <a:solidFill>
                  <a:schemeClr val="tx1"/>
                </a:solidFill>
                <a:latin typeface="Tahoma" panose="020B0604030504040204" pitchFamily="34" charset="0"/>
                <a:ea typeface="Tahoma" panose="020B0604030504040204" pitchFamily="34" charset="0"/>
                <a:cs typeface="Tahoma" panose="020B0604030504040204" pitchFamily="34" charset="0"/>
              </a:rPr>
              <a:t>“Sometimes dogs are not on a leash.”</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lang="en-US" sz="900" i="1" dirty="0">
                <a:solidFill>
                  <a:schemeClr val="tx1"/>
                </a:solidFill>
                <a:latin typeface="Tahoma" panose="020B0604030504040204" pitchFamily="34" charset="0"/>
                <a:ea typeface="Tahoma" panose="020B0604030504040204" pitchFamily="34" charset="0"/>
                <a:cs typeface="Tahoma" panose="020B0604030504040204" pitchFamily="34" charset="0"/>
              </a:rPr>
              <a:t>“I wish the lifeguards at the community pools did a better job of enforcing pool rules, specifically enforcing proper use of lap lanes.”</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lang="en-US" sz="900" i="1" dirty="0">
                <a:solidFill>
                  <a:schemeClr val="tx1"/>
                </a:solidFill>
                <a:latin typeface="Tahoma" panose="020B0604030504040204" pitchFamily="34" charset="0"/>
                <a:ea typeface="Tahoma" panose="020B0604030504040204" pitchFamily="34" charset="0"/>
                <a:cs typeface="Tahoma" panose="020B0604030504040204" pitchFamily="34" charset="0"/>
              </a:rPr>
              <a:t>“Class quality is very dependent on instructors and some of them aren't great. I would say my satisfaction with classes has been 50%. I just don't feel confident when signing up that I will be satisfied with any given class.”</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lang="en-US" sz="900" i="1" dirty="0">
                <a:solidFill>
                  <a:schemeClr val="tx1"/>
                </a:solidFill>
                <a:latin typeface="Tahoma" panose="020B0604030504040204" pitchFamily="34" charset="0"/>
                <a:ea typeface="Tahoma" panose="020B0604030504040204" pitchFamily="34" charset="0"/>
                <a:cs typeface="Tahoma" panose="020B0604030504040204" pitchFamily="34" charset="0"/>
              </a:rPr>
              <a:t>“My nine-year-old took a week-long class during the summer and the program and counselors weren't that good.”</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lang="en-US" sz="900" i="1" dirty="0">
                <a:solidFill>
                  <a:schemeClr val="tx1"/>
                </a:solidFill>
                <a:latin typeface="Tahoma" panose="020B0604030504040204" pitchFamily="34" charset="0"/>
                <a:ea typeface="Tahoma" panose="020B0604030504040204" pitchFamily="34" charset="0"/>
                <a:cs typeface="Tahoma" panose="020B0604030504040204" pitchFamily="34" charset="0"/>
              </a:rPr>
              <a:t>“Administrative staff falls down on the job sometimes.  Team sport prices too high.”</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lang="en-US" sz="900" i="1" dirty="0">
                <a:solidFill>
                  <a:schemeClr val="tx1"/>
                </a:solidFill>
                <a:latin typeface="Tahoma" panose="020B0604030504040204" pitchFamily="34" charset="0"/>
                <a:ea typeface="Tahoma" panose="020B0604030504040204" pitchFamily="34" charset="0"/>
                <a:cs typeface="Tahoma" panose="020B0604030504040204" pitchFamily="34" charset="0"/>
              </a:rPr>
              <a:t>“Staffing - serious staffing issues.  I understand how difficult staffing is these days, but it has always been an issue with the park district.  Pay more! Devote more resources to your employees.”</a:t>
            </a:r>
          </a:p>
        </p:txBody>
      </p:sp>
      <p:sp>
        <p:nvSpPr>
          <p:cNvPr id="2" name="TextBox 1">
            <a:extLst>
              <a:ext uri="{FF2B5EF4-FFF2-40B4-BE49-F238E27FC236}">
                <a16:creationId xmlns:a16="http://schemas.microsoft.com/office/drawing/2014/main" id="{46501016-BE99-CA1F-61E3-8F605A22261E}"/>
              </a:ext>
            </a:extLst>
          </p:cNvPr>
          <p:cNvSpPr txBox="1"/>
          <p:nvPr/>
        </p:nvSpPr>
        <p:spPr>
          <a:xfrm>
            <a:off x="5316384" y="151002"/>
            <a:ext cx="3246540" cy="261610"/>
          </a:xfrm>
          <a:prstGeom prst="rect">
            <a:avLst/>
          </a:prstGeom>
          <a:noFill/>
        </p:spPr>
        <p:txBody>
          <a:bodyPr wrap="square" rtlCol="0">
            <a:spAutoFit/>
          </a:bodyPr>
          <a:lstStyle/>
          <a:p>
            <a:pPr algn="r"/>
            <a:r>
              <a:rPr lang="en-US" sz="1100" b="1" dirty="0">
                <a:solidFill>
                  <a:schemeClr val="bg1"/>
                </a:solidFill>
                <a:latin typeface="Tahoma" panose="020B0604030504040204" pitchFamily="34" charset="0"/>
                <a:ea typeface="Tahoma" panose="020B0604030504040204" pitchFamily="34" charset="0"/>
                <a:cs typeface="Tahoma" panose="020B0604030504040204" pitchFamily="34" charset="0"/>
              </a:rPr>
              <a:t>PDOP Dislikes/Improvements Sought</a:t>
            </a:r>
          </a:p>
        </p:txBody>
      </p:sp>
      <p:sp>
        <p:nvSpPr>
          <p:cNvPr id="3" name="Title 1">
            <a:extLst>
              <a:ext uri="{FF2B5EF4-FFF2-40B4-BE49-F238E27FC236}">
                <a16:creationId xmlns:a16="http://schemas.microsoft.com/office/drawing/2014/main" id="{B6A7BEB7-95CD-8D97-1C16-F141E5B00205}"/>
              </a:ext>
            </a:extLst>
          </p:cNvPr>
          <p:cNvSpPr txBox="1">
            <a:spLocks/>
          </p:cNvSpPr>
          <p:nvPr/>
        </p:nvSpPr>
        <p:spPr>
          <a:xfrm>
            <a:off x="531625" y="587848"/>
            <a:ext cx="7989752" cy="671210"/>
          </a:xfrm>
          <a:prstGeom prst="rect">
            <a:avLst/>
          </a:prstGeom>
        </p:spPr>
        <p:txBody>
          <a:bodyPr vert="horz" lIns="91440" tIns="45720" rIns="91440" bIns="45720" rtlCol="0" anchor="ctr">
            <a:normAutofit/>
          </a:bodyPr>
          <a:lstStyle>
            <a:lvl1pPr algn="l" defTabSz="457189" rtl="0" eaLnBrk="1" latinLnBrk="0" hangingPunct="1">
              <a:spcBef>
                <a:spcPct val="0"/>
              </a:spcBef>
              <a:buNone/>
              <a:defRPr sz="2000" b="1" kern="1200" cap="none" baseline="0">
                <a:solidFill>
                  <a:sysClr val="windowText" lastClr="000000"/>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1300" dirty="0">
                <a:latin typeface="Tahoma" panose="020B0604030504040204" pitchFamily="34" charset="0"/>
                <a:ea typeface="Tahoma" panose="020B0604030504040204" pitchFamily="34" charset="0"/>
                <a:cs typeface="Tahoma" panose="020B0604030504040204" pitchFamily="34" charset="0"/>
              </a:rPr>
              <a:t>Sample Verbatims:  PDOP Dislikes/Improvements Sought</a:t>
            </a:r>
          </a:p>
        </p:txBody>
      </p:sp>
    </p:spTree>
    <p:extLst>
      <p:ext uri="{BB962C8B-B14F-4D97-AF65-F5344CB8AC3E}">
        <p14:creationId xmlns:p14="http://schemas.microsoft.com/office/powerpoint/2010/main" val="206306222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2">
            <a:extLst>
              <a:ext uri="{FF2B5EF4-FFF2-40B4-BE49-F238E27FC236}">
                <a16:creationId xmlns:a16="http://schemas.microsoft.com/office/drawing/2014/main" id="{4BCDC7B0-1E69-1428-8AFD-450A1B45BDAE}"/>
              </a:ext>
            </a:extLst>
          </p:cNvPr>
          <p:cNvSpPr txBox="1">
            <a:spLocks/>
          </p:cNvSpPr>
          <p:nvPr/>
        </p:nvSpPr>
        <p:spPr>
          <a:xfrm>
            <a:off x="577124" y="1297336"/>
            <a:ext cx="7989752" cy="4972816"/>
          </a:xfrm>
          <a:prstGeom prst="rect">
            <a:avLst/>
          </a:prstGeom>
        </p:spPr>
        <p:txBody>
          <a:bodyPr vert="horz" lIns="91440" tIns="45720" rIns="91440" bIns="45720" rtlCol="0" anchor="t">
            <a:noAutofit/>
          </a:bodyPr>
          <a:lstStyle>
            <a:lvl1pPr marL="305992" indent="-305992" algn="l" defTabSz="457189" rtl="0" eaLnBrk="1" latinLnBrk="0" hangingPunct="1">
              <a:spcBef>
                <a:spcPct val="20000"/>
              </a:spcBef>
              <a:spcAft>
                <a:spcPts val="600"/>
              </a:spcAft>
              <a:buClrTx/>
              <a:buSzPct val="92000"/>
              <a:buFont typeface="Wingdings" panose="05000000000000000000" pitchFamily="2" charset="2"/>
              <a:buChar char="Ø"/>
              <a:defRPr sz="1200" kern="1200">
                <a:solidFill>
                  <a:schemeClr val="tx2"/>
                </a:solidFill>
                <a:latin typeface="+mn-lt"/>
                <a:ea typeface="+mn-ea"/>
                <a:cs typeface="+mn-cs"/>
              </a:defRPr>
            </a:lvl1pPr>
            <a:lvl2pPr marL="629984" indent="-305992" algn="l" defTabSz="457189" rtl="0" eaLnBrk="1" latinLnBrk="0" hangingPunct="1">
              <a:spcBef>
                <a:spcPct val="20000"/>
              </a:spcBef>
              <a:spcAft>
                <a:spcPts val="600"/>
              </a:spcAft>
              <a:buClrTx/>
              <a:buSzPct val="92000"/>
              <a:buFont typeface="Wingdings 2" panose="05020102010507070707" pitchFamily="18" charset="2"/>
              <a:buChar char=""/>
              <a:defRPr sz="1200" kern="1200">
                <a:solidFill>
                  <a:schemeClr val="tx2"/>
                </a:solidFill>
                <a:latin typeface="+mn-lt"/>
                <a:ea typeface="+mn-ea"/>
                <a:cs typeface="+mn-cs"/>
              </a:defRPr>
            </a:lvl2pPr>
            <a:lvl3pPr marL="899978" indent="-269993" algn="l" defTabSz="457189" rtl="0" eaLnBrk="1" latinLnBrk="0" hangingPunct="1">
              <a:spcBef>
                <a:spcPct val="20000"/>
              </a:spcBef>
              <a:spcAft>
                <a:spcPts val="600"/>
              </a:spcAft>
              <a:buClrTx/>
              <a:buSzPct val="92000"/>
              <a:buFont typeface="Wingdings 2" panose="05020102010507070707" pitchFamily="18" charset="2"/>
              <a:buChar char=""/>
              <a:defRPr sz="1200" kern="1200">
                <a:solidFill>
                  <a:schemeClr val="tx2"/>
                </a:solidFill>
                <a:latin typeface="+mn-lt"/>
                <a:ea typeface="+mn-ea"/>
                <a:cs typeface="+mn-cs"/>
              </a:defRPr>
            </a:lvl3pPr>
            <a:lvl4pPr marL="1241969" indent="-233994" algn="l" defTabSz="457189" rtl="0" eaLnBrk="1" latinLnBrk="0" hangingPunct="1">
              <a:spcBef>
                <a:spcPct val="20000"/>
              </a:spcBef>
              <a:spcAft>
                <a:spcPts val="600"/>
              </a:spcAft>
              <a:buClrTx/>
              <a:buSzPct val="92000"/>
              <a:buFont typeface="Wingdings 2" panose="05020102010507070707" pitchFamily="18" charset="2"/>
              <a:buChar char=""/>
              <a:defRPr sz="1200" kern="1200">
                <a:solidFill>
                  <a:schemeClr val="tx2"/>
                </a:solidFill>
                <a:latin typeface="+mn-lt"/>
                <a:ea typeface="+mn-ea"/>
                <a:cs typeface="+mn-cs"/>
              </a:defRPr>
            </a:lvl4pPr>
            <a:lvl5pPr marL="1601960" indent="-233994" algn="l" defTabSz="457189" rtl="0" eaLnBrk="1" latinLnBrk="0" hangingPunct="1">
              <a:spcBef>
                <a:spcPct val="20000"/>
              </a:spcBef>
              <a:spcAft>
                <a:spcPts val="600"/>
              </a:spcAft>
              <a:buClrTx/>
              <a:buSzPct val="92000"/>
              <a:buFont typeface="Wingdings 2" panose="05020102010507070707" pitchFamily="18" charset="2"/>
              <a:buChar char=""/>
              <a:defRPr sz="1200" kern="1200">
                <a:solidFill>
                  <a:schemeClr val="tx2"/>
                </a:solidFill>
                <a:latin typeface="+mn-lt"/>
                <a:ea typeface="+mn-ea"/>
                <a:cs typeface="+mn-cs"/>
              </a:defRPr>
            </a:lvl5pPr>
            <a:lvl6pPr marL="1899953" indent="-228594" algn="l" defTabSz="457189"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199945" indent="-228594" algn="l" defTabSz="457189"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499938" indent="-228594" algn="l" defTabSz="457189"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799930" indent="-228594" algn="l" defTabSz="457189"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lang="en-US" sz="900" b="1" u="sng" dirty="0">
                <a:solidFill>
                  <a:schemeClr val="tx1"/>
                </a:solidFill>
                <a:latin typeface="Tahoma" panose="020B0604030504040204" pitchFamily="34" charset="0"/>
                <a:ea typeface="Tahoma" panose="020B0604030504040204" pitchFamily="34" charset="0"/>
                <a:cs typeface="Tahoma" panose="020B0604030504040204" pitchFamily="34" charset="0"/>
              </a:rPr>
              <a:t>Buildings/Facilities (TOTAL NET=21%)</a:t>
            </a:r>
            <a:endParaRPr kumimoji="0" lang="en-US" sz="900" b="1" i="0" u="sng" strike="noStrike" kern="1200" cap="none" spc="0" normalizeH="0" baseline="0" noProof="0" dirty="0">
              <a:ln>
                <a:noFill/>
              </a:ln>
              <a:solidFill>
                <a:schemeClr val="tx1"/>
              </a:solidFill>
              <a:effectLst/>
              <a:uLnTx/>
              <a:uFillTx/>
              <a:latin typeface="Tahoma" panose="020B0604030504040204" pitchFamily="34" charset="0"/>
              <a:ea typeface="Tahoma" panose="020B0604030504040204" pitchFamily="34" charset="0"/>
              <a:cs typeface="Tahoma" panose="020B0604030504040204" pitchFamily="34" charset="0"/>
            </a:endParaRP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kumimoji="0" lang="en-US" sz="900" b="0" i="1" u="none" strike="noStrike" kern="1200" cap="none" spc="0" normalizeH="0" baseline="0" noProof="0" dirty="0">
                <a:ln>
                  <a:noFill/>
                </a:ln>
                <a:solidFill>
                  <a:schemeClr val="tx1"/>
                </a:solidFill>
                <a:effectLst/>
                <a:uLnTx/>
                <a:uFillTx/>
                <a:latin typeface="Tahoma" panose="020B0604030504040204" pitchFamily="34" charset="0"/>
                <a:ea typeface="Tahoma" panose="020B0604030504040204" pitchFamily="34" charset="0"/>
                <a:cs typeface="Tahoma" panose="020B0604030504040204" pitchFamily="34" charset="0"/>
              </a:rPr>
              <a:t>“Some of the tennis courts are in bad shape. The pickle ball courts could be repaved. More dedicated pickle ball courts.” </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lang="en-US" sz="900" i="1" dirty="0">
                <a:solidFill>
                  <a:schemeClr val="tx1"/>
                </a:solidFill>
                <a:latin typeface="Tahoma" panose="020B0604030504040204" pitchFamily="34" charset="0"/>
                <a:ea typeface="Tahoma" panose="020B0604030504040204" pitchFamily="34" charset="0"/>
                <a:cs typeface="Tahoma" panose="020B0604030504040204" pitchFamily="34" charset="0"/>
              </a:rPr>
              <a:t>“Lack of outdoor basketball courts.”</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lang="en-US" sz="900" i="1" dirty="0">
                <a:solidFill>
                  <a:schemeClr val="tx1"/>
                </a:solidFill>
                <a:latin typeface="Tahoma" panose="020B0604030504040204" pitchFamily="34" charset="0"/>
                <a:ea typeface="Tahoma" panose="020B0604030504040204" pitchFamily="34" charset="0"/>
                <a:cs typeface="Tahoma" panose="020B0604030504040204" pitchFamily="34" charset="0"/>
              </a:rPr>
              <a:t>“They did not provide the proper court lines for badminton. We are making do with pickleball court lines. I encourage them to look at Wheeling Park District's CRC and how they allot time in their gyms for sports including badminton. They must make about $200 on a Monday night $5 drop-in badminton utilizing 6 courts. Utilizing a system like that would encourage more players to use the gyms and bring in revenue for the CRC.”</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lang="en-US" sz="900" i="1" dirty="0">
                <a:solidFill>
                  <a:schemeClr val="tx1"/>
                </a:solidFill>
                <a:latin typeface="Tahoma" panose="020B0604030504040204" pitchFamily="34" charset="0"/>
                <a:ea typeface="Tahoma" panose="020B0604030504040204" pitchFamily="34" charset="0"/>
                <a:cs typeface="Tahoma" panose="020B0604030504040204" pitchFamily="34" charset="0"/>
              </a:rPr>
              <a:t>“Projects done without expert input, e.g., Barrie pickleball courts.”</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lang="en-US" sz="900" i="1" dirty="0">
                <a:solidFill>
                  <a:schemeClr val="tx1"/>
                </a:solidFill>
                <a:latin typeface="Tahoma" panose="020B0604030504040204" pitchFamily="34" charset="0"/>
                <a:ea typeface="Tahoma" panose="020B0604030504040204" pitchFamily="34" charset="0"/>
                <a:cs typeface="Tahoma" panose="020B0604030504040204" pitchFamily="34" charset="0"/>
              </a:rPr>
              <a:t>“Should have more basketball hoops. Couldn't tennis courts do double duty?”</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lang="en-US" sz="900" i="1" dirty="0">
                <a:solidFill>
                  <a:schemeClr val="tx1"/>
                </a:solidFill>
                <a:latin typeface="Tahoma" panose="020B0604030504040204" pitchFamily="34" charset="0"/>
                <a:ea typeface="Tahoma" panose="020B0604030504040204" pitchFamily="34" charset="0"/>
                <a:cs typeface="Tahoma" panose="020B0604030504040204" pitchFamily="34" charset="0"/>
              </a:rPr>
              <a:t>“I'm disappointed that the newly developed CRC did not take into consideration that there is not enough large classroom space for the fitness classes, such as Nia. What a disappointment that such a beautiful new facility can't be used and thus those classes will still be shunted to too-small spaces in older buildings.” </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lang="en-US" sz="900" i="1" dirty="0">
                <a:solidFill>
                  <a:schemeClr val="tx1"/>
                </a:solidFill>
                <a:latin typeface="Tahoma" panose="020B0604030504040204" pitchFamily="34" charset="0"/>
                <a:ea typeface="Tahoma" panose="020B0604030504040204" pitchFamily="34" charset="0"/>
                <a:cs typeface="Tahoma" panose="020B0604030504040204" pitchFamily="34" charset="0"/>
              </a:rPr>
              <a:t>“CRC is a very nice facility but…the space allocated to the workout area, where most users go, is unbelievably small!  Why have a huge skating rink and small rooms for other programs?”</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lang="en-US" sz="900" i="1" dirty="0">
                <a:solidFill>
                  <a:schemeClr val="tx1"/>
                </a:solidFill>
                <a:latin typeface="Tahoma" panose="020B0604030504040204" pitchFamily="34" charset="0"/>
                <a:ea typeface="Tahoma" panose="020B0604030504040204" pitchFamily="34" charset="0"/>
                <a:cs typeface="Tahoma" panose="020B0604030504040204" pitchFamily="34" charset="0"/>
              </a:rPr>
              <a:t>“Lack of bathroom access at many of the parks.”</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lang="en-US" sz="900" i="1" dirty="0">
                <a:solidFill>
                  <a:schemeClr val="tx1"/>
                </a:solidFill>
                <a:latin typeface="Tahoma" panose="020B0604030504040204" pitchFamily="34" charset="0"/>
                <a:ea typeface="Tahoma" panose="020B0604030504040204" pitchFamily="34" charset="0"/>
                <a:cs typeface="Tahoma" panose="020B0604030504040204" pitchFamily="34" charset="0"/>
              </a:rPr>
              <a:t>“Bathrooms are often locked in fall, winter, spring with no porta potty options. This is hard with young kids needing to use the bathroom.”</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lang="en-US" sz="900" i="1" dirty="0">
                <a:solidFill>
                  <a:schemeClr val="tx1"/>
                </a:solidFill>
                <a:latin typeface="Tahoma" panose="020B0604030504040204" pitchFamily="34" charset="0"/>
                <a:ea typeface="Tahoma" panose="020B0604030504040204" pitchFamily="34" charset="0"/>
                <a:cs typeface="Tahoma" panose="020B0604030504040204" pitchFamily="34" charset="0"/>
              </a:rPr>
              <a:t>“The only issue I have with the park district is the pool schedule during the summers. It seems ridiculous for the pools to close as early as they do, and  have limited schedules during certain times of the year. The memberships are not cheap and to limit how late they stay open really impacts how much we are able to utilize the pool pass outside of weekends. It would be great to be able to have the pools open until 8 or 9 PM so that families could take kids after work and dinner.”</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lang="en-US" sz="900" i="1" dirty="0">
                <a:solidFill>
                  <a:schemeClr val="tx1"/>
                </a:solidFill>
                <a:latin typeface="Tahoma" panose="020B0604030504040204" pitchFamily="34" charset="0"/>
                <a:ea typeface="Tahoma" panose="020B0604030504040204" pitchFamily="34" charset="0"/>
                <a:cs typeface="Tahoma" panose="020B0604030504040204" pitchFamily="34" charset="0"/>
              </a:rPr>
              <a:t>“I'd like to see longer hours at the pools, and better functionality for booking fields and understanding when fields are open and when they're reserved or in use. Also, we have friends and family members with mobility challenges, I think many of the facilities need to be more accessible, specifically parking.”</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lang="en-US" sz="900" i="1" dirty="0">
                <a:solidFill>
                  <a:schemeClr val="tx1"/>
                </a:solidFill>
                <a:latin typeface="Tahoma" panose="020B0604030504040204" pitchFamily="34" charset="0"/>
                <a:ea typeface="Tahoma" panose="020B0604030504040204" pitchFamily="34" charset="0"/>
                <a:cs typeface="Tahoma" panose="020B0604030504040204" pitchFamily="34" charset="0"/>
              </a:rPr>
              <a:t>“Oak Park needs an indoor pool that offer swim lessons and activities for youth and adults alike. The only other reasonable option is the YMCA. I however, have to drive all the way to Triton college for classes.”</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lang="en-US" sz="900" i="1" dirty="0">
                <a:solidFill>
                  <a:schemeClr val="tx1"/>
                </a:solidFill>
                <a:latin typeface="Tahoma" panose="020B0604030504040204" pitchFamily="34" charset="0"/>
                <a:ea typeface="Tahoma" panose="020B0604030504040204" pitchFamily="34" charset="0"/>
                <a:cs typeface="Tahoma" panose="020B0604030504040204" pitchFamily="34" charset="0"/>
              </a:rPr>
              <a:t>“Needs an indoor pool for lap swimming.”</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lang="en-US" sz="900" i="1" dirty="0">
                <a:solidFill>
                  <a:schemeClr val="tx1"/>
                </a:solidFill>
                <a:latin typeface="Tahoma" panose="020B0604030504040204" pitchFamily="34" charset="0"/>
                <a:ea typeface="Tahoma" panose="020B0604030504040204" pitchFamily="34" charset="0"/>
                <a:cs typeface="Tahoma" panose="020B0604030504040204" pitchFamily="34" charset="0"/>
              </a:rPr>
              <a:t>“In a community of this size with the taxes that are paid, that there is not a year-round aquatic facility for pool activities, programs, and free swim for residents is a disgrace.”</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lang="en-US" sz="900" i="1" dirty="0">
                <a:solidFill>
                  <a:schemeClr val="tx1"/>
                </a:solidFill>
                <a:latin typeface="Tahoma" panose="020B0604030504040204" pitchFamily="34" charset="0"/>
                <a:ea typeface="Tahoma" panose="020B0604030504040204" pitchFamily="34" charset="0"/>
                <a:cs typeface="Tahoma" panose="020B0604030504040204" pitchFamily="34" charset="0"/>
              </a:rPr>
              <a:t>“Indoor pool please!  Also, we are not nearly where surrounding communities are on the number of available and dedicated pickleball courts.  No dog parks in northeast Oak Park.”</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endParaRPr lang="en-US" sz="900" i="1"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sp>
        <p:nvSpPr>
          <p:cNvPr id="2" name="TextBox 1">
            <a:extLst>
              <a:ext uri="{FF2B5EF4-FFF2-40B4-BE49-F238E27FC236}">
                <a16:creationId xmlns:a16="http://schemas.microsoft.com/office/drawing/2014/main" id="{46501016-BE99-CA1F-61E3-8F605A22261E}"/>
              </a:ext>
            </a:extLst>
          </p:cNvPr>
          <p:cNvSpPr txBox="1"/>
          <p:nvPr/>
        </p:nvSpPr>
        <p:spPr>
          <a:xfrm>
            <a:off x="5316384" y="151002"/>
            <a:ext cx="3246540" cy="261610"/>
          </a:xfrm>
          <a:prstGeom prst="rect">
            <a:avLst/>
          </a:prstGeom>
          <a:noFill/>
        </p:spPr>
        <p:txBody>
          <a:bodyPr wrap="square" rtlCol="0">
            <a:spAutoFit/>
          </a:bodyPr>
          <a:lstStyle/>
          <a:p>
            <a:pPr algn="r"/>
            <a:r>
              <a:rPr lang="en-US" sz="1100" b="1" dirty="0">
                <a:solidFill>
                  <a:schemeClr val="bg1"/>
                </a:solidFill>
                <a:latin typeface="Tahoma" panose="020B0604030504040204" pitchFamily="34" charset="0"/>
                <a:ea typeface="Tahoma" panose="020B0604030504040204" pitchFamily="34" charset="0"/>
                <a:cs typeface="Tahoma" panose="020B0604030504040204" pitchFamily="34" charset="0"/>
              </a:rPr>
              <a:t>PDOP Dislikes/Improvements Sought</a:t>
            </a:r>
          </a:p>
        </p:txBody>
      </p:sp>
      <p:sp>
        <p:nvSpPr>
          <p:cNvPr id="3" name="Title 1">
            <a:extLst>
              <a:ext uri="{FF2B5EF4-FFF2-40B4-BE49-F238E27FC236}">
                <a16:creationId xmlns:a16="http://schemas.microsoft.com/office/drawing/2014/main" id="{B6A7BEB7-95CD-8D97-1C16-F141E5B00205}"/>
              </a:ext>
            </a:extLst>
          </p:cNvPr>
          <p:cNvSpPr txBox="1">
            <a:spLocks/>
          </p:cNvSpPr>
          <p:nvPr/>
        </p:nvSpPr>
        <p:spPr>
          <a:xfrm>
            <a:off x="531625" y="587848"/>
            <a:ext cx="7989752" cy="671210"/>
          </a:xfrm>
          <a:prstGeom prst="rect">
            <a:avLst/>
          </a:prstGeom>
        </p:spPr>
        <p:txBody>
          <a:bodyPr vert="horz" lIns="91440" tIns="45720" rIns="91440" bIns="45720" rtlCol="0" anchor="ctr">
            <a:normAutofit/>
          </a:bodyPr>
          <a:lstStyle>
            <a:lvl1pPr algn="l" defTabSz="457189" rtl="0" eaLnBrk="1" latinLnBrk="0" hangingPunct="1">
              <a:spcBef>
                <a:spcPct val="0"/>
              </a:spcBef>
              <a:buNone/>
              <a:defRPr sz="2000" b="1" kern="1200" cap="none" baseline="0">
                <a:solidFill>
                  <a:sysClr val="windowText" lastClr="000000"/>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1300" dirty="0">
                <a:latin typeface="Tahoma" panose="020B0604030504040204" pitchFamily="34" charset="0"/>
                <a:ea typeface="Tahoma" panose="020B0604030504040204" pitchFamily="34" charset="0"/>
                <a:cs typeface="Tahoma" panose="020B0604030504040204" pitchFamily="34" charset="0"/>
              </a:rPr>
              <a:t>Sample Verbatims:  PDOP Dislikes/Improvements Sought</a:t>
            </a:r>
          </a:p>
        </p:txBody>
      </p:sp>
    </p:spTree>
    <p:extLst>
      <p:ext uri="{BB962C8B-B14F-4D97-AF65-F5344CB8AC3E}">
        <p14:creationId xmlns:p14="http://schemas.microsoft.com/office/powerpoint/2010/main" val="43648876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2">
            <a:extLst>
              <a:ext uri="{FF2B5EF4-FFF2-40B4-BE49-F238E27FC236}">
                <a16:creationId xmlns:a16="http://schemas.microsoft.com/office/drawing/2014/main" id="{4BCDC7B0-1E69-1428-8AFD-450A1B45BDAE}"/>
              </a:ext>
            </a:extLst>
          </p:cNvPr>
          <p:cNvSpPr txBox="1">
            <a:spLocks/>
          </p:cNvSpPr>
          <p:nvPr/>
        </p:nvSpPr>
        <p:spPr>
          <a:xfrm>
            <a:off x="577124" y="1297336"/>
            <a:ext cx="7989752" cy="4972816"/>
          </a:xfrm>
          <a:prstGeom prst="rect">
            <a:avLst/>
          </a:prstGeom>
        </p:spPr>
        <p:txBody>
          <a:bodyPr vert="horz" lIns="91440" tIns="45720" rIns="91440" bIns="45720" rtlCol="0" anchor="t">
            <a:noAutofit/>
          </a:bodyPr>
          <a:lstStyle>
            <a:lvl1pPr marL="305992" indent="-305992" algn="l" defTabSz="457189" rtl="0" eaLnBrk="1" latinLnBrk="0" hangingPunct="1">
              <a:spcBef>
                <a:spcPct val="20000"/>
              </a:spcBef>
              <a:spcAft>
                <a:spcPts val="600"/>
              </a:spcAft>
              <a:buClrTx/>
              <a:buSzPct val="92000"/>
              <a:buFont typeface="Wingdings" panose="05000000000000000000" pitchFamily="2" charset="2"/>
              <a:buChar char="Ø"/>
              <a:defRPr sz="1200" kern="1200">
                <a:solidFill>
                  <a:schemeClr val="tx2"/>
                </a:solidFill>
                <a:latin typeface="+mn-lt"/>
                <a:ea typeface="+mn-ea"/>
                <a:cs typeface="+mn-cs"/>
              </a:defRPr>
            </a:lvl1pPr>
            <a:lvl2pPr marL="629984" indent="-305992" algn="l" defTabSz="457189" rtl="0" eaLnBrk="1" latinLnBrk="0" hangingPunct="1">
              <a:spcBef>
                <a:spcPct val="20000"/>
              </a:spcBef>
              <a:spcAft>
                <a:spcPts val="600"/>
              </a:spcAft>
              <a:buClrTx/>
              <a:buSzPct val="92000"/>
              <a:buFont typeface="Wingdings 2" panose="05020102010507070707" pitchFamily="18" charset="2"/>
              <a:buChar char=""/>
              <a:defRPr sz="1200" kern="1200">
                <a:solidFill>
                  <a:schemeClr val="tx2"/>
                </a:solidFill>
                <a:latin typeface="+mn-lt"/>
                <a:ea typeface="+mn-ea"/>
                <a:cs typeface="+mn-cs"/>
              </a:defRPr>
            </a:lvl2pPr>
            <a:lvl3pPr marL="899978" indent="-269993" algn="l" defTabSz="457189" rtl="0" eaLnBrk="1" latinLnBrk="0" hangingPunct="1">
              <a:spcBef>
                <a:spcPct val="20000"/>
              </a:spcBef>
              <a:spcAft>
                <a:spcPts val="600"/>
              </a:spcAft>
              <a:buClrTx/>
              <a:buSzPct val="92000"/>
              <a:buFont typeface="Wingdings 2" panose="05020102010507070707" pitchFamily="18" charset="2"/>
              <a:buChar char=""/>
              <a:defRPr sz="1200" kern="1200">
                <a:solidFill>
                  <a:schemeClr val="tx2"/>
                </a:solidFill>
                <a:latin typeface="+mn-lt"/>
                <a:ea typeface="+mn-ea"/>
                <a:cs typeface="+mn-cs"/>
              </a:defRPr>
            </a:lvl3pPr>
            <a:lvl4pPr marL="1241969" indent="-233994" algn="l" defTabSz="457189" rtl="0" eaLnBrk="1" latinLnBrk="0" hangingPunct="1">
              <a:spcBef>
                <a:spcPct val="20000"/>
              </a:spcBef>
              <a:spcAft>
                <a:spcPts val="600"/>
              </a:spcAft>
              <a:buClrTx/>
              <a:buSzPct val="92000"/>
              <a:buFont typeface="Wingdings 2" panose="05020102010507070707" pitchFamily="18" charset="2"/>
              <a:buChar char=""/>
              <a:defRPr sz="1200" kern="1200">
                <a:solidFill>
                  <a:schemeClr val="tx2"/>
                </a:solidFill>
                <a:latin typeface="+mn-lt"/>
                <a:ea typeface="+mn-ea"/>
                <a:cs typeface="+mn-cs"/>
              </a:defRPr>
            </a:lvl4pPr>
            <a:lvl5pPr marL="1601960" indent="-233994" algn="l" defTabSz="457189" rtl="0" eaLnBrk="1" latinLnBrk="0" hangingPunct="1">
              <a:spcBef>
                <a:spcPct val="20000"/>
              </a:spcBef>
              <a:spcAft>
                <a:spcPts val="600"/>
              </a:spcAft>
              <a:buClrTx/>
              <a:buSzPct val="92000"/>
              <a:buFont typeface="Wingdings 2" panose="05020102010507070707" pitchFamily="18" charset="2"/>
              <a:buChar char=""/>
              <a:defRPr sz="1200" kern="1200">
                <a:solidFill>
                  <a:schemeClr val="tx2"/>
                </a:solidFill>
                <a:latin typeface="+mn-lt"/>
                <a:ea typeface="+mn-ea"/>
                <a:cs typeface="+mn-cs"/>
              </a:defRPr>
            </a:lvl5pPr>
            <a:lvl6pPr marL="1899953" indent="-228594" algn="l" defTabSz="457189"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199945" indent="-228594" algn="l" defTabSz="457189"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499938" indent="-228594" algn="l" defTabSz="457189"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799930" indent="-228594" algn="l" defTabSz="457189"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lang="en-US" sz="900" b="1" u="sng" dirty="0">
                <a:solidFill>
                  <a:schemeClr val="tx1"/>
                </a:solidFill>
                <a:latin typeface="Tahoma" panose="020B0604030504040204" pitchFamily="34" charset="0"/>
                <a:ea typeface="Tahoma" panose="020B0604030504040204" pitchFamily="34" charset="0"/>
                <a:cs typeface="Tahoma" panose="020B0604030504040204" pitchFamily="34" charset="0"/>
              </a:rPr>
              <a:t>Parks/Playgrounds/Trails (TOTAL NET=12%)</a:t>
            </a:r>
            <a:endParaRPr kumimoji="0" lang="en-US" sz="900" b="1" i="0" u="sng" strike="noStrike" kern="1200" cap="none" spc="0" normalizeH="0" baseline="0" noProof="0" dirty="0">
              <a:ln>
                <a:noFill/>
              </a:ln>
              <a:solidFill>
                <a:schemeClr val="tx1"/>
              </a:solidFill>
              <a:effectLst/>
              <a:uLnTx/>
              <a:uFillTx/>
              <a:latin typeface="Tahoma" panose="020B0604030504040204" pitchFamily="34" charset="0"/>
              <a:ea typeface="Tahoma" panose="020B0604030504040204" pitchFamily="34" charset="0"/>
              <a:cs typeface="Tahoma" panose="020B0604030504040204" pitchFamily="34" charset="0"/>
            </a:endParaRP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lang="en-US" sz="900" i="1" dirty="0">
                <a:solidFill>
                  <a:schemeClr val="tx1"/>
                </a:solidFill>
                <a:latin typeface="Tahoma" panose="020B0604030504040204" pitchFamily="34" charset="0"/>
                <a:ea typeface="Tahoma" panose="020B0604030504040204" pitchFamily="34" charset="0"/>
                <a:cs typeface="Tahoma" panose="020B0604030504040204" pitchFamily="34" charset="0"/>
              </a:rPr>
              <a:t>“I live near Maple Park.  Need to secure it; there's no reason to have a west gate that's right off Harlem which is a busy street. That gate should be locked or removed.  We need to be safe: What if a child runs into Harlem Avenue, or (it’s an) easy exit if someone abducts a child.”</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lang="en-US" sz="900" i="1" dirty="0">
                <a:solidFill>
                  <a:schemeClr val="tx1"/>
                </a:solidFill>
                <a:latin typeface="Tahoma" panose="020B0604030504040204" pitchFamily="34" charset="0"/>
                <a:ea typeface="Tahoma" panose="020B0604030504040204" pitchFamily="34" charset="0"/>
                <a:cs typeface="Tahoma" panose="020B0604030504040204" pitchFamily="34" charset="0"/>
              </a:rPr>
              <a:t>“The parks are not regularly monitored after dark. There are frequent gatherings of loud teenagers. We tried talking with them but it was unsuccessful.”</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lang="en-US" sz="900" i="1" dirty="0">
                <a:solidFill>
                  <a:schemeClr val="tx1"/>
                </a:solidFill>
                <a:latin typeface="Tahoma" panose="020B0604030504040204" pitchFamily="34" charset="0"/>
                <a:ea typeface="Tahoma" panose="020B0604030504040204" pitchFamily="34" charset="0"/>
                <a:cs typeface="Tahoma" panose="020B0604030504040204" pitchFamily="34" charset="0"/>
              </a:rPr>
              <a:t>“Have some police presence at certain parks. The ones on Lake street closer to Austin.”</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lang="en-US" sz="900" i="1" dirty="0">
                <a:solidFill>
                  <a:schemeClr val="tx1"/>
                </a:solidFill>
                <a:latin typeface="Tahoma" panose="020B0604030504040204" pitchFamily="34" charset="0"/>
                <a:ea typeface="Tahoma" panose="020B0604030504040204" pitchFamily="34" charset="0"/>
                <a:cs typeface="Tahoma" panose="020B0604030504040204" pitchFamily="34" charset="0"/>
              </a:rPr>
              <a:t>“Lighting could be better in smaller parks.”</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lang="en-US" sz="900" i="1" dirty="0">
                <a:solidFill>
                  <a:schemeClr val="tx1"/>
                </a:solidFill>
                <a:latin typeface="Tahoma" panose="020B0604030504040204" pitchFamily="34" charset="0"/>
                <a:ea typeface="Tahoma" panose="020B0604030504040204" pitchFamily="34" charset="0"/>
                <a:cs typeface="Tahoma" panose="020B0604030504040204" pitchFamily="34" charset="0"/>
              </a:rPr>
              <a:t>“Homeless people who sleep there. They should have someplace else to go.”</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lang="en-US" sz="900" i="1" dirty="0">
                <a:solidFill>
                  <a:schemeClr val="tx1"/>
                </a:solidFill>
                <a:latin typeface="Tahoma" panose="020B0604030504040204" pitchFamily="34" charset="0"/>
                <a:ea typeface="Tahoma" panose="020B0604030504040204" pitchFamily="34" charset="0"/>
                <a:cs typeface="Tahoma" panose="020B0604030504040204" pitchFamily="34" charset="0"/>
              </a:rPr>
              <a:t>“Could use bathrooms on the premises.  I miss the old sledding hill.  Would like more walking paths and intermittent exercise apparatus for seniors.”</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lang="en-US" sz="900" i="1" dirty="0">
                <a:solidFill>
                  <a:schemeClr val="tx1"/>
                </a:solidFill>
                <a:latin typeface="Tahoma" panose="020B0604030504040204" pitchFamily="34" charset="0"/>
                <a:ea typeface="Tahoma" panose="020B0604030504040204" pitchFamily="34" charset="0"/>
                <a:cs typeface="Tahoma" panose="020B0604030504040204" pitchFamily="34" charset="0"/>
              </a:rPr>
              <a:t>“Bathrooms in the parks would be great, especially when the park hosts sports.”</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lang="en-US" sz="900" i="1" dirty="0">
                <a:solidFill>
                  <a:schemeClr val="tx1"/>
                </a:solidFill>
                <a:latin typeface="Tahoma" panose="020B0604030504040204" pitchFamily="34" charset="0"/>
                <a:ea typeface="Tahoma" panose="020B0604030504040204" pitchFamily="34" charset="0"/>
                <a:cs typeface="Tahoma" panose="020B0604030504040204" pitchFamily="34" charset="0"/>
              </a:rPr>
              <a:t>“Litter seems to be an issue in some parks.  However, I understand there's limited resources for frequent trash sweeps.”</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lang="en-US" sz="900" i="1" dirty="0">
                <a:solidFill>
                  <a:schemeClr val="tx1"/>
                </a:solidFill>
                <a:latin typeface="Tahoma" panose="020B0604030504040204" pitchFamily="34" charset="0"/>
                <a:ea typeface="Tahoma" panose="020B0604030504040204" pitchFamily="34" charset="0"/>
                <a:cs typeface="Tahoma" panose="020B0604030504040204" pitchFamily="34" charset="0"/>
              </a:rPr>
              <a:t>“I dislike the lack of upkeep at the south end of town.  I live a block from Barrie Park and the basketball and pickleball courts are in terrible shape.  The green and grassy area surrounding it is always overgrown, you can barely walk on the narrow sidewalk, and it's unsafe with traffic passing so close by.”</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endParaRPr lang="en-US" sz="900" i="1" dirty="0">
              <a:solidFill>
                <a:schemeClr val="tx1"/>
              </a:solidFill>
              <a:latin typeface="Tahoma" panose="020B0604030504040204" pitchFamily="34" charset="0"/>
              <a:ea typeface="Tahoma" panose="020B0604030504040204" pitchFamily="34" charset="0"/>
              <a:cs typeface="Tahoma" panose="020B0604030504040204" pitchFamily="34" charset="0"/>
            </a:endParaRPr>
          </a:p>
          <a:p>
            <a:pPr marL="0" indent="0">
              <a:spcBef>
                <a:spcPts val="0"/>
              </a:spcBef>
              <a:spcAft>
                <a:spcPts val="0"/>
              </a:spcAft>
              <a:buNone/>
            </a:pPr>
            <a:r>
              <a:rPr kumimoji="0" lang="en-US" sz="900" b="1" i="0" u="sng" strike="noStrike" kern="1200" cap="none" spc="0" normalizeH="0" baseline="0" noProof="0" dirty="0">
                <a:ln>
                  <a:noFill/>
                </a:ln>
                <a:solidFill>
                  <a:schemeClr val="tx1"/>
                </a:solidFill>
                <a:effectLst/>
                <a:uLnTx/>
                <a:uFillTx/>
                <a:latin typeface="Tahoma" panose="020B0604030504040204" pitchFamily="34" charset="0"/>
                <a:ea typeface="Tahoma" panose="020B0604030504040204" pitchFamily="34" charset="0"/>
                <a:cs typeface="Tahoma" panose="020B0604030504040204" pitchFamily="34" charset="0"/>
              </a:rPr>
              <a:t>Programs/Activities/Events (TOTAL NET=11%)   </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kumimoji="0" lang="en-US" sz="900" b="0" i="1" u="none" strike="noStrike" kern="1200" cap="none" spc="0" normalizeH="0" baseline="0" noProof="0" dirty="0">
                <a:ln>
                  <a:noFill/>
                </a:ln>
                <a:solidFill>
                  <a:schemeClr val="tx1"/>
                </a:solidFill>
                <a:effectLst/>
                <a:uLnTx/>
                <a:uFillTx/>
                <a:latin typeface="Tahoma" panose="020B0604030504040204" pitchFamily="34" charset="0"/>
                <a:ea typeface="Tahoma" panose="020B0604030504040204" pitchFamily="34" charset="0"/>
                <a:cs typeface="Tahoma" panose="020B0604030504040204" pitchFamily="34" charset="0"/>
              </a:rPr>
              <a:t>“If the adult programming could be made more available on evenings and weekends, that would make it more accessible to those of us who work 9 to 5.”</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lang="en-US" sz="900" i="1" dirty="0">
                <a:solidFill>
                  <a:schemeClr val="tx1"/>
                </a:solidFill>
                <a:latin typeface="Tahoma" panose="020B0604030504040204" pitchFamily="34" charset="0"/>
                <a:ea typeface="Tahoma" panose="020B0604030504040204" pitchFamily="34" charset="0"/>
                <a:cs typeface="Tahoma" panose="020B0604030504040204" pitchFamily="34" charset="0"/>
              </a:rPr>
              <a:t>“More events for single adults.”</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kumimoji="0" lang="en-US" sz="900" b="0" i="1" u="none" strike="noStrike" kern="1200" cap="none" spc="0" normalizeH="0" baseline="0" noProof="0" dirty="0">
                <a:ln>
                  <a:noFill/>
                </a:ln>
                <a:solidFill>
                  <a:schemeClr val="tx1"/>
                </a:solidFill>
                <a:effectLst/>
                <a:uLnTx/>
                <a:uFillTx/>
                <a:latin typeface="Tahoma" panose="020B0604030504040204" pitchFamily="34" charset="0"/>
                <a:ea typeface="Tahoma" panose="020B0604030504040204" pitchFamily="34" charset="0"/>
                <a:cs typeface="Tahoma" panose="020B0604030504040204" pitchFamily="34" charset="0"/>
              </a:rPr>
              <a:t>“Offer more evening adult classes for those who of us who are not yet retired.”</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lang="en-US" sz="900" i="1" dirty="0">
                <a:solidFill>
                  <a:schemeClr val="tx1"/>
                </a:solidFill>
                <a:latin typeface="Tahoma" panose="020B0604030504040204" pitchFamily="34" charset="0"/>
                <a:ea typeface="Tahoma" panose="020B0604030504040204" pitchFamily="34" charset="0"/>
                <a:cs typeface="Tahoma" panose="020B0604030504040204" pitchFamily="34" charset="0"/>
              </a:rPr>
              <a:t>“It needs more 'maker' classes for active adults, like 3-D printing, laser cutting/etching, etc. It seems that (current) maker classes are oriented to kids.”</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kumimoji="0" lang="en-US" sz="900" b="0" i="1" u="none" strike="noStrike" kern="1200" cap="none" spc="0" normalizeH="0" baseline="0" noProof="0" dirty="0">
                <a:ln>
                  <a:noFill/>
                </a:ln>
                <a:solidFill>
                  <a:schemeClr val="tx1"/>
                </a:solidFill>
                <a:effectLst/>
                <a:uLnTx/>
                <a:uFillTx/>
                <a:latin typeface="Tahoma" panose="020B0604030504040204" pitchFamily="34" charset="0"/>
                <a:ea typeface="Tahoma" panose="020B0604030504040204" pitchFamily="34" charset="0"/>
                <a:cs typeface="Tahoma" panose="020B0604030504040204" pitchFamily="34" charset="0"/>
              </a:rPr>
              <a:t>“I wish there were more sports camps during the summer and throughout the year. Chicago Edge runs very good ones, but those run by the park district tend to be very basic, and seem like they're run by random high schoolers, not people more engaged in the sport and education of kids.”</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lang="en-US" sz="900" i="1" dirty="0">
                <a:solidFill>
                  <a:schemeClr val="tx1"/>
                </a:solidFill>
                <a:latin typeface="Tahoma" panose="020B0604030504040204" pitchFamily="34" charset="0"/>
                <a:ea typeface="Tahoma" panose="020B0604030504040204" pitchFamily="34" charset="0"/>
                <a:cs typeface="Tahoma" panose="020B0604030504040204" pitchFamily="34" charset="0"/>
              </a:rPr>
              <a:t>“Used to have overnight travel like to Starved Rock; need to start offering again.  Need to offer in-person Tai Chi; why did this stop?”</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kumimoji="0" lang="en-US" sz="900" b="0" i="1" u="none" strike="noStrike" kern="1200" cap="none" spc="0" normalizeH="0" baseline="0" noProof="0" dirty="0">
                <a:ln>
                  <a:noFill/>
                </a:ln>
                <a:solidFill>
                  <a:schemeClr val="tx1"/>
                </a:solidFill>
                <a:effectLst/>
                <a:uLnTx/>
                <a:uFillTx/>
                <a:latin typeface="Tahoma" panose="020B0604030504040204" pitchFamily="34" charset="0"/>
                <a:ea typeface="Tahoma" panose="020B0604030504040204" pitchFamily="34" charset="0"/>
                <a:cs typeface="Tahoma" panose="020B0604030504040204" pitchFamily="34" charset="0"/>
              </a:rPr>
              <a:t>“More senior programming.”</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endParaRPr lang="en-US" sz="900" i="1" dirty="0">
              <a:solidFill>
                <a:schemeClr val="tx1"/>
              </a:solidFill>
              <a:latin typeface="Tahoma" panose="020B0604030504040204" pitchFamily="34" charset="0"/>
              <a:ea typeface="Tahoma" panose="020B0604030504040204" pitchFamily="34" charset="0"/>
              <a:cs typeface="Tahoma" panose="020B0604030504040204" pitchFamily="34" charset="0"/>
            </a:endParaRP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lang="en-US" sz="900" b="1" u="sng" dirty="0">
                <a:solidFill>
                  <a:schemeClr val="tx1"/>
                </a:solidFill>
                <a:latin typeface="Tahoma" panose="020B0604030504040204" pitchFamily="34" charset="0"/>
                <a:ea typeface="Tahoma" panose="020B0604030504040204" pitchFamily="34" charset="0"/>
                <a:cs typeface="Tahoma" panose="020B0604030504040204" pitchFamily="34" charset="0"/>
              </a:rPr>
              <a:t>Cost/Fees (TOTAL NET=9%)</a:t>
            </a:r>
            <a:endParaRPr kumimoji="0" lang="en-US" sz="900" b="1" i="0" u="sng" strike="noStrike" kern="1200" cap="none" spc="0" normalizeH="0" baseline="0" noProof="0" dirty="0">
              <a:ln>
                <a:noFill/>
              </a:ln>
              <a:solidFill>
                <a:schemeClr val="tx1"/>
              </a:solidFill>
              <a:effectLst/>
              <a:uLnTx/>
              <a:uFillTx/>
              <a:latin typeface="Tahoma" panose="020B0604030504040204" pitchFamily="34" charset="0"/>
              <a:ea typeface="Tahoma" panose="020B0604030504040204" pitchFamily="34" charset="0"/>
              <a:cs typeface="Tahoma" panose="020B0604030504040204" pitchFamily="34" charset="0"/>
            </a:endParaRP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kumimoji="0" lang="en-US" sz="900" b="0" i="1" u="none" strike="noStrike" kern="1200" cap="none" spc="0" normalizeH="0" baseline="0" noProof="0" dirty="0">
                <a:ln>
                  <a:noFill/>
                </a:ln>
                <a:solidFill>
                  <a:schemeClr val="tx1"/>
                </a:solidFill>
                <a:effectLst/>
                <a:uLnTx/>
                <a:uFillTx/>
                <a:latin typeface="Tahoma" panose="020B0604030504040204" pitchFamily="34" charset="0"/>
                <a:ea typeface="Tahoma" panose="020B0604030504040204" pitchFamily="34" charset="0"/>
                <a:cs typeface="Tahoma" panose="020B0604030504040204" pitchFamily="34" charset="0"/>
              </a:rPr>
              <a:t>“It charges too much for certain programs.  The prices for pool general admission and pool passes are outrageously high, even for residents.  The Park District of Oak Park absolutely should look into finding ways to bring down the costs for residents, because there are other communities that structure their pool admission prices that way.”</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lang="en-US" sz="900" i="1" dirty="0">
                <a:solidFill>
                  <a:schemeClr val="tx1"/>
                </a:solidFill>
                <a:latin typeface="Tahoma" panose="020B0604030504040204" pitchFamily="34" charset="0"/>
                <a:ea typeface="Tahoma" panose="020B0604030504040204" pitchFamily="34" charset="0"/>
                <a:cs typeface="Tahoma" panose="020B0604030504040204" pitchFamily="34" charset="0"/>
              </a:rPr>
              <a:t>“As a parent of young children, I was surprised at having to pay for activities for children under two or for parents for activities like the Santa Trolley.”</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lang="en-US" sz="900" i="1" dirty="0">
                <a:solidFill>
                  <a:schemeClr val="tx1"/>
                </a:solidFill>
                <a:latin typeface="Tahoma" panose="020B0604030504040204" pitchFamily="34" charset="0"/>
                <a:ea typeface="Tahoma" panose="020B0604030504040204" pitchFamily="34" charset="0"/>
                <a:cs typeface="Tahoma" panose="020B0604030504040204" pitchFamily="34" charset="0"/>
              </a:rPr>
              <a:t>“For residents, outside of a season pool pass, the cost is prohibitive.”</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lang="en-US" sz="900" i="1" dirty="0">
                <a:solidFill>
                  <a:schemeClr val="tx1"/>
                </a:solidFill>
                <a:latin typeface="Tahoma" panose="020B0604030504040204" pitchFamily="34" charset="0"/>
                <a:ea typeface="Tahoma" panose="020B0604030504040204" pitchFamily="34" charset="0"/>
                <a:cs typeface="Tahoma" panose="020B0604030504040204" pitchFamily="34" charset="0"/>
              </a:rPr>
              <a:t>“Swimming pool access is expensive if you only go occasionally.”</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lang="en-US" sz="900" i="1" dirty="0">
                <a:solidFill>
                  <a:schemeClr val="tx1"/>
                </a:solidFill>
                <a:latin typeface="Tahoma" panose="020B0604030504040204" pitchFamily="34" charset="0"/>
                <a:ea typeface="Tahoma" panose="020B0604030504040204" pitchFamily="34" charset="0"/>
                <a:cs typeface="Tahoma" panose="020B0604030504040204" pitchFamily="34" charset="0"/>
              </a:rPr>
              <a:t>“The classes are overpriced for what the level of instruction given. My child has not walked away from a class saying, 'I really improved.’”</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lang="en-US" sz="900" i="1" dirty="0">
                <a:solidFill>
                  <a:schemeClr val="tx1"/>
                </a:solidFill>
                <a:latin typeface="Tahoma" panose="020B0604030504040204" pitchFamily="34" charset="0"/>
                <a:ea typeface="Tahoma" panose="020B0604030504040204" pitchFamily="34" charset="0"/>
                <a:cs typeface="Tahoma" panose="020B0604030504040204" pitchFamily="34" charset="0"/>
              </a:rPr>
              <a:t>“Administrative fee is charged when you request a refund for an event.”</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lang="en-US" sz="900" i="1" dirty="0">
                <a:solidFill>
                  <a:schemeClr val="tx1"/>
                </a:solidFill>
                <a:latin typeface="Tahoma" panose="020B0604030504040204" pitchFamily="34" charset="0"/>
                <a:ea typeface="Tahoma" panose="020B0604030504040204" pitchFamily="34" charset="0"/>
                <a:cs typeface="Tahoma" panose="020B0604030504040204" pitchFamily="34" charset="0"/>
              </a:rPr>
              <a:t>“Some of the programs are expensive. Though worth it, we can't afford to do extra in Oak Park.”</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lang="en-US" sz="900" i="1" dirty="0">
                <a:solidFill>
                  <a:schemeClr val="tx1"/>
                </a:solidFill>
                <a:latin typeface="Tahoma" panose="020B0604030504040204" pitchFamily="34" charset="0"/>
                <a:ea typeface="Tahoma" panose="020B0604030504040204" pitchFamily="34" charset="0"/>
                <a:cs typeface="Tahoma" panose="020B0604030504040204" pitchFamily="34" charset="0"/>
              </a:rPr>
              <a:t>“Sometimes prices are too high for residents, like the cost of a single entry to the pool.”</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endParaRPr lang="en-US" sz="900" i="1" dirty="0">
              <a:solidFill>
                <a:schemeClr val="tx1"/>
              </a:solidFill>
              <a:latin typeface="Tahoma" panose="020B0604030504040204" pitchFamily="34" charset="0"/>
              <a:ea typeface="Tahoma" panose="020B0604030504040204" pitchFamily="34" charset="0"/>
              <a:cs typeface="Tahoma" panose="020B0604030504040204" pitchFamily="34" charset="0"/>
            </a:endParaRP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endParaRPr kumimoji="0" lang="en-US" sz="900" b="0" i="1" u="none" strike="noStrike" kern="1200" cap="none" spc="0" normalizeH="0" baseline="0" noProof="0" dirty="0">
              <a:ln>
                <a:noFill/>
              </a:ln>
              <a:solidFill>
                <a:schemeClr val="tx1"/>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3" name="Title 1">
            <a:extLst>
              <a:ext uri="{FF2B5EF4-FFF2-40B4-BE49-F238E27FC236}">
                <a16:creationId xmlns:a16="http://schemas.microsoft.com/office/drawing/2014/main" id="{4963510A-DAD6-3FF6-4F52-C1DA82B1027A}"/>
              </a:ext>
            </a:extLst>
          </p:cNvPr>
          <p:cNvSpPr txBox="1">
            <a:spLocks/>
          </p:cNvSpPr>
          <p:nvPr/>
        </p:nvSpPr>
        <p:spPr>
          <a:xfrm>
            <a:off x="531625" y="587848"/>
            <a:ext cx="7989752" cy="671210"/>
          </a:xfrm>
          <a:prstGeom prst="rect">
            <a:avLst/>
          </a:prstGeom>
        </p:spPr>
        <p:txBody>
          <a:bodyPr vert="horz" lIns="91440" tIns="45720" rIns="91440" bIns="45720" rtlCol="0" anchor="ctr">
            <a:normAutofit/>
          </a:bodyPr>
          <a:lstStyle>
            <a:lvl1pPr algn="l" defTabSz="457189" rtl="0" eaLnBrk="1" latinLnBrk="0" hangingPunct="1">
              <a:spcBef>
                <a:spcPct val="0"/>
              </a:spcBef>
              <a:buNone/>
              <a:defRPr sz="2000" b="1" kern="1200" cap="none" baseline="0">
                <a:solidFill>
                  <a:sysClr val="windowText" lastClr="000000"/>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1300" dirty="0">
                <a:latin typeface="Tahoma" panose="020B0604030504040204" pitchFamily="34" charset="0"/>
                <a:ea typeface="Tahoma" panose="020B0604030504040204" pitchFamily="34" charset="0"/>
                <a:cs typeface="Tahoma" panose="020B0604030504040204" pitchFamily="34" charset="0"/>
              </a:rPr>
              <a:t>Sample Verbatims:  PDOP Dislikes/Improvements Sought (cont’d)</a:t>
            </a:r>
          </a:p>
        </p:txBody>
      </p:sp>
      <p:sp>
        <p:nvSpPr>
          <p:cNvPr id="4" name="TextBox 3">
            <a:extLst>
              <a:ext uri="{FF2B5EF4-FFF2-40B4-BE49-F238E27FC236}">
                <a16:creationId xmlns:a16="http://schemas.microsoft.com/office/drawing/2014/main" id="{966F0FA6-B9AC-743A-B3A1-92506679A0F7}"/>
              </a:ext>
            </a:extLst>
          </p:cNvPr>
          <p:cNvSpPr txBox="1"/>
          <p:nvPr/>
        </p:nvSpPr>
        <p:spPr>
          <a:xfrm>
            <a:off x="5316384" y="151002"/>
            <a:ext cx="3246540" cy="261610"/>
          </a:xfrm>
          <a:prstGeom prst="rect">
            <a:avLst/>
          </a:prstGeom>
          <a:noFill/>
        </p:spPr>
        <p:txBody>
          <a:bodyPr wrap="square" rtlCol="0">
            <a:spAutoFit/>
          </a:bodyPr>
          <a:lstStyle/>
          <a:p>
            <a:pPr algn="r"/>
            <a:r>
              <a:rPr lang="en-US" sz="1100" b="1" dirty="0">
                <a:solidFill>
                  <a:schemeClr val="bg1"/>
                </a:solidFill>
                <a:latin typeface="Tahoma" panose="020B0604030504040204" pitchFamily="34" charset="0"/>
                <a:ea typeface="Tahoma" panose="020B0604030504040204" pitchFamily="34" charset="0"/>
                <a:cs typeface="Tahoma" panose="020B0604030504040204" pitchFamily="34" charset="0"/>
              </a:rPr>
              <a:t>PDOP Dislikes/Improvements Sought</a:t>
            </a:r>
          </a:p>
        </p:txBody>
      </p:sp>
    </p:spTree>
    <p:extLst>
      <p:ext uri="{BB962C8B-B14F-4D97-AF65-F5344CB8AC3E}">
        <p14:creationId xmlns:p14="http://schemas.microsoft.com/office/powerpoint/2010/main" val="232243708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4F836557-0FEA-75E5-D54B-142CE907A1F7}"/>
              </a:ext>
            </a:extLst>
          </p:cNvPr>
          <p:cNvSpPr txBox="1"/>
          <p:nvPr/>
        </p:nvSpPr>
        <p:spPr>
          <a:xfrm>
            <a:off x="5316384" y="151002"/>
            <a:ext cx="3246540" cy="261610"/>
          </a:xfrm>
          <a:prstGeom prst="rect">
            <a:avLst/>
          </a:prstGeom>
          <a:noFill/>
        </p:spPr>
        <p:txBody>
          <a:bodyPr wrap="square" rtlCol="0">
            <a:spAutoFit/>
          </a:bodyPr>
          <a:lstStyle/>
          <a:p>
            <a:pPr algn="r"/>
            <a:r>
              <a:rPr lang="en-US" sz="1100" b="1" dirty="0">
                <a:solidFill>
                  <a:schemeClr val="bg1"/>
                </a:solidFill>
                <a:latin typeface="Tahoma" panose="020B0604030504040204" pitchFamily="34" charset="0"/>
                <a:ea typeface="Tahoma" panose="020B0604030504040204" pitchFamily="34" charset="0"/>
                <a:cs typeface="Tahoma" panose="020B0604030504040204" pitchFamily="34" charset="0"/>
              </a:rPr>
              <a:t>PDOP’s Estimated Share of Property Taxes</a:t>
            </a:r>
          </a:p>
        </p:txBody>
      </p:sp>
      <p:graphicFrame>
        <p:nvGraphicFramePr>
          <p:cNvPr id="9" name="Chart 8">
            <a:extLst>
              <a:ext uri="{FF2B5EF4-FFF2-40B4-BE49-F238E27FC236}">
                <a16:creationId xmlns:a16="http://schemas.microsoft.com/office/drawing/2014/main" id="{9EA2F5C8-929A-1EEE-50E4-3F4B1D99FFE7}"/>
              </a:ext>
            </a:extLst>
          </p:cNvPr>
          <p:cNvGraphicFramePr/>
          <p:nvPr>
            <p:extLst>
              <p:ext uri="{D42A27DB-BD31-4B8C-83A1-F6EECF244321}">
                <p14:modId xmlns:p14="http://schemas.microsoft.com/office/powerpoint/2010/main" val="1279597822"/>
              </p:ext>
            </p:extLst>
          </p:nvPr>
        </p:nvGraphicFramePr>
        <p:xfrm>
          <a:off x="3967176" y="3442548"/>
          <a:ext cx="3544805" cy="2818732"/>
        </p:xfrm>
        <a:graphic>
          <a:graphicData uri="http://schemas.openxmlformats.org/drawingml/2006/chart">
            <c:chart xmlns:c="http://schemas.openxmlformats.org/drawingml/2006/chart" xmlns:r="http://schemas.openxmlformats.org/officeDocument/2006/relationships" r:id="rId3"/>
          </a:graphicData>
        </a:graphic>
      </p:graphicFrame>
      <p:sp>
        <p:nvSpPr>
          <p:cNvPr id="10" name="TextBox 9">
            <a:extLst>
              <a:ext uri="{FF2B5EF4-FFF2-40B4-BE49-F238E27FC236}">
                <a16:creationId xmlns:a16="http://schemas.microsoft.com/office/drawing/2014/main" id="{F8196426-06B5-B42E-5FC3-117A90CD5785}"/>
              </a:ext>
            </a:extLst>
          </p:cNvPr>
          <p:cNvSpPr txBox="1"/>
          <p:nvPr/>
        </p:nvSpPr>
        <p:spPr>
          <a:xfrm>
            <a:off x="1587375" y="6308707"/>
            <a:ext cx="6904778" cy="461665"/>
          </a:xfrm>
          <a:prstGeom prst="rect">
            <a:avLst/>
          </a:prstGeom>
          <a:noFill/>
        </p:spPr>
        <p:txBody>
          <a:bodyPr wrap="square" rtlCol="0">
            <a:spAutoFit/>
          </a:bodyPr>
          <a:lstStyle/>
          <a:p>
            <a:r>
              <a:rPr lang="en-US" sz="800" i="1" u="none" strike="noStrike" dirty="0">
                <a:effectLst/>
                <a:latin typeface="Tahoma" panose="020B0604030504040204" pitchFamily="34" charset="0"/>
                <a:ea typeface="Tahoma" panose="020B0604030504040204" pitchFamily="34" charset="0"/>
                <a:cs typeface="Tahoma" panose="020B0604030504040204" pitchFamily="34" charset="0"/>
              </a:rPr>
              <a:t>Q5. About what percent of your property taxes do you think goes to the Park District of Oak Park?  Please provide your estimate </a:t>
            </a:r>
            <a:r>
              <a:rPr lang="en-US" sz="800" i="1" u="sng" strike="noStrike" dirty="0">
                <a:effectLst/>
                <a:latin typeface="Tahoma" panose="020B0604030504040204" pitchFamily="34" charset="0"/>
                <a:ea typeface="Tahoma" panose="020B0604030504040204" pitchFamily="34" charset="0"/>
                <a:cs typeface="Tahoma" panose="020B0604030504040204" pitchFamily="34" charset="0"/>
              </a:rPr>
              <a:t>without</a:t>
            </a:r>
            <a:r>
              <a:rPr lang="en-US" sz="800" i="1" u="none" strike="noStrike" dirty="0">
                <a:effectLst/>
                <a:latin typeface="Tahoma" panose="020B0604030504040204" pitchFamily="34" charset="0"/>
                <a:ea typeface="Tahoma" panose="020B0604030504040204" pitchFamily="34" charset="0"/>
                <a:cs typeface="Tahoma" panose="020B0604030504040204" pitchFamily="34" charset="0"/>
              </a:rPr>
              <a:t> checking your tax bill or any other information – we’re simply interested in your best estimate.  </a:t>
            </a:r>
          </a:p>
          <a:p>
            <a:endParaRPr lang="en-US" sz="800" i="1" u="none" strike="noStrike" dirty="0">
              <a:effectLst/>
              <a:latin typeface="Tahoma" panose="020B0604030504040204" pitchFamily="34" charset="0"/>
              <a:ea typeface="Tahoma" panose="020B0604030504040204" pitchFamily="34" charset="0"/>
              <a:cs typeface="Tahoma" panose="020B0604030504040204" pitchFamily="34" charset="0"/>
            </a:endParaRPr>
          </a:p>
        </p:txBody>
      </p:sp>
      <p:sp>
        <p:nvSpPr>
          <p:cNvPr id="11" name="TextBox 10">
            <a:extLst>
              <a:ext uri="{FF2B5EF4-FFF2-40B4-BE49-F238E27FC236}">
                <a16:creationId xmlns:a16="http://schemas.microsoft.com/office/drawing/2014/main" id="{678D950B-BC5A-A0A6-9CE2-19ABD476666D}"/>
              </a:ext>
            </a:extLst>
          </p:cNvPr>
          <p:cNvSpPr txBox="1"/>
          <p:nvPr/>
        </p:nvSpPr>
        <p:spPr>
          <a:xfrm>
            <a:off x="4416108" y="2798336"/>
            <a:ext cx="3626482" cy="276999"/>
          </a:xfrm>
          <a:prstGeom prst="rect">
            <a:avLst/>
          </a:prstGeom>
          <a:noFill/>
          <a:ln>
            <a:solidFill>
              <a:schemeClr val="tx1"/>
            </a:solidFill>
          </a:ln>
        </p:spPr>
        <p:txBody>
          <a:bodyPr wrap="square" rtlCol="0">
            <a:spAutoFit/>
          </a:bodyPr>
          <a:lstStyle/>
          <a:p>
            <a:pPr algn="ctr"/>
            <a:r>
              <a:rPr lang="en-US" sz="1200" b="1" dirty="0">
                <a:latin typeface="Tahoma" panose="020B0604030504040204" pitchFamily="34" charset="0"/>
                <a:ea typeface="Tahoma" panose="020B0604030504040204" pitchFamily="34" charset="0"/>
                <a:cs typeface="Tahoma" panose="020B0604030504040204" pitchFamily="34" charset="0"/>
              </a:rPr>
              <a:t>Estimated PDOP Share of Property Taxes</a:t>
            </a:r>
          </a:p>
        </p:txBody>
      </p:sp>
      <p:sp>
        <p:nvSpPr>
          <p:cNvPr id="2" name="Arrow: Left 1">
            <a:extLst>
              <a:ext uri="{FF2B5EF4-FFF2-40B4-BE49-F238E27FC236}">
                <a16:creationId xmlns:a16="http://schemas.microsoft.com/office/drawing/2014/main" id="{6773BC18-5A03-E3B4-1A91-6B9813688AC4}"/>
              </a:ext>
            </a:extLst>
          </p:cNvPr>
          <p:cNvSpPr/>
          <p:nvPr/>
        </p:nvSpPr>
        <p:spPr>
          <a:xfrm>
            <a:off x="7263731" y="4744933"/>
            <a:ext cx="1459919" cy="804392"/>
          </a:xfrm>
          <a:prstGeom prst="leftArrow">
            <a:avLst/>
          </a:prstGeom>
          <a:solidFill>
            <a:srgbClr val="9DC3E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b="1" dirty="0">
                <a:solidFill>
                  <a:schemeClr val="tx1"/>
                </a:solidFill>
                <a:latin typeface="Tahoma" panose="020B0604030504040204" pitchFamily="34" charset="0"/>
                <a:ea typeface="Tahoma" panose="020B0604030504040204" pitchFamily="34" charset="0"/>
                <a:cs typeface="Tahoma" panose="020B0604030504040204" pitchFamily="34" charset="0"/>
              </a:rPr>
              <a:t>Correct: 4.6% share of property taxes</a:t>
            </a:r>
          </a:p>
        </p:txBody>
      </p:sp>
      <p:sp>
        <p:nvSpPr>
          <p:cNvPr id="6" name="TextBox 5">
            <a:extLst>
              <a:ext uri="{FF2B5EF4-FFF2-40B4-BE49-F238E27FC236}">
                <a16:creationId xmlns:a16="http://schemas.microsoft.com/office/drawing/2014/main" id="{A76D094F-96FB-B77D-C195-F331F41B8328}"/>
              </a:ext>
            </a:extLst>
          </p:cNvPr>
          <p:cNvSpPr txBox="1"/>
          <p:nvPr/>
        </p:nvSpPr>
        <p:spPr>
          <a:xfrm>
            <a:off x="470224" y="1409775"/>
            <a:ext cx="8038776" cy="1446550"/>
          </a:xfrm>
          <a:prstGeom prst="rect">
            <a:avLst/>
          </a:prstGeom>
          <a:noFill/>
        </p:spPr>
        <p:txBody>
          <a:bodyPr wrap="square" rtlCol="0">
            <a:spAutoFit/>
          </a:bodyPr>
          <a:lstStyle/>
          <a:p>
            <a:pPr marL="171450" indent="-171450">
              <a:buFont typeface="Wingdings" panose="05000000000000000000" pitchFamily="2" charset="2"/>
              <a:buChar char="Ø"/>
            </a:pPr>
            <a:r>
              <a:rPr lang="en-US" sz="1100" dirty="0">
                <a:latin typeface="Tahoma" panose="020B0604030504040204" pitchFamily="34" charset="0"/>
                <a:ea typeface="Tahoma" panose="020B0604030504040204" pitchFamily="34" charset="0"/>
                <a:cs typeface="Tahoma" panose="020B0604030504040204" pitchFamily="34" charset="0"/>
              </a:rPr>
              <a:t>This average is up very slightly from 2019 estimates (8.1% overage), mostly due to fewer giving estimates under 4%.  </a:t>
            </a:r>
          </a:p>
          <a:p>
            <a:pPr marL="171450" indent="-171450">
              <a:buFont typeface="Wingdings" panose="05000000000000000000" pitchFamily="2" charset="2"/>
              <a:buChar char="Ø"/>
            </a:pPr>
            <a:endParaRPr lang="en-US" sz="1100" dirty="0">
              <a:latin typeface="Tahoma" panose="020B0604030504040204" pitchFamily="34" charset="0"/>
              <a:ea typeface="Tahoma" panose="020B0604030504040204" pitchFamily="34" charset="0"/>
              <a:cs typeface="Tahoma" panose="020B0604030504040204" pitchFamily="34" charset="0"/>
            </a:endParaRPr>
          </a:p>
          <a:p>
            <a:pPr marL="171450" indent="-171450">
              <a:buFont typeface="Wingdings" panose="05000000000000000000" pitchFamily="2" charset="2"/>
              <a:buChar char="Ø"/>
            </a:pPr>
            <a:r>
              <a:rPr lang="en-US" sz="1100" dirty="0">
                <a:latin typeface="Tahoma" panose="020B0604030504040204" pitchFamily="34" charset="0"/>
                <a:ea typeface="Tahoma" panose="020B0604030504040204" pitchFamily="34" charset="0"/>
                <a:cs typeface="Tahoma" panose="020B0604030504040204" pitchFamily="34" charset="0"/>
              </a:rPr>
              <a:t>Nearly one in five adults (17%) gave estimates of over ten percent going to the District (similar to 19% in 2019).  The highest estimates tend to come from:</a:t>
            </a:r>
          </a:p>
          <a:p>
            <a:pPr marL="171450" indent="-171450">
              <a:buFont typeface="Wingdings" panose="05000000000000000000" pitchFamily="2" charset="2"/>
              <a:buChar char="Ø"/>
            </a:pPr>
            <a:endParaRPr lang="en-US" sz="1100" dirty="0">
              <a:latin typeface="Tahoma" panose="020B0604030504040204" pitchFamily="34" charset="0"/>
              <a:ea typeface="Tahoma" panose="020B0604030504040204" pitchFamily="34" charset="0"/>
              <a:cs typeface="Tahoma" panose="020B0604030504040204" pitchFamily="34" charset="0"/>
            </a:endParaRPr>
          </a:p>
          <a:p>
            <a:pPr marL="342900" lvl="1" indent="-171450">
              <a:buFont typeface="Wingdings" panose="05000000000000000000" pitchFamily="2" charset="2"/>
              <a:buChar char="§"/>
            </a:pPr>
            <a:r>
              <a:rPr lang="en-US" sz="1100" dirty="0">
                <a:latin typeface="Tahoma" panose="020B0604030504040204" pitchFamily="34" charset="0"/>
                <a:ea typeface="Tahoma" panose="020B0604030504040204" pitchFamily="34" charset="0"/>
                <a:cs typeface="Tahoma" panose="020B0604030504040204" pitchFamily="34" charset="0"/>
              </a:rPr>
              <a:t>Residents in the North-Central region (13.8% average estimate, vs. 9.5% overall)</a:t>
            </a:r>
          </a:p>
          <a:p>
            <a:pPr marL="342900" lvl="1" indent="-171450">
              <a:buFont typeface="Wingdings" panose="05000000000000000000" pitchFamily="2" charset="2"/>
              <a:buChar char="§"/>
            </a:pPr>
            <a:r>
              <a:rPr lang="en-US" sz="1100" dirty="0">
                <a:latin typeface="Tahoma" panose="020B0604030504040204" pitchFamily="34" charset="0"/>
                <a:ea typeface="Tahoma" panose="020B0604030504040204" pitchFamily="34" charset="0"/>
                <a:cs typeface="Tahoma" panose="020B0604030504040204" pitchFamily="34" charset="0"/>
              </a:rPr>
              <a:t>Homeowners (10.6% average estimate)</a:t>
            </a:r>
          </a:p>
          <a:p>
            <a:pPr marL="342900" lvl="1" indent="-171450">
              <a:buFont typeface="Wingdings" panose="05000000000000000000" pitchFamily="2" charset="2"/>
              <a:buChar char="§"/>
            </a:pPr>
            <a:r>
              <a:rPr lang="en-US" sz="1100" dirty="0">
                <a:latin typeface="Tahoma" panose="020B0604030504040204" pitchFamily="34" charset="0"/>
                <a:ea typeface="Tahoma" panose="020B0604030504040204" pitchFamily="34" charset="0"/>
                <a:cs typeface="Tahoma" panose="020B0604030504040204" pitchFamily="34" charset="0"/>
              </a:rPr>
              <a:t>African American adults (15.4% average estimate).</a:t>
            </a:r>
          </a:p>
        </p:txBody>
      </p:sp>
      <p:sp>
        <p:nvSpPr>
          <p:cNvPr id="8" name="TextBox 7">
            <a:extLst>
              <a:ext uri="{FF2B5EF4-FFF2-40B4-BE49-F238E27FC236}">
                <a16:creationId xmlns:a16="http://schemas.microsoft.com/office/drawing/2014/main" id="{1B1D2DE1-99FA-3AA5-F340-A93F1827D4AE}"/>
              </a:ext>
            </a:extLst>
          </p:cNvPr>
          <p:cNvSpPr txBox="1"/>
          <p:nvPr/>
        </p:nvSpPr>
        <p:spPr>
          <a:xfrm>
            <a:off x="482600" y="596720"/>
            <a:ext cx="8038776" cy="692497"/>
          </a:xfrm>
          <a:prstGeom prst="rect">
            <a:avLst/>
          </a:prstGeom>
          <a:noFill/>
        </p:spPr>
        <p:txBody>
          <a:bodyPr wrap="square" rtlCol="0">
            <a:spAutoFit/>
          </a:bodyPr>
          <a:lstStyle/>
          <a:p>
            <a:r>
              <a:rPr lang="en-US" sz="1300" b="1" dirty="0">
                <a:latin typeface="Tahoma" panose="020B0604030504040204" pitchFamily="34" charset="0"/>
                <a:ea typeface="Tahoma" panose="020B0604030504040204" pitchFamily="34" charset="0"/>
                <a:cs typeface="Tahoma" panose="020B0604030504040204" pitchFamily="34" charset="0"/>
              </a:rPr>
              <a:t>On average, residents estimate the PDOP’s share of local property taxes to be double the actual percentage (average estimate of 9.5% share, vs. actual 4.6% share of property tax revenues).  </a:t>
            </a:r>
          </a:p>
        </p:txBody>
      </p:sp>
      <p:sp>
        <p:nvSpPr>
          <p:cNvPr id="3" name="TextBox 2">
            <a:extLst>
              <a:ext uri="{FF2B5EF4-FFF2-40B4-BE49-F238E27FC236}">
                <a16:creationId xmlns:a16="http://schemas.microsoft.com/office/drawing/2014/main" id="{6875DAB1-7D36-47AF-5928-7E7E9F7F2698}"/>
              </a:ext>
            </a:extLst>
          </p:cNvPr>
          <p:cNvSpPr txBox="1"/>
          <p:nvPr/>
        </p:nvSpPr>
        <p:spPr>
          <a:xfrm>
            <a:off x="4699975" y="3180937"/>
            <a:ext cx="1232817" cy="261610"/>
          </a:xfrm>
          <a:prstGeom prst="rect">
            <a:avLst/>
          </a:prstGeom>
          <a:noFill/>
        </p:spPr>
        <p:txBody>
          <a:bodyPr wrap="square" rtlCol="0">
            <a:spAutoFit/>
          </a:bodyPr>
          <a:lstStyle/>
          <a:p>
            <a:pPr algn="ctr"/>
            <a:r>
              <a:rPr lang="en-US" sz="1100" b="1" dirty="0">
                <a:solidFill>
                  <a:prstClr val="black"/>
                </a:solidFill>
                <a:latin typeface="Tahoma" panose="020B0604030504040204" pitchFamily="34" charset="0"/>
                <a:ea typeface="Tahoma" panose="020B0604030504040204" pitchFamily="34" charset="0"/>
                <a:cs typeface="Tahoma" panose="020B0604030504040204" pitchFamily="34" charset="0"/>
              </a:rPr>
              <a:t>Avg. = 9.5%</a:t>
            </a:r>
          </a:p>
        </p:txBody>
      </p:sp>
      <p:sp>
        <p:nvSpPr>
          <p:cNvPr id="12" name="TextBox 11">
            <a:extLst>
              <a:ext uri="{FF2B5EF4-FFF2-40B4-BE49-F238E27FC236}">
                <a16:creationId xmlns:a16="http://schemas.microsoft.com/office/drawing/2014/main" id="{99049CA1-7CDC-A927-CDDB-84F0EAB45E90}"/>
              </a:ext>
            </a:extLst>
          </p:cNvPr>
          <p:cNvSpPr txBox="1"/>
          <p:nvPr/>
        </p:nvSpPr>
        <p:spPr>
          <a:xfrm>
            <a:off x="470224" y="2929696"/>
            <a:ext cx="3187376" cy="1615827"/>
          </a:xfrm>
          <a:prstGeom prst="rect">
            <a:avLst/>
          </a:prstGeom>
          <a:noFill/>
        </p:spPr>
        <p:txBody>
          <a:bodyPr wrap="square" rtlCol="0">
            <a:spAutoFit/>
          </a:bodyPr>
          <a:lstStyle/>
          <a:p>
            <a:pPr marL="171450" indent="-171450">
              <a:buFont typeface="Wingdings" panose="05000000000000000000" pitchFamily="2" charset="2"/>
              <a:buChar char="Ø"/>
            </a:pPr>
            <a:r>
              <a:rPr lang="en-US" sz="1100" dirty="0">
                <a:latin typeface="Tahoma" panose="020B0604030504040204" pitchFamily="34" charset="0"/>
                <a:ea typeface="Tahoma" panose="020B0604030504040204" pitchFamily="34" charset="0"/>
                <a:cs typeface="Tahoma" panose="020B0604030504040204" pitchFamily="34" charset="0"/>
              </a:rPr>
              <a:t>Those giving lower than average estimates (but still well above the District’s actual 4.6% share of property taxes) include:</a:t>
            </a:r>
          </a:p>
          <a:p>
            <a:pPr marL="171450" indent="-171450">
              <a:buFont typeface="Wingdings" panose="05000000000000000000" pitchFamily="2" charset="2"/>
              <a:buChar char="Ø"/>
            </a:pPr>
            <a:endParaRPr lang="en-US" sz="1100" dirty="0">
              <a:latin typeface="Tahoma" panose="020B0604030504040204" pitchFamily="34" charset="0"/>
              <a:ea typeface="Tahoma" panose="020B0604030504040204" pitchFamily="34" charset="0"/>
              <a:cs typeface="Tahoma" panose="020B0604030504040204" pitchFamily="34" charset="0"/>
            </a:endParaRPr>
          </a:p>
          <a:p>
            <a:pPr marL="342900" lvl="1" indent="-171450">
              <a:buFont typeface="Wingdings" panose="05000000000000000000" pitchFamily="2" charset="2"/>
              <a:buChar char="§"/>
            </a:pPr>
            <a:r>
              <a:rPr lang="en-US" sz="1100" dirty="0">
                <a:latin typeface="Tahoma" panose="020B0604030504040204" pitchFamily="34" charset="0"/>
                <a:ea typeface="Tahoma" panose="020B0604030504040204" pitchFamily="34" charset="0"/>
                <a:cs typeface="Tahoma" panose="020B0604030504040204" pitchFamily="34" charset="0"/>
              </a:rPr>
              <a:t>Residents in the South region (8.0% average estimate)</a:t>
            </a:r>
          </a:p>
          <a:p>
            <a:pPr marL="342900" lvl="1" indent="-171450">
              <a:buFont typeface="Wingdings" panose="05000000000000000000" pitchFamily="2" charset="2"/>
              <a:buChar char="§"/>
            </a:pPr>
            <a:r>
              <a:rPr lang="en-US" sz="1100" dirty="0">
                <a:latin typeface="Tahoma" panose="020B0604030504040204" pitchFamily="34" charset="0"/>
                <a:ea typeface="Tahoma" panose="020B0604030504040204" pitchFamily="34" charset="0"/>
                <a:cs typeface="Tahoma" panose="020B0604030504040204" pitchFamily="34" charset="0"/>
              </a:rPr>
              <a:t>Renters (7.6% average estimate)</a:t>
            </a:r>
          </a:p>
          <a:p>
            <a:pPr marL="342900" lvl="1" indent="-171450">
              <a:buFont typeface="Wingdings" panose="05000000000000000000" pitchFamily="2" charset="2"/>
              <a:buChar char="§"/>
            </a:pPr>
            <a:r>
              <a:rPr lang="en-US" sz="1100" dirty="0">
                <a:latin typeface="Tahoma" panose="020B0604030504040204" pitchFamily="34" charset="0"/>
                <a:ea typeface="Tahoma" panose="020B0604030504040204" pitchFamily="34" charset="0"/>
                <a:cs typeface="Tahoma" panose="020B0604030504040204" pitchFamily="34" charset="0"/>
              </a:rPr>
              <a:t>Asian and white adults (6.3% and 7.5% average estimates, respectively).</a:t>
            </a:r>
          </a:p>
        </p:txBody>
      </p:sp>
      <p:sp>
        <p:nvSpPr>
          <p:cNvPr id="4" name="TextBox 3">
            <a:extLst>
              <a:ext uri="{FF2B5EF4-FFF2-40B4-BE49-F238E27FC236}">
                <a16:creationId xmlns:a16="http://schemas.microsoft.com/office/drawing/2014/main" id="{0E3FB514-2A41-E631-2F61-228B3872D568}"/>
              </a:ext>
            </a:extLst>
          </p:cNvPr>
          <p:cNvSpPr txBox="1"/>
          <p:nvPr/>
        </p:nvSpPr>
        <p:spPr>
          <a:xfrm>
            <a:off x="6030914" y="3180937"/>
            <a:ext cx="1232817" cy="261610"/>
          </a:xfrm>
          <a:prstGeom prst="rect">
            <a:avLst/>
          </a:prstGeom>
          <a:noFill/>
        </p:spPr>
        <p:txBody>
          <a:bodyPr wrap="square" rtlCol="0">
            <a:spAutoFit/>
          </a:bodyPr>
          <a:lstStyle/>
          <a:p>
            <a:pPr algn="ctr"/>
            <a:r>
              <a:rPr lang="en-US" sz="1100" b="1" dirty="0">
                <a:solidFill>
                  <a:prstClr val="black"/>
                </a:solidFill>
                <a:latin typeface="Tahoma" panose="020B0604030504040204" pitchFamily="34" charset="0"/>
                <a:ea typeface="Tahoma" panose="020B0604030504040204" pitchFamily="34" charset="0"/>
                <a:cs typeface="Tahoma" panose="020B0604030504040204" pitchFamily="34" charset="0"/>
              </a:rPr>
              <a:t>Avg. = 8.1%</a:t>
            </a:r>
          </a:p>
        </p:txBody>
      </p:sp>
    </p:spTree>
    <p:extLst>
      <p:ext uri="{BB962C8B-B14F-4D97-AF65-F5344CB8AC3E}">
        <p14:creationId xmlns:p14="http://schemas.microsoft.com/office/powerpoint/2010/main" val="241600284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BE593549-4FA7-4F3F-A245-798975113AE8}"/>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defPPr>
              <a:defRPr lang="en-US"/>
            </a:defPPr>
            <a:lvl1pPr marL="0" algn="r" defTabSz="457200" rtl="0" eaLnBrk="1" latinLnBrk="0" hangingPunct="1">
              <a:defRPr sz="900" b="1" i="1"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A7D0B134-6846-4C94-B01E-8DD7746EA9C9}" type="slidenum">
              <a:rPr lang="en-US" smtClean="0"/>
              <a:pPr/>
              <a:t>29</a:t>
            </a:fld>
            <a:endParaRPr lang="en-US" dirty="0"/>
          </a:p>
        </p:txBody>
      </p:sp>
      <p:graphicFrame>
        <p:nvGraphicFramePr>
          <p:cNvPr id="7" name="Diagram 6">
            <a:extLst>
              <a:ext uri="{FF2B5EF4-FFF2-40B4-BE49-F238E27FC236}">
                <a16:creationId xmlns:a16="http://schemas.microsoft.com/office/drawing/2014/main" id="{19BB036C-0322-4BD8-BAFE-6F47EC30D455}"/>
              </a:ext>
            </a:extLst>
          </p:cNvPr>
          <p:cNvGraphicFramePr/>
          <p:nvPr>
            <p:extLst>
              <p:ext uri="{D42A27DB-BD31-4B8C-83A1-F6EECF244321}">
                <p14:modId xmlns:p14="http://schemas.microsoft.com/office/powerpoint/2010/main" val="564535477"/>
              </p:ext>
            </p:extLst>
          </p:nvPr>
        </p:nvGraphicFramePr>
        <p:xfrm>
          <a:off x="4668716" y="2106834"/>
          <a:ext cx="1863968" cy="365600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 name="TextBox 8">
            <a:extLst>
              <a:ext uri="{FF2B5EF4-FFF2-40B4-BE49-F238E27FC236}">
                <a16:creationId xmlns:a16="http://schemas.microsoft.com/office/drawing/2014/main" id="{78395D32-0C49-4E2F-8836-27DCD1F1D35F}"/>
              </a:ext>
            </a:extLst>
          </p:cNvPr>
          <p:cNvSpPr txBox="1"/>
          <p:nvPr/>
        </p:nvSpPr>
        <p:spPr>
          <a:xfrm>
            <a:off x="4487959" y="3670755"/>
            <a:ext cx="2057400" cy="305025"/>
          </a:xfrm>
          <a:prstGeom prst="roundRect">
            <a:avLst/>
          </a:prstGeom>
          <a:solidFill>
            <a:sysClr val="window" lastClr="FFFFFF"/>
          </a:solidFill>
          <a:ln w="12700" cap="flat" cmpd="sng" algn="ctr">
            <a:solidFill>
              <a:schemeClr val="accent1">
                <a:lumMod val="60000"/>
                <a:lumOff val="40000"/>
              </a:schemeClr>
            </a:solidFill>
            <a:prstDash val="solid"/>
          </a:ln>
          <a:effectLst/>
        </p:spPr>
        <p:txBody>
          <a:bodyPr wrap="square" lIns="0" tIns="0" rIns="0" bIns="0" rtlCol="0" anchor="ctr">
            <a:noAutofit/>
          </a:bodyPr>
          <a:lstStyle/>
          <a:p>
            <a:pPr algn="ctr" defTabSz="914377">
              <a:defRPr/>
            </a:pPr>
            <a:r>
              <a:rPr lang="en-US" sz="1200" b="1" kern="0" dirty="0">
                <a:solidFill>
                  <a:prstClr val="black">
                    <a:lumMod val="75000"/>
                    <a:lumOff val="25000"/>
                  </a:prstClr>
                </a:solidFill>
                <a:latin typeface="Tahoma" panose="020B0604030504040204" pitchFamily="34" charset="0"/>
                <a:ea typeface="Tahoma" panose="020B0604030504040204" pitchFamily="34" charset="0"/>
                <a:cs typeface="Tahoma" panose="020B0604030504040204" pitchFamily="34" charset="0"/>
              </a:rPr>
              <a:t>OVERALL AVERAGE = 8.0</a:t>
            </a:r>
          </a:p>
        </p:txBody>
      </p:sp>
      <p:sp>
        <p:nvSpPr>
          <p:cNvPr id="10" name="TextBox 9">
            <a:extLst>
              <a:ext uri="{FF2B5EF4-FFF2-40B4-BE49-F238E27FC236}">
                <a16:creationId xmlns:a16="http://schemas.microsoft.com/office/drawing/2014/main" id="{6B294325-BC64-40C9-BF9D-981FED4BF03E}"/>
              </a:ext>
            </a:extLst>
          </p:cNvPr>
          <p:cNvSpPr txBox="1"/>
          <p:nvPr/>
        </p:nvSpPr>
        <p:spPr>
          <a:xfrm>
            <a:off x="4487958" y="1507932"/>
            <a:ext cx="4005617" cy="461665"/>
          </a:xfrm>
          <a:prstGeom prst="rect">
            <a:avLst/>
          </a:prstGeom>
          <a:solidFill>
            <a:sysClr val="window" lastClr="FFFFFF"/>
          </a:solidFill>
          <a:ln w="9525" cap="flat" cmpd="sng" algn="ctr">
            <a:solidFill>
              <a:schemeClr val="tx1"/>
            </a:solidFill>
            <a:prstDash val="solid"/>
          </a:ln>
          <a:effectLst/>
        </p:spPr>
        <p:txBody>
          <a:bodyPr wrap="square" rtlCol="0">
            <a:spAutoFit/>
          </a:bodyPr>
          <a:lstStyle/>
          <a:p>
            <a:pPr algn="ctr" defTabSz="914377">
              <a:defRPr/>
            </a:pPr>
            <a:r>
              <a:rPr lang="en-US" sz="1200" b="1" kern="0" dirty="0">
                <a:solidFill>
                  <a:prstClr val="black"/>
                </a:solidFill>
                <a:latin typeface="Tahoma" panose="020B0604030504040204" pitchFamily="34" charset="0"/>
                <a:ea typeface="Tahoma" panose="020B0604030504040204" pitchFamily="34" charset="0"/>
                <a:cs typeface="Tahoma" panose="020B0604030504040204" pitchFamily="34" charset="0"/>
              </a:rPr>
              <a:t>Significant Differences: PDOP’s Perceived  Value Relative to District’s Share of Property Taxes </a:t>
            </a:r>
          </a:p>
        </p:txBody>
      </p:sp>
      <p:sp>
        <p:nvSpPr>
          <p:cNvPr id="11" name="TextBox 10">
            <a:extLst>
              <a:ext uri="{FF2B5EF4-FFF2-40B4-BE49-F238E27FC236}">
                <a16:creationId xmlns:a16="http://schemas.microsoft.com/office/drawing/2014/main" id="{91E6DCDB-BA78-42D5-BE34-9FA16566F545}"/>
              </a:ext>
            </a:extLst>
          </p:cNvPr>
          <p:cNvSpPr txBox="1"/>
          <p:nvPr/>
        </p:nvSpPr>
        <p:spPr>
          <a:xfrm>
            <a:off x="476541" y="1411853"/>
            <a:ext cx="3562988" cy="2631490"/>
          </a:xfrm>
          <a:prstGeom prst="rect">
            <a:avLst/>
          </a:prstGeom>
          <a:noFill/>
        </p:spPr>
        <p:txBody>
          <a:bodyPr wrap="square" rtlCol="0">
            <a:spAutoFit/>
          </a:bodyPr>
          <a:lstStyle/>
          <a:p>
            <a:pPr marL="285750" indent="-285750">
              <a:buFont typeface="Wingdings" panose="05000000000000000000" pitchFamily="2" charset="2"/>
              <a:buChar char="Ø"/>
            </a:pPr>
            <a:r>
              <a:rPr lang="en-US" sz="1100" dirty="0">
                <a:latin typeface="Tahoma" panose="020B0604030504040204" pitchFamily="34" charset="0"/>
                <a:ea typeface="Tahoma" panose="020B0604030504040204" pitchFamily="34" charset="0"/>
                <a:cs typeface="Tahoma" panose="020B0604030504040204" pitchFamily="34" charset="0"/>
              </a:rPr>
              <a:t>As in 2019, at least four out of five residents (82%) rate the District at least a “good” value, including just over half (51%) rating it an “excellent” value (scores of 9+ on the 0-10 value scale).  </a:t>
            </a:r>
          </a:p>
          <a:p>
            <a:pPr marL="285750" indent="-285750">
              <a:buFont typeface="Wingdings" panose="05000000000000000000" pitchFamily="2" charset="2"/>
              <a:buChar char="Ø"/>
            </a:pPr>
            <a:endParaRPr lang="en-US" sz="1100" dirty="0">
              <a:latin typeface="Tahoma" panose="020B0604030504040204" pitchFamily="34" charset="0"/>
              <a:ea typeface="Tahoma" panose="020B0604030504040204" pitchFamily="34" charset="0"/>
              <a:cs typeface="Tahoma" panose="020B0604030504040204" pitchFamily="34" charset="0"/>
            </a:endParaRPr>
          </a:p>
          <a:p>
            <a:pPr marL="285750" indent="-285750">
              <a:buFont typeface="Wingdings" panose="05000000000000000000" pitchFamily="2" charset="2"/>
              <a:buChar char="Ø"/>
            </a:pPr>
            <a:r>
              <a:rPr lang="en-US" sz="1100" dirty="0">
                <a:latin typeface="Tahoma" panose="020B0604030504040204" pitchFamily="34" charset="0"/>
                <a:ea typeface="Tahoma" panose="020B0604030504040204" pitchFamily="34" charset="0"/>
                <a:cs typeface="Tahoma" panose="020B0604030504040204" pitchFamily="34" charset="0"/>
              </a:rPr>
              <a:t>By comparison, only 5% rate the District a poor value, and the remaining 13% feel it is an “average” value overall.  </a:t>
            </a:r>
          </a:p>
          <a:p>
            <a:pPr marL="285750" indent="-285750">
              <a:buFont typeface="Wingdings" panose="05000000000000000000" pitchFamily="2" charset="2"/>
              <a:buChar char="Ø"/>
            </a:pPr>
            <a:endParaRPr lang="en-US" sz="1100" dirty="0">
              <a:latin typeface="Tahoma" panose="020B0604030504040204" pitchFamily="34" charset="0"/>
              <a:ea typeface="Tahoma" panose="020B0604030504040204" pitchFamily="34" charset="0"/>
              <a:cs typeface="Tahoma" panose="020B0604030504040204" pitchFamily="34" charset="0"/>
            </a:endParaRPr>
          </a:p>
          <a:p>
            <a:pPr marL="285750" indent="-285750">
              <a:buFont typeface="Wingdings" panose="05000000000000000000" pitchFamily="2" charset="2"/>
              <a:buChar char="Ø"/>
            </a:pPr>
            <a:r>
              <a:rPr lang="en-US" sz="1100" dirty="0">
                <a:latin typeface="Tahoma" panose="020B0604030504040204" pitchFamily="34" charset="0"/>
                <a:ea typeface="Tahoma" panose="020B0604030504040204" pitchFamily="34" charset="0"/>
                <a:cs typeface="Tahoma" panose="020B0604030504040204" pitchFamily="34" charset="0"/>
              </a:rPr>
              <a:t>Furthermore, all subgroups feel the PDOP represents a good-to-great value overall.  No segment gives average value ratings below a 7.3 (on the 0-10 scale).</a:t>
            </a:r>
          </a:p>
          <a:p>
            <a:pPr marL="171450" indent="-171450">
              <a:buFont typeface="Wingdings" panose="05000000000000000000" pitchFamily="2" charset="2"/>
              <a:buChar char="Ø"/>
            </a:pPr>
            <a:endParaRPr lang="en-US" sz="1100" dirty="0">
              <a:latin typeface="Tahoma" panose="020B0604030504040204" pitchFamily="34" charset="0"/>
              <a:ea typeface="Tahoma" panose="020B0604030504040204" pitchFamily="34" charset="0"/>
              <a:cs typeface="Tahoma" panose="020B0604030504040204" pitchFamily="34" charset="0"/>
            </a:endParaRPr>
          </a:p>
        </p:txBody>
      </p:sp>
      <p:sp>
        <p:nvSpPr>
          <p:cNvPr id="12" name="TextBox 11">
            <a:extLst>
              <a:ext uri="{FF2B5EF4-FFF2-40B4-BE49-F238E27FC236}">
                <a16:creationId xmlns:a16="http://schemas.microsoft.com/office/drawing/2014/main" id="{48D0BC7D-A6C2-4B1D-95B5-4515BF3D47E1}"/>
              </a:ext>
            </a:extLst>
          </p:cNvPr>
          <p:cNvSpPr txBox="1"/>
          <p:nvPr/>
        </p:nvSpPr>
        <p:spPr>
          <a:xfrm>
            <a:off x="2009841" y="6118016"/>
            <a:ext cx="6322629" cy="584775"/>
          </a:xfrm>
          <a:prstGeom prst="rect">
            <a:avLst/>
          </a:prstGeom>
          <a:noFill/>
        </p:spPr>
        <p:txBody>
          <a:bodyPr wrap="square" rtlCol="0">
            <a:spAutoFit/>
          </a:bodyPr>
          <a:lstStyle/>
          <a:p>
            <a:r>
              <a:rPr lang="en-US" sz="800" i="1" dirty="0">
                <a:latin typeface="Tahoma" panose="020B0604030504040204" pitchFamily="34" charset="0"/>
                <a:ea typeface="Tahoma" panose="020B0604030504040204" pitchFamily="34" charset="0"/>
                <a:cs typeface="Tahoma" panose="020B0604030504040204" pitchFamily="34" charset="0"/>
              </a:rPr>
              <a:t>Q24. About 4.6% of your </a:t>
            </a:r>
            <a:r>
              <a:rPr lang="en-US" sz="800" i="1" dirty="0">
                <a:effectLst/>
                <a:latin typeface="Tahoma" panose="020B0604030504040204" pitchFamily="34" charset="0"/>
                <a:ea typeface="Tahoma" panose="020B0604030504040204" pitchFamily="34" charset="0"/>
                <a:cs typeface="Tahoma" panose="020B0604030504040204" pitchFamily="34" charset="0"/>
              </a:rPr>
              <a:t>property taxes goes to the Park District of Oak Park.  Thinking about the programs, parks, facilities, and services that the Park District provides, please rate the overall </a:t>
            </a:r>
            <a:r>
              <a:rPr lang="en-US" sz="800" i="1" u="sng" dirty="0">
                <a:effectLst/>
                <a:latin typeface="Tahoma" panose="020B0604030504040204" pitchFamily="34" charset="0"/>
                <a:ea typeface="Tahoma" panose="020B0604030504040204" pitchFamily="34" charset="0"/>
                <a:cs typeface="Tahoma" panose="020B0604030504040204" pitchFamily="34" charset="0"/>
              </a:rPr>
              <a:t>value</a:t>
            </a:r>
            <a:r>
              <a:rPr lang="en-US" sz="800" i="1" dirty="0">
                <a:effectLst/>
                <a:latin typeface="Tahoma" panose="020B0604030504040204" pitchFamily="34" charset="0"/>
                <a:ea typeface="Tahoma" panose="020B0604030504040204" pitchFamily="34" charset="0"/>
                <a:cs typeface="Tahoma" panose="020B0604030504040204" pitchFamily="34" charset="0"/>
              </a:rPr>
              <a:t> that it represents given its share of property taxes. (0=poor value, 5=average value, 10=excellent value)</a:t>
            </a:r>
          </a:p>
          <a:p>
            <a:endParaRPr lang="en-US" sz="800" i="1" dirty="0">
              <a:latin typeface="Tahoma" panose="020B0604030504040204" pitchFamily="34" charset="0"/>
              <a:ea typeface="Tahoma" panose="020B0604030504040204" pitchFamily="34" charset="0"/>
              <a:cs typeface="Tahoma" panose="020B0604030504040204" pitchFamily="34" charset="0"/>
            </a:endParaRPr>
          </a:p>
        </p:txBody>
      </p:sp>
      <p:sp>
        <p:nvSpPr>
          <p:cNvPr id="13" name="TextBox 12">
            <a:extLst>
              <a:ext uri="{FF2B5EF4-FFF2-40B4-BE49-F238E27FC236}">
                <a16:creationId xmlns:a16="http://schemas.microsoft.com/office/drawing/2014/main" id="{D78EE9F8-A102-4547-B41D-BE77FB06348C}"/>
              </a:ext>
            </a:extLst>
          </p:cNvPr>
          <p:cNvSpPr txBox="1"/>
          <p:nvPr/>
        </p:nvSpPr>
        <p:spPr>
          <a:xfrm>
            <a:off x="5486400" y="132202"/>
            <a:ext cx="3034977" cy="261610"/>
          </a:xfrm>
          <a:prstGeom prst="rect">
            <a:avLst/>
          </a:prstGeom>
          <a:noFill/>
        </p:spPr>
        <p:txBody>
          <a:bodyPr wrap="square" rtlCol="0">
            <a:spAutoFit/>
          </a:bodyPr>
          <a:lstStyle/>
          <a:p>
            <a:pPr algn="r"/>
            <a:r>
              <a:rPr lang="en-US" sz="1100" b="1" dirty="0">
                <a:solidFill>
                  <a:schemeClr val="bg1"/>
                </a:solidFill>
                <a:latin typeface="Tahoma" panose="020B0604030504040204" pitchFamily="34" charset="0"/>
                <a:ea typeface="Tahoma" panose="020B0604030504040204" pitchFamily="34" charset="0"/>
                <a:cs typeface="Tahoma" panose="020B0604030504040204" pitchFamily="34" charset="0"/>
              </a:rPr>
              <a:t>Value of PDOP’s Share of Property Taxes</a:t>
            </a:r>
          </a:p>
        </p:txBody>
      </p:sp>
      <p:sp>
        <p:nvSpPr>
          <p:cNvPr id="3" name="TextBox 2">
            <a:extLst>
              <a:ext uri="{FF2B5EF4-FFF2-40B4-BE49-F238E27FC236}">
                <a16:creationId xmlns:a16="http://schemas.microsoft.com/office/drawing/2014/main" id="{26B7C793-1888-74E3-3632-EEC5788CF215}"/>
              </a:ext>
            </a:extLst>
          </p:cNvPr>
          <p:cNvSpPr txBox="1"/>
          <p:nvPr/>
        </p:nvSpPr>
        <p:spPr>
          <a:xfrm>
            <a:off x="6436175" y="2790258"/>
            <a:ext cx="2433505" cy="784830"/>
          </a:xfrm>
          <a:prstGeom prst="rect">
            <a:avLst/>
          </a:prstGeom>
          <a:noFill/>
        </p:spPr>
        <p:txBody>
          <a:bodyPr wrap="square" rtlCol="0">
            <a:spAutoFit/>
          </a:bodyPr>
          <a:lstStyle/>
          <a:p>
            <a:r>
              <a:rPr lang="en-US" sz="900" b="1" u="sng" dirty="0">
                <a:latin typeface="Tahoma" panose="020B0604030504040204" pitchFamily="34" charset="0"/>
                <a:ea typeface="Tahoma" panose="020B0604030504040204" pitchFamily="34" charset="0"/>
                <a:cs typeface="Tahoma" panose="020B0604030504040204" pitchFamily="34" charset="0"/>
              </a:rPr>
              <a:t>Higher than Avg. Ratings:</a:t>
            </a:r>
          </a:p>
          <a:p>
            <a:endParaRPr lang="en-US" sz="900" dirty="0">
              <a:latin typeface="Tahoma" panose="020B0604030504040204" pitchFamily="34" charset="0"/>
              <a:ea typeface="Tahoma" panose="020B0604030504040204" pitchFamily="34" charset="0"/>
              <a:cs typeface="Tahoma" panose="020B0604030504040204" pitchFamily="34" charset="0"/>
            </a:endParaRPr>
          </a:p>
          <a:p>
            <a:pPr marL="171450" indent="-171450">
              <a:buFont typeface="Wingdings" panose="05000000000000000000" pitchFamily="2" charset="2"/>
              <a:buChar char="§"/>
            </a:pPr>
            <a:r>
              <a:rPr lang="en-US" sz="900" dirty="0">
                <a:latin typeface="Tahoma" panose="020B0604030504040204" pitchFamily="34" charset="0"/>
                <a:ea typeface="Tahoma" panose="020B0604030504040204" pitchFamily="34" charset="0"/>
                <a:cs typeface="Tahoma" panose="020B0604030504040204" pitchFamily="34" charset="0"/>
              </a:rPr>
              <a:t>S-Central (8.3) and North regions (8.3)</a:t>
            </a:r>
          </a:p>
          <a:p>
            <a:pPr marL="171450" indent="-171450">
              <a:buFont typeface="Wingdings" panose="05000000000000000000" pitchFamily="2" charset="2"/>
              <a:buChar char="§"/>
            </a:pPr>
            <a:r>
              <a:rPr lang="en-US" sz="900" dirty="0">
                <a:latin typeface="Tahoma" panose="020B0604030504040204" pitchFamily="34" charset="0"/>
                <a:ea typeface="Tahoma" panose="020B0604030504040204" pitchFamily="34" charset="0"/>
                <a:cs typeface="Tahoma" panose="020B0604030504040204" pitchFamily="34" charset="0"/>
              </a:rPr>
              <a:t>HH income &lt;$50K (8.7)</a:t>
            </a:r>
          </a:p>
          <a:p>
            <a:pPr marL="171450" indent="-171450">
              <a:buFont typeface="Wingdings" panose="05000000000000000000" pitchFamily="2" charset="2"/>
              <a:buChar char="§"/>
            </a:pPr>
            <a:r>
              <a:rPr lang="en-US" sz="900" dirty="0">
                <a:latin typeface="Tahoma" panose="020B0604030504040204" pitchFamily="34" charset="0"/>
                <a:ea typeface="Tahoma" panose="020B0604030504040204" pitchFamily="34" charset="0"/>
                <a:cs typeface="Tahoma" panose="020B0604030504040204" pitchFamily="34" charset="0"/>
              </a:rPr>
              <a:t>Women (8.2) </a:t>
            </a:r>
          </a:p>
        </p:txBody>
      </p:sp>
      <p:sp>
        <p:nvSpPr>
          <p:cNvPr id="8" name="TextBox 7">
            <a:extLst>
              <a:ext uri="{FF2B5EF4-FFF2-40B4-BE49-F238E27FC236}">
                <a16:creationId xmlns:a16="http://schemas.microsoft.com/office/drawing/2014/main" id="{B2EC3445-1ECC-56D8-03CE-ACA237ECB933}"/>
              </a:ext>
            </a:extLst>
          </p:cNvPr>
          <p:cNvSpPr txBox="1"/>
          <p:nvPr/>
        </p:nvSpPr>
        <p:spPr>
          <a:xfrm>
            <a:off x="6436176" y="4076649"/>
            <a:ext cx="2239194" cy="784830"/>
          </a:xfrm>
          <a:prstGeom prst="rect">
            <a:avLst/>
          </a:prstGeom>
          <a:noFill/>
        </p:spPr>
        <p:txBody>
          <a:bodyPr wrap="square" rtlCol="0">
            <a:spAutoFit/>
          </a:bodyPr>
          <a:lstStyle/>
          <a:p>
            <a:r>
              <a:rPr lang="en-US" sz="900" b="1" u="sng" dirty="0">
                <a:latin typeface="Tahoma" panose="020B0604030504040204" pitchFamily="34" charset="0"/>
                <a:ea typeface="Tahoma" panose="020B0604030504040204" pitchFamily="34" charset="0"/>
                <a:cs typeface="Tahoma" panose="020B0604030504040204" pitchFamily="34" charset="0"/>
              </a:rPr>
              <a:t>Lower than Avg. Ratings:</a:t>
            </a:r>
          </a:p>
          <a:p>
            <a:endParaRPr lang="en-US" sz="900" dirty="0">
              <a:latin typeface="Tahoma" panose="020B0604030504040204" pitchFamily="34" charset="0"/>
              <a:ea typeface="Tahoma" panose="020B0604030504040204" pitchFamily="34" charset="0"/>
              <a:cs typeface="Tahoma" panose="020B0604030504040204" pitchFamily="34" charset="0"/>
            </a:endParaRPr>
          </a:p>
          <a:p>
            <a:pPr marL="171450" indent="-171450">
              <a:buFont typeface="Wingdings" panose="05000000000000000000" pitchFamily="2" charset="2"/>
              <a:buChar char="§"/>
            </a:pPr>
            <a:r>
              <a:rPr lang="en-US" sz="900" dirty="0">
                <a:latin typeface="Tahoma" panose="020B0604030504040204" pitchFamily="34" charset="0"/>
                <a:ea typeface="Tahoma" panose="020B0604030504040204" pitchFamily="34" charset="0"/>
                <a:cs typeface="Tahoma" panose="020B0604030504040204" pitchFamily="34" charset="0"/>
              </a:rPr>
              <a:t>Men (7.7)</a:t>
            </a:r>
          </a:p>
          <a:p>
            <a:pPr marL="171450" indent="-171450">
              <a:buFont typeface="Wingdings" panose="05000000000000000000" pitchFamily="2" charset="2"/>
              <a:buChar char="§"/>
            </a:pPr>
            <a:r>
              <a:rPr lang="en-US" sz="900" dirty="0">
                <a:latin typeface="Tahoma" panose="020B0604030504040204" pitchFamily="34" charset="0"/>
                <a:ea typeface="Tahoma" panose="020B0604030504040204" pitchFamily="34" charset="0"/>
                <a:cs typeface="Tahoma" panose="020B0604030504040204" pitchFamily="34" charset="0"/>
              </a:rPr>
              <a:t>Refused to reveal HH income (7.5)</a:t>
            </a:r>
          </a:p>
          <a:p>
            <a:pPr marL="171450" indent="-171450">
              <a:buFont typeface="Wingdings" panose="05000000000000000000" pitchFamily="2" charset="2"/>
              <a:buChar char="§"/>
            </a:pPr>
            <a:r>
              <a:rPr lang="en-US" sz="900" dirty="0">
                <a:latin typeface="Tahoma" panose="020B0604030504040204" pitchFamily="34" charset="0"/>
                <a:ea typeface="Tahoma" panose="020B0604030504040204" pitchFamily="34" charset="0"/>
                <a:cs typeface="Tahoma" panose="020B0604030504040204" pitchFamily="34" charset="0"/>
              </a:rPr>
              <a:t>South region (7.3)</a:t>
            </a:r>
          </a:p>
        </p:txBody>
      </p:sp>
      <p:sp>
        <p:nvSpPr>
          <p:cNvPr id="5" name="TextBox 4">
            <a:extLst>
              <a:ext uri="{FF2B5EF4-FFF2-40B4-BE49-F238E27FC236}">
                <a16:creationId xmlns:a16="http://schemas.microsoft.com/office/drawing/2014/main" id="{5931FACE-9B6E-43FC-2A54-65211C4266F6}"/>
              </a:ext>
            </a:extLst>
          </p:cNvPr>
          <p:cNvSpPr txBox="1"/>
          <p:nvPr/>
        </p:nvSpPr>
        <p:spPr>
          <a:xfrm>
            <a:off x="482600" y="596720"/>
            <a:ext cx="8038776" cy="492443"/>
          </a:xfrm>
          <a:prstGeom prst="rect">
            <a:avLst/>
          </a:prstGeom>
          <a:noFill/>
        </p:spPr>
        <p:txBody>
          <a:bodyPr wrap="square" rtlCol="0">
            <a:spAutoFit/>
          </a:bodyPr>
          <a:lstStyle/>
          <a:p>
            <a:r>
              <a:rPr lang="en-US" sz="1300" b="1" dirty="0">
                <a:latin typeface="Tahoma" panose="020B0604030504040204" pitchFamily="34" charset="0"/>
                <a:ea typeface="Tahoma" panose="020B0604030504040204" pitchFamily="34" charset="0"/>
                <a:cs typeface="Tahoma" panose="020B0604030504040204" pitchFamily="34" charset="0"/>
              </a:rPr>
              <a:t>When informed that the PDOP represents 4.6% of one’s property taxes, residents continue to rate it a “great” value overall (average 0-10 score of 8.0, identical to 2019 results). </a:t>
            </a:r>
          </a:p>
        </p:txBody>
      </p:sp>
    </p:spTree>
    <p:extLst>
      <p:ext uri="{BB962C8B-B14F-4D97-AF65-F5344CB8AC3E}">
        <p14:creationId xmlns:p14="http://schemas.microsoft.com/office/powerpoint/2010/main" val="167014645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Rounded Corners 22">
            <a:extLst>
              <a:ext uri="{FF2B5EF4-FFF2-40B4-BE49-F238E27FC236}">
                <a16:creationId xmlns:a16="http://schemas.microsoft.com/office/drawing/2014/main" id="{3DD0A516-7D22-1369-2D42-FB3F0CE87788}"/>
              </a:ext>
            </a:extLst>
          </p:cNvPr>
          <p:cNvSpPr/>
          <p:nvPr/>
        </p:nvSpPr>
        <p:spPr>
          <a:xfrm>
            <a:off x="3194194" y="2564775"/>
            <a:ext cx="3864049" cy="2937665"/>
          </a:xfrm>
          <a:prstGeom prst="roundRect">
            <a:avLst/>
          </a:prstGeom>
          <a:solidFill>
            <a:srgbClr val="7AA845">
              <a:lumMod val="20000"/>
              <a:lumOff val="80000"/>
            </a:srgbClr>
          </a:solidFill>
          <a:ln w="22225" cap="rnd" cmpd="sng" algn="ctr">
            <a:solidFill>
              <a:srgbClr val="1A3260">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Gill Sans MT" panose="020B0502020104020203"/>
              <a:ea typeface="+mn-ea"/>
              <a:cs typeface="+mn-cs"/>
            </a:endParaRPr>
          </a:p>
        </p:txBody>
      </p:sp>
      <p:graphicFrame>
        <p:nvGraphicFramePr>
          <p:cNvPr id="24" name="Object 7">
            <a:extLst>
              <a:ext uri="{FF2B5EF4-FFF2-40B4-BE49-F238E27FC236}">
                <a16:creationId xmlns:a16="http://schemas.microsoft.com/office/drawing/2014/main" id="{5D62074C-909E-BB6D-C897-18B538C618A1}"/>
              </a:ext>
            </a:extLst>
          </p:cNvPr>
          <p:cNvGraphicFramePr>
            <a:graphicFrameLocks noChangeAspect="1"/>
          </p:cNvGraphicFramePr>
          <p:nvPr>
            <p:extLst>
              <p:ext uri="{D42A27DB-BD31-4B8C-83A1-F6EECF244321}">
                <p14:modId xmlns:p14="http://schemas.microsoft.com/office/powerpoint/2010/main" val="4030641339"/>
              </p:ext>
            </p:extLst>
          </p:nvPr>
        </p:nvGraphicFramePr>
        <p:xfrm>
          <a:off x="832079" y="2633413"/>
          <a:ext cx="8311921" cy="3478627"/>
        </p:xfrm>
        <a:graphic>
          <a:graphicData uri="http://schemas.openxmlformats.org/drawingml/2006/chart">
            <c:chart xmlns:c="http://schemas.openxmlformats.org/drawingml/2006/chart" xmlns:r="http://schemas.openxmlformats.org/officeDocument/2006/relationships" r:id="rId2"/>
          </a:graphicData>
        </a:graphic>
      </p:graphicFrame>
      <p:sp>
        <p:nvSpPr>
          <p:cNvPr id="25" name="Right Brace 24">
            <a:extLst>
              <a:ext uri="{FF2B5EF4-FFF2-40B4-BE49-F238E27FC236}">
                <a16:creationId xmlns:a16="http://schemas.microsoft.com/office/drawing/2014/main" id="{0121DB53-DB8B-D04E-F213-AB54B12BB834}"/>
              </a:ext>
            </a:extLst>
          </p:cNvPr>
          <p:cNvSpPr/>
          <p:nvPr/>
        </p:nvSpPr>
        <p:spPr>
          <a:xfrm flipH="1">
            <a:off x="1387144" y="2824836"/>
            <a:ext cx="128978" cy="1740814"/>
          </a:xfrm>
          <a:prstGeom prst="rightBrace">
            <a:avLst>
              <a:gd name="adj1" fmla="val 8333"/>
              <a:gd name="adj2" fmla="val 31411"/>
            </a:avLst>
          </a:prstGeom>
          <a:noFill/>
          <a:ln w="12700" cap="rnd"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Gill Sans MT" panose="020B0502020104020203"/>
              <a:ea typeface="+mn-ea"/>
              <a:cs typeface="+mn-cs"/>
            </a:endParaRPr>
          </a:p>
        </p:txBody>
      </p:sp>
      <p:sp>
        <p:nvSpPr>
          <p:cNvPr id="26" name="TextBox 25">
            <a:extLst>
              <a:ext uri="{FF2B5EF4-FFF2-40B4-BE49-F238E27FC236}">
                <a16:creationId xmlns:a16="http://schemas.microsoft.com/office/drawing/2014/main" id="{725B986F-D843-996E-6013-046D129607F8}"/>
              </a:ext>
            </a:extLst>
          </p:cNvPr>
          <p:cNvSpPr txBox="1"/>
          <p:nvPr/>
        </p:nvSpPr>
        <p:spPr>
          <a:xfrm>
            <a:off x="329059" y="3186590"/>
            <a:ext cx="1418679" cy="507831"/>
          </a:xfrm>
          <a:prstGeom prst="rect">
            <a:avLst/>
          </a:prstGeom>
          <a:noFill/>
        </p:spPr>
        <p:txBody>
          <a:bodyPr wrap="square" rtlCol="0">
            <a:spAutoFit/>
          </a:bodyPr>
          <a:lstStyle/>
          <a:p>
            <a:pPr algn="ctr"/>
            <a:r>
              <a:rPr lang="en-US" sz="900" b="1" dirty="0">
                <a:solidFill>
                  <a:prstClr val="black"/>
                </a:solidFill>
                <a:latin typeface="Tahoma" panose="020B0604030504040204" pitchFamily="34" charset="0"/>
                <a:ea typeface="Tahoma" panose="020B0604030504040204" pitchFamily="34" charset="0"/>
                <a:cs typeface="Tahoma" panose="020B0604030504040204" pitchFamily="34" charset="0"/>
              </a:rPr>
              <a:t>82% </a:t>
            </a:r>
          </a:p>
          <a:p>
            <a:pPr algn="ctr"/>
            <a:r>
              <a:rPr lang="en-US" sz="900" b="1" dirty="0">
                <a:solidFill>
                  <a:prstClr val="black"/>
                </a:solidFill>
                <a:latin typeface="Tahoma" panose="020B0604030504040204" pitchFamily="34" charset="0"/>
                <a:ea typeface="Tahoma" panose="020B0604030504040204" pitchFamily="34" charset="0"/>
                <a:cs typeface="Tahoma" panose="020B0604030504040204" pitchFamily="34" charset="0"/>
              </a:rPr>
              <a:t>Positive</a:t>
            </a:r>
          </a:p>
          <a:p>
            <a:pPr algn="ctr"/>
            <a:r>
              <a:rPr lang="en-US" sz="900" b="1" dirty="0">
                <a:solidFill>
                  <a:prstClr val="black"/>
                </a:solidFill>
                <a:latin typeface="Tahoma" panose="020B0604030504040204" pitchFamily="34" charset="0"/>
                <a:ea typeface="Tahoma" panose="020B0604030504040204" pitchFamily="34" charset="0"/>
                <a:cs typeface="Tahoma" panose="020B0604030504040204" pitchFamily="34" charset="0"/>
              </a:rPr>
              <a:t>value</a:t>
            </a:r>
          </a:p>
        </p:txBody>
      </p:sp>
      <p:sp>
        <p:nvSpPr>
          <p:cNvPr id="27" name="TextBox 11">
            <a:extLst>
              <a:ext uri="{FF2B5EF4-FFF2-40B4-BE49-F238E27FC236}">
                <a16:creationId xmlns:a16="http://schemas.microsoft.com/office/drawing/2014/main" id="{B9078B55-4025-6306-6F03-1E0E28CB0D8B}"/>
              </a:ext>
            </a:extLst>
          </p:cNvPr>
          <p:cNvSpPr txBox="1"/>
          <p:nvPr/>
        </p:nvSpPr>
        <p:spPr>
          <a:xfrm>
            <a:off x="482601" y="2414664"/>
            <a:ext cx="1250632" cy="369332"/>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r"/>
            <a:r>
              <a:rPr lang="en-US" sz="900" b="1" dirty="0">
                <a:solidFill>
                  <a:sysClr val="windowText" lastClr="000000"/>
                </a:solidFill>
                <a:latin typeface="Tahoma" panose="020B0604030504040204" pitchFamily="34" charset="0"/>
                <a:ea typeface="Tahoma" panose="020B0604030504040204" pitchFamily="34" charset="0"/>
                <a:cs typeface="Tahoma" panose="020B0604030504040204" pitchFamily="34" charset="0"/>
              </a:rPr>
              <a:t>Avg. (mean) Value Rating:</a:t>
            </a:r>
          </a:p>
        </p:txBody>
      </p:sp>
      <p:sp>
        <p:nvSpPr>
          <p:cNvPr id="28" name="TextBox 27">
            <a:extLst>
              <a:ext uri="{FF2B5EF4-FFF2-40B4-BE49-F238E27FC236}">
                <a16:creationId xmlns:a16="http://schemas.microsoft.com/office/drawing/2014/main" id="{01F0BBAF-81FC-D4AF-EA6D-DCCF9C4DE64B}"/>
              </a:ext>
            </a:extLst>
          </p:cNvPr>
          <p:cNvSpPr txBox="1"/>
          <p:nvPr/>
        </p:nvSpPr>
        <p:spPr>
          <a:xfrm>
            <a:off x="1693687" y="2564775"/>
            <a:ext cx="526463" cy="246221"/>
          </a:xfrm>
          <a:prstGeom prst="rect">
            <a:avLst/>
          </a:prstGeom>
          <a:noFill/>
        </p:spPr>
        <p:txBody>
          <a:bodyPr wrap="square" rtlCol="0">
            <a:spAutoFit/>
          </a:bodyPr>
          <a:lstStyle/>
          <a:p>
            <a:pPr algn="ctr"/>
            <a:r>
              <a:rPr lang="en-US" sz="1000" b="1" dirty="0">
                <a:solidFill>
                  <a:prstClr val="black"/>
                </a:solidFill>
                <a:latin typeface="Tahoma" panose="020B0604030504040204" pitchFamily="34" charset="0"/>
                <a:ea typeface="Tahoma" panose="020B0604030504040204" pitchFamily="34" charset="0"/>
                <a:cs typeface="Tahoma" panose="020B0604030504040204" pitchFamily="34" charset="0"/>
              </a:rPr>
              <a:t>8.0</a:t>
            </a:r>
          </a:p>
        </p:txBody>
      </p:sp>
      <p:sp>
        <p:nvSpPr>
          <p:cNvPr id="30" name="TextBox 29">
            <a:extLst>
              <a:ext uri="{FF2B5EF4-FFF2-40B4-BE49-F238E27FC236}">
                <a16:creationId xmlns:a16="http://schemas.microsoft.com/office/drawing/2014/main" id="{3E066361-A10F-3E07-AB7D-4F8FF471D168}"/>
              </a:ext>
            </a:extLst>
          </p:cNvPr>
          <p:cNvSpPr txBox="1"/>
          <p:nvPr/>
        </p:nvSpPr>
        <p:spPr>
          <a:xfrm>
            <a:off x="2210839" y="1889934"/>
            <a:ext cx="4847405" cy="276999"/>
          </a:xfrm>
          <a:prstGeom prst="rect">
            <a:avLst/>
          </a:prstGeom>
          <a:noFill/>
          <a:ln>
            <a:solidFill>
              <a:sysClr val="windowText" lastClr="000000"/>
            </a:solidFill>
          </a:ln>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Benchmark Comparisons:  Overall Value Ratings</a:t>
            </a:r>
          </a:p>
        </p:txBody>
      </p:sp>
      <p:sp>
        <p:nvSpPr>
          <p:cNvPr id="33" name="TextBox 32">
            <a:extLst>
              <a:ext uri="{FF2B5EF4-FFF2-40B4-BE49-F238E27FC236}">
                <a16:creationId xmlns:a16="http://schemas.microsoft.com/office/drawing/2014/main" id="{2E02C9A8-E14A-80C5-7164-28E967C6E73A}"/>
              </a:ext>
            </a:extLst>
          </p:cNvPr>
          <p:cNvSpPr txBox="1"/>
          <p:nvPr/>
        </p:nvSpPr>
        <p:spPr>
          <a:xfrm>
            <a:off x="6003074" y="2571739"/>
            <a:ext cx="526463" cy="246221"/>
          </a:xfrm>
          <a:prstGeom prst="rect">
            <a:avLst/>
          </a:prstGeom>
          <a:noFill/>
        </p:spPr>
        <p:txBody>
          <a:bodyPr wrap="square" rtlCol="0">
            <a:spAutoFit/>
          </a:bodyPr>
          <a:lstStyle/>
          <a:p>
            <a:pPr algn="ctr"/>
            <a:r>
              <a:rPr lang="en-US" sz="1000" b="1" dirty="0">
                <a:solidFill>
                  <a:prstClr val="black"/>
                </a:solidFill>
                <a:latin typeface="Tahoma" panose="020B0604030504040204" pitchFamily="34" charset="0"/>
                <a:ea typeface="Tahoma" panose="020B0604030504040204" pitchFamily="34" charset="0"/>
                <a:cs typeface="Tahoma" panose="020B0604030504040204" pitchFamily="34" charset="0"/>
              </a:rPr>
              <a:t>5.1</a:t>
            </a:r>
          </a:p>
        </p:txBody>
      </p:sp>
      <p:sp>
        <p:nvSpPr>
          <p:cNvPr id="36" name="TextBox 35">
            <a:extLst>
              <a:ext uri="{FF2B5EF4-FFF2-40B4-BE49-F238E27FC236}">
                <a16:creationId xmlns:a16="http://schemas.microsoft.com/office/drawing/2014/main" id="{9BB32C90-4D88-3FC9-9A3F-D6E2E899188C}"/>
              </a:ext>
            </a:extLst>
          </p:cNvPr>
          <p:cNvSpPr txBox="1"/>
          <p:nvPr/>
        </p:nvSpPr>
        <p:spPr>
          <a:xfrm>
            <a:off x="3856032" y="2568113"/>
            <a:ext cx="526463" cy="246221"/>
          </a:xfrm>
          <a:prstGeom prst="rect">
            <a:avLst/>
          </a:prstGeom>
          <a:noFill/>
        </p:spPr>
        <p:txBody>
          <a:bodyPr wrap="square" rtlCol="0">
            <a:spAutoFit/>
          </a:bodyPr>
          <a:lstStyle/>
          <a:p>
            <a:pPr algn="ctr"/>
            <a:r>
              <a:rPr lang="en-US" sz="1000" b="1" dirty="0">
                <a:solidFill>
                  <a:prstClr val="black"/>
                </a:solidFill>
                <a:latin typeface="Tahoma" panose="020B0604030504040204" pitchFamily="34" charset="0"/>
                <a:ea typeface="Tahoma" panose="020B0604030504040204" pitchFamily="34" charset="0"/>
                <a:cs typeface="Tahoma" panose="020B0604030504040204" pitchFamily="34" charset="0"/>
              </a:rPr>
              <a:t>5.9</a:t>
            </a:r>
          </a:p>
        </p:txBody>
      </p:sp>
      <p:sp>
        <p:nvSpPr>
          <p:cNvPr id="40" name="Right Brace 39">
            <a:extLst>
              <a:ext uri="{FF2B5EF4-FFF2-40B4-BE49-F238E27FC236}">
                <a16:creationId xmlns:a16="http://schemas.microsoft.com/office/drawing/2014/main" id="{EAFC640C-02C4-6C99-1C51-F78C8FCAD13D}"/>
              </a:ext>
            </a:extLst>
          </p:cNvPr>
          <p:cNvSpPr/>
          <p:nvPr/>
        </p:nvSpPr>
        <p:spPr>
          <a:xfrm flipH="1">
            <a:off x="5724257" y="2824837"/>
            <a:ext cx="101331" cy="947064"/>
          </a:xfrm>
          <a:prstGeom prst="rightBrace">
            <a:avLst>
              <a:gd name="adj1" fmla="val 8333"/>
              <a:gd name="adj2" fmla="val 85299"/>
            </a:avLst>
          </a:prstGeom>
          <a:noFill/>
          <a:ln w="12700" cap="rnd"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Gill Sans MT" panose="020B0502020104020203"/>
              <a:ea typeface="+mn-ea"/>
              <a:cs typeface="+mn-cs"/>
            </a:endParaRPr>
          </a:p>
        </p:txBody>
      </p:sp>
      <p:sp>
        <p:nvSpPr>
          <p:cNvPr id="41" name="TextBox 40">
            <a:extLst>
              <a:ext uri="{FF2B5EF4-FFF2-40B4-BE49-F238E27FC236}">
                <a16:creationId xmlns:a16="http://schemas.microsoft.com/office/drawing/2014/main" id="{6F430C6F-55A0-D65E-D61E-74F45BC18322}"/>
              </a:ext>
            </a:extLst>
          </p:cNvPr>
          <p:cNvSpPr txBox="1"/>
          <p:nvPr/>
        </p:nvSpPr>
        <p:spPr>
          <a:xfrm>
            <a:off x="5299125" y="3498429"/>
            <a:ext cx="526463" cy="230832"/>
          </a:xfrm>
          <a:prstGeom prst="rect">
            <a:avLst/>
          </a:prstGeom>
          <a:noFill/>
        </p:spPr>
        <p:txBody>
          <a:bodyPr wrap="square" rtlCol="0">
            <a:spAutoFit/>
          </a:bodyPr>
          <a:lstStyle/>
          <a:p>
            <a:pPr algn="ctr"/>
            <a:r>
              <a:rPr lang="en-US" sz="900" b="1" dirty="0">
                <a:solidFill>
                  <a:prstClr val="black"/>
                </a:solidFill>
                <a:latin typeface="Tahoma" panose="020B0604030504040204" pitchFamily="34" charset="0"/>
                <a:ea typeface="Tahoma" panose="020B0604030504040204" pitchFamily="34" charset="0"/>
                <a:cs typeface="Tahoma" panose="020B0604030504040204" pitchFamily="34" charset="0"/>
              </a:rPr>
              <a:t>45%</a:t>
            </a:r>
          </a:p>
        </p:txBody>
      </p:sp>
      <p:sp>
        <p:nvSpPr>
          <p:cNvPr id="46" name="Right Brace 45">
            <a:extLst>
              <a:ext uri="{FF2B5EF4-FFF2-40B4-BE49-F238E27FC236}">
                <a16:creationId xmlns:a16="http://schemas.microsoft.com/office/drawing/2014/main" id="{23925831-5085-BFB6-2639-10C8CE764415}"/>
              </a:ext>
            </a:extLst>
          </p:cNvPr>
          <p:cNvSpPr/>
          <p:nvPr/>
        </p:nvSpPr>
        <p:spPr>
          <a:xfrm flipH="1">
            <a:off x="3593849" y="2810996"/>
            <a:ext cx="101332" cy="1151404"/>
          </a:xfrm>
          <a:prstGeom prst="rightBrace">
            <a:avLst>
              <a:gd name="adj1" fmla="val 8333"/>
              <a:gd name="adj2" fmla="val 64578"/>
            </a:avLst>
          </a:prstGeom>
          <a:noFill/>
          <a:ln w="12700" cap="rnd" cmpd="sng" algn="ctr">
            <a:solidFill>
              <a:schemeClr val="tx1"/>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Gill Sans MT" panose="020B0502020104020203"/>
              <a:ea typeface="+mn-ea"/>
              <a:cs typeface="+mn-cs"/>
            </a:endParaRPr>
          </a:p>
        </p:txBody>
      </p:sp>
      <p:sp>
        <p:nvSpPr>
          <p:cNvPr id="47" name="TextBox 46">
            <a:extLst>
              <a:ext uri="{FF2B5EF4-FFF2-40B4-BE49-F238E27FC236}">
                <a16:creationId xmlns:a16="http://schemas.microsoft.com/office/drawing/2014/main" id="{9FAF24FC-4E28-6C97-A295-CE3950DE5E83}"/>
              </a:ext>
            </a:extLst>
          </p:cNvPr>
          <p:cNvSpPr txBox="1"/>
          <p:nvPr/>
        </p:nvSpPr>
        <p:spPr>
          <a:xfrm>
            <a:off x="3038778" y="3429522"/>
            <a:ext cx="783901" cy="230832"/>
          </a:xfrm>
          <a:prstGeom prst="rect">
            <a:avLst/>
          </a:prstGeom>
          <a:noFill/>
        </p:spPr>
        <p:txBody>
          <a:bodyPr wrap="square" rtlCol="0">
            <a:spAutoFit/>
          </a:bodyPr>
          <a:lstStyle/>
          <a:p>
            <a:pPr algn="ctr"/>
            <a:r>
              <a:rPr lang="en-US" sz="900" b="1" dirty="0">
                <a:solidFill>
                  <a:prstClr val="black"/>
                </a:solidFill>
                <a:latin typeface="Tahoma" panose="020B0604030504040204" pitchFamily="34" charset="0"/>
                <a:ea typeface="Tahoma" panose="020B0604030504040204" pitchFamily="34" charset="0"/>
                <a:cs typeface="Tahoma" panose="020B0604030504040204" pitchFamily="34" charset="0"/>
              </a:rPr>
              <a:t>53%</a:t>
            </a:r>
          </a:p>
        </p:txBody>
      </p:sp>
      <p:sp>
        <p:nvSpPr>
          <p:cNvPr id="48" name="TextBox 47">
            <a:extLst>
              <a:ext uri="{FF2B5EF4-FFF2-40B4-BE49-F238E27FC236}">
                <a16:creationId xmlns:a16="http://schemas.microsoft.com/office/drawing/2014/main" id="{60B0F5A1-75CB-9596-21EB-2769B2F13F07}"/>
              </a:ext>
            </a:extLst>
          </p:cNvPr>
          <p:cNvSpPr txBox="1"/>
          <p:nvPr/>
        </p:nvSpPr>
        <p:spPr>
          <a:xfrm>
            <a:off x="1416205" y="5952348"/>
            <a:ext cx="7105171" cy="584775"/>
          </a:xfrm>
          <a:prstGeom prst="rect">
            <a:avLst/>
          </a:prstGeom>
          <a:noFill/>
        </p:spPr>
        <p:txBody>
          <a:bodyPr wrap="square" rtlCol="0">
            <a:spAutoFit/>
          </a:bodyPr>
          <a:lstStyle/>
          <a:p>
            <a:r>
              <a:rPr lang="en-US" sz="800" i="1" dirty="0">
                <a:latin typeface="Tahoma" panose="020B0604030504040204" pitchFamily="34" charset="0"/>
                <a:ea typeface="Tahoma" panose="020B0604030504040204" pitchFamily="34" charset="0"/>
                <a:cs typeface="Tahoma" panose="020B0604030504040204" pitchFamily="34" charset="0"/>
              </a:rPr>
              <a:t>Q24. About 4.6% of your </a:t>
            </a:r>
            <a:r>
              <a:rPr lang="en-US" sz="800" i="1" dirty="0">
                <a:effectLst/>
                <a:latin typeface="Tahoma" panose="020B0604030504040204" pitchFamily="34" charset="0"/>
                <a:ea typeface="Tahoma" panose="020B0604030504040204" pitchFamily="34" charset="0"/>
                <a:cs typeface="Tahoma" panose="020B0604030504040204" pitchFamily="34" charset="0"/>
              </a:rPr>
              <a:t>property taxes goes to the Park District of Oak Park.  Thinking about the programs, parks, facilities, and services that the Park District provides, please rate the overall </a:t>
            </a:r>
            <a:r>
              <a:rPr lang="en-US" sz="800" i="1" u="sng" dirty="0">
                <a:effectLst/>
                <a:latin typeface="Tahoma" panose="020B0604030504040204" pitchFamily="34" charset="0"/>
                <a:ea typeface="Tahoma" panose="020B0604030504040204" pitchFamily="34" charset="0"/>
                <a:cs typeface="Tahoma" panose="020B0604030504040204" pitchFamily="34" charset="0"/>
              </a:rPr>
              <a:t>value</a:t>
            </a:r>
            <a:r>
              <a:rPr lang="en-US" sz="800" i="1" dirty="0">
                <a:effectLst/>
                <a:latin typeface="Tahoma" panose="020B0604030504040204" pitchFamily="34" charset="0"/>
                <a:ea typeface="Tahoma" panose="020B0604030504040204" pitchFamily="34" charset="0"/>
                <a:cs typeface="Tahoma" panose="020B0604030504040204" pitchFamily="34" charset="0"/>
              </a:rPr>
              <a:t> that it represents given its share of property taxes. (0=poor value, 5=average value, 10=excellent value)</a:t>
            </a:r>
          </a:p>
          <a:p>
            <a:r>
              <a:rPr lang="en-US" sz="800" dirty="0">
                <a:latin typeface="Tahoma" panose="020B0604030504040204" pitchFamily="34" charset="0"/>
                <a:ea typeface="Tahoma" panose="020B0604030504040204" pitchFamily="34" charset="0"/>
                <a:cs typeface="Tahoma" panose="020B0604030504040204" pitchFamily="34" charset="0"/>
              </a:rPr>
              <a:t>* 2022 benchmark comparisons with neighboring agencies include Berwyn, Cicero, Elmwood Park, Forest Park, Maywood, Melrose Park, North Riverside, River Forest, River Grove, and Riverside.  The 2022 benchmark survey tested value ratings at a 5% share of property taxes.</a:t>
            </a:r>
          </a:p>
        </p:txBody>
      </p:sp>
      <p:sp>
        <p:nvSpPr>
          <p:cNvPr id="49" name="TextBox 48">
            <a:extLst>
              <a:ext uri="{FF2B5EF4-FFF2-40B4-BE49-F238E27FC236}">
                <a16:creationId xmlns:a16="http://schemas.microsoft.com/office/drawing/2014/main" id="{E44B075C-6650-F69C-F10A-9D84F8353F82}"/>
              </a:ext>
            </a:extLst>
          </p:cNvPr>
          <p:cNvSpPr txBox="1"/>
          <p:nvPr/>
        </p:nvSpPr>
        <p:spPr>
          <a:xfrm>
            <a:off x="482600" y="609420"/>
            <a:ext cx="8038776" cy="492443"/>
          </a:xfrm>
          <a:prstGeom prst="rect">
            <a:avLst/>
          </a:prstGeom>
          <a:noFill/>
        </p:spPr>
        <p:txBody>
          <a:bodyPr wrap="square" rtlCol="0">
            <a:spAutoFit/>
          </a:bodyPr>
          <a:lstStyle/>
          <a:p>
            <a:r>
              <a:rPr lang="en-US" sz="1300" b="1" dirty="0">
                <a:latin typeface="Tahoma" panose="020B0604030504040204" pitchFamily="34" charset="0"/>
                <a:ea typeface="Tahoma" panose="020B0604030504040204" pitchFamily="34" charset="0"/>
                <a:cs typeface="Tahoma" panose="020B0604030504040204" pitchFamily="34" charset="0"/>
              </a:rPr>
              <a:t>The PDOP’s strong value ratings far surpass the statewide and local suburban benchmarks for park agencies – especially the percentage who rate the PDOP an “excellent” overall value.</a:t>
            </a:r>
          </a:p>
        </p:txBody>
      </p:sp>
      <p:sp>
        <p:nvSpPr>
          <p:cNvPr id="4" name="TextBox 3">
            <a:extLst>
              <a:ext uri="{FF2B5EF4-FFF2-40B4-BE49-F238E27FC236}">
                <a16:creationId xmlns:a16="http://schemas.microsoft.com/office/drawing/2014/main" id="{250A07DF-0D79-4F2D-237D-A1207217DB2F}"/>
              </a:ext>
            </a:extLst>
          </p:cNvPr>
          <p:cNvSpPr txBox="1"/>
          <p:nvPr/>
        </p:nvSpPr>
        <p:spPr>
          <a:xfrm>
            <a:off x="5486400" y="132202"/>
            <a:ext cx="3034977" cy="261610"/>
          </a:xfrm>
          <a:prstGeom prst="rect">
            <a:avLst/>
          </a:prstGeom>
          <a:noFill/>
        </p:spPr>
        <p:txBody>
          <a:bodyPr wrap="square" rtlCol="0">
            <a:spAutoFit/>
          </a:bodyPr>
          <a:lstStyle/>
          <a:p>
            <a:pPr algn="r"/>
            <a:r>
              <a:rPr lang="en-US" sz="1100" b="1" dirty="0">
                <a:solidFill>
                  <a:schemeClr val="bg1"/>
                </a:solidFill>
                <a:latin typeface="Tahoma" panose="020B0604030504040204" pitchFamily="34" charset="0"/>
                <a:ea typeface="Tahoma" panose="020B0604030504040204" pitchFamily="34" charset="0"/>
                <a:cs typeface="Tahoma" panose="020B0604030504040204" pitchFamily="34" charset="0"/>
              </a:rPr>
              <a:t>Value of PDOP’s Share of Property Taxes</a:t>
            </a:r>
          </a:p>
        </p:txBody>
      </p:sp>
    </p:spTree>
    <p:extLst>
      <p:ext uri="{BB962C8B-B14F-4D97-AF65-F5344CB8AC3E}">
        <p14:creationId xmlns:p14="http://schemas.microsoft.com/office/powerpoint/2010/main" val="220508336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8F84C2F-4A29-3572-2DE5-9BF18FBB909E}"/>
              </a:ext>
            </a:extLst>
          </p:cNvPr>
          <p:cNvSpPr/>
          <p:nvPr/>
        </p:nvSpPr>
        <p:spPr>
          <a:xfrm>
            <a:off x="0" y="2438399"/>
            <a:ext cx="8001000" cy="1371600"/>
          </a:xfrm>
          <a:prstGeom prst="rect">
            <a:avLst/>
          </a:prstGeom>
          <a:solidFill>
            <a:srgbClr val="7AA845"/>
          </a:solidFill>
          <a:ln w="50800" cap="rnd" cmpd="dbl" algn="ctr">
            <a:noFill/>
            <a:prstDash val="solid"/>
          </a:ln>
          <a:effectLst/>
        </p:spPr>
        <p:txBody>
          <a:bodyPr anchor="ctr"/>
          <a:lstStyle/>
          <a:p>
            <a:pPr marL="0" marR="0" lvl="0" indent="0" defTabSz="914400" eaLnBrk="1" fontAlgn="auto" latinLnBrk="0" hangingPunct="1">
              <a:lnSpc>
                <a:spcPct val="100000"/>
              </a:lnSpc>
              <a:spcBef>
                <a:spcPts val="0"/>
              </a:spcBef>
              <a:spcAft>
                <a:spcPts val="0"/>
              </a:spcAft>
              <a:buClrTx/>
              <a:buSzTx/>
              <a:buFontTx/>
              <a:buNone/>
              <a:tabLst/>
              <a:defRPr/>
            </a:pPr>
            <a:r>
              <a:rPr lang="en-US" sz="2400" kern="0" dirty="0">
                <a:solidFill>
                  <a:schemeClr val="bg1"/>
                </a:solidFill>
                <a:latin typeface="Tahoma" panose="020B0604030504040204" pitchFamily="34" charset="0"/>
                <a:ea typeface="Tahoma" panose="020B0604030504040204" pitchFamily="34" charset="0"/>
                <a:cs typeface="Tahoma" panose="020B0604030504040204" pitchFamily="34" charset="0"/>
              </a:rPr>
              <a:t>	</a:t>
            </a:r>
            <a:r>
              <a:rPr kumimoji="0" lang="en-US" sz="2400" b="0" i="0" u="none" strike="noStrike" kern="0" cap="none" spc="0" normalizeH="0" baseline="0" noProof="0" dirty="0">
                <a:ln>
                  <a:noFill/>
                </a:ln>
                <a:solidFill>
                  <a:schemeClr val="bg1"/>
                </a:solidFill>
                <a:effectLst/>
                <a:uLnTx/>
                <a:uFillTx/>
                <a:latin typeface="Tahoma" panose="020B0604030504040204" pitchFamily="34" charset="0"/>
                <a:ea typeface="Tahoma" panose="020B0604030504040204" pitchFamily="34" charset="0"/>
                <a:cs typeface="Tahoma" panose="020B0604030504040204" pitchFamily="34" charset="0"/>
              </a:rPr>
              <a:t>I</a:t>
            </a:r>
            <a:r>
              <a:rPr lang="en-US" sz="2400" kern="0" dirty="0">
                <a:solidFill>
                  <a:schemeClr val="bg1"/>
                </a:solidFill>
                <a:latin typeface="Tahoma" panose="020B0604030504040204" pitchFamily="34" charset="0"/>
                <a:ea typeface="Tahoma" panose="020B0604030504040204" pitchFamily="34" charset="0"/>
                <a:cs typeface="Tahoma" panose="020B0604030504040204" pitchFamily="34" charset="0"/>
              </a:rPr>
              <a:t>I</a:t>
            </a:r>
            <a:r>
              <a:rPr kumimoji="0" lang="en-US" sz="2400" b="0" i="0" u="none" strike="noStrike" kern="0" cap="none" spc="0" normalizeH="0" baseline="0" noProof="0" dirty="0">
                <a:ln>
                  <a:noFill/>
                </a:ln>
                <a:solidFill>
                  <a:schemeClr val="bg1"/>
                </a:solidFill>
                <a:effectLst/>
                <a:uLnTx/>
                <a:uFillTx/>
                <a:latin typeface="Tahoma" panose="020B0604030504040204" pitchFamily="34" charset="0"/>
                <a:ea typeface="Tahoma" panose="020B0604030504040204" pitchFamily="34" charset="0"/>
                <a:cs typeface="Tahoma" panose="020B0604030504040204" pitchFamily="34" charset="0"/>
              </a:rPr>
              <a:t>. 	</a:t>
            </a:r>
            <a:r>
              <a:rPr lang="en-US" sz="2400" dirty="0">
                <a:solidFill>
                  <a:schemeClr val="bg1"/>
                </a:solidFill>
                <a:latin typeface="Tahoma" panose="020B0604030504040204" pitchFamily="34" charset="0"/>
                <a:ea typeface="Tahoma" panose="020B0604030504040204" pitchFamily="34" charset="0"/>
                <a:cs typeface="Tahoma" panose="020B0604030504040204" pitchFamily="34" charset="0"/>
              </a:rPr>
              <a:t>Assessment of PDOP’s Six Core Values</a:t>
            </a:r>
            <a:endParaRPr kumimoji="0" lang="en-US" sz="2400" b="0" i="0" u="none" strike="noStrike" kern="0" cap="none" spc="0" normalizeH="0" baseline="0" noProof="0" dirty="0">
              <a:ln>
                <a:noFill/>
              </a:ln>
              <a:solidFill>
                <a:schemeClr val="bg1"/>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5" name="Rectangle 4">
            <a:extLst>
              <a:ext uri="{FF2B5EF4-FFF2-40B4-BE49-F238E27FC236}">
                <a16:creationId xmlns:a16="http://schemas.microsoft.com/office/drawing/2014/main" id="{249D5101-5743-D165-0CEF-CA7693765855}"/>
              </a:ext>
            </a:extLst>
          </p:cNvPr>
          <p:cNvSpPr/>
          <p:nvPr/>
        </p:nvSpPr>
        <p:spPr>
          <a:xfrm rot="10800000">
            <a:off x="8077200" y="2438399"/>
            <a:ext cx="1066800" cy="1371600"/>
          </a:xfrm>
          <a:prstGeom prst="rect">
            <a:avLst/>
          </a:prstGeom>
          <a:solidFill>
            <a:srgbClr val="0070C0"/>
          </a:solidFill>
          <a:ln w="50800" cap="rnd" cmpd="dbl"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Gill Sans MT" panose="020B0502020104020203"/>
              <a:ea typeface="+mn-ea"/>
              <a:cs typeface="+mn-cs"/>
            </a:endParaRPr>
          </a:p>
        </p:txBody>
      </p:sp>
    </p:spTree>
    <p:extLst>
      <p:ext uri="{BB962C8B-B14F-4D97-AF65-F5344CB8AC3E}">
        <p14:creationId xmlns:p14="http://schemas.microsoft.com/office/powerpoint/2010/main" val="267266766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hart 2">
            <a:extLst>
              <a:ext uri="{FF2B5EF4-FFF2-40B4-BE49-F238E27FC236}">
                <a16:creationId xmlns:a16="http://schemas.microsoft.com/office/drawing/2014/main" id="{DBA33B46-7348-986A-93A7-DA644A78EBE8}"/>
              </a:ext>
            </a:extLst>
          </p:cNvPr>
          <p:cNvGraphicFramePr/>
          <p:nvPr>
            <p:extLst>
              <p:ext uri="{D42A27DB-BD31-4B8C-83A1-F6EECF244321}">
                <p14:modId xmlns:p14="http://schemas.microsoft.com/office/powerpoint/2010/main" val="3785767450"/>
              </p:ext>
            </p:extLst>
          </p:nvPr>
        </p:nvGraphicFramePr>
        <p:xfrm>
          <a:off x="310447" y="1821594"/>
          <a:ext cx="8432107" cy="4868181"/>
        </p:xfrm>
        <a:graphic>
          <a:graphicData uri="http://schemas.openxmlformats.org/drawingml/2006/chart">
            <c:chart xmlns:c="http://schemas.openxmlformats.org/drawingml/2006/chart" xmlns:r="http://schemas.openxmlformats.org/officeDocument/2006/relationships" r:id="rId2"/>
          </a:graphicData>
        </a:graphic>
      </p:graphicFrame>
      <p:sp>
        <p:nvSpPr>
          <p:cNvPr id="14" name="Title 1">
            <a:extLst>
              <a:ext uri="{FF2B5EF4-FFF2-40B4-BE49-F238E27FC236}">
                <a16:creationId xmlns:a16="http://schemas.microsoft.com/office/drawing/2014/main" id="{5619CA3C-49E2-2147-A4DF-6B37C0B3B315}"/>
              </a:ext>
            </a:extLst>
          </p:cNvPr>
          <p:cNvSpPr>
            <a:spLocks noGrp="1"/>
          </p:cNvSpPr>
          <p:nvPr>
            <p:ph type="title"/>
          </p:nvPr>
        </p:nvSpPr>
        <p:spPr>
          <a:xfrm>
            <a:off x="531625" y="587848"/>
            <a:ext cx="7989752" cy="671210"/>
          </a:xfrm>
        </p:spPr>
        <p:txBody>
          <a:bodyPr>
            <a:normAutofit/>
          </a:bodyPr>
          <a:lstStyle/>
          <a:p>
            <a:r>
              <a:rPr lang="en-US" sz="1300" b="1" dirty="0">
                <a:latin typeface="Tahoma" panose="020B0604030504040204" pitchFamily="34" charset="0"/>
                <a:ea typeface="Tahoma" panose="020B0604030504040204" pitchFamily="34" charset="0"/>
                <a:cs typeface="Tahoma" panose="020B0604030504040204" pitchFamily="34" charset="0"/>
              </a:rPr>
              <a:t>Six core values for the PDOP were shown to respondents, who were asked to rank them in order of importance (with #1 being the top priority).  The top three core values clearly include “community engagement” followed closely by “inclusivity” and “integrity”.  </a:t>
            </a:r>
          </a:p>
        </p:txBody>
      </p:sp>
      <p:sp>
        <p:nvSpPr>
          <p:cNvPr id="15" name="Content Placeholder 2">
            <a:extLst>
              <a:ext uri="{FF2B5EF4-FFF2-40B4-BE49-F238E27FC236}">
                <a16:creationId xmlns:a16="http://schemas.microsoft.com/office/drawing/2014/main" id="{A3F45852-B551-835E-4151-BB825DE4B172}"/>
              </a:ext>
            </a:extLst>
          </p:cNvPr>
          <p:cNvSpPr txBox="1">
            <a:spLocks/>
          </p:cNvSpPr>
          <p:nvPr/>
        </p:nvSpPr>
        <p:spPr>
          <a:xfrm>
            <a:off x="581192" y="1407887"/>
            <a:ext cx="7989752" cy="1944913"/>
          </a:xfrm>
          <a:prstGeom prst="rect">
            <a:avLst/>
          </a:prstGeom>
        </p:spPr>
        <p:txBody>
          <a:bodyPr vert="horz" lIns="91440" tIns="45720" rIns="91440" bIns="45720" rtlCol="0" anchor="t">
            <a:noAutofit/>
          </a:bodyPr>
          <a:lstStyle>
            <a:lvl1pPr marL="305992" indent="-305992" algn="l" defTabSz="457189" rtl="0" eaLnBrk="1" latinLnBrk="0" hangingPunct="1">
              <a:spcBef>
                <a:spcPct val="20000"/>
              </a:spcBef>
              <a:spcAft>
                <a:spcPts val="600"/>
              </a:spcAft>
              <a:buClrTx/>
              <a:buSzPct val="92000"/>
              <a:buFont typeface="Wingdings" panose="05000000000000000000" pitchFamily="2" charset="2"/>
              <a:buChar char="Ø"/>
              <a:defRPr sz="1200" kern="1200">
                <a:solidFill>
                  <a:schemeClr val="tx2"/>
                </a:solidFill>
                <a:latin typeface="+mn-lt"/>
                <a:ea typeface="+mn-ea"/>
                <a:cs typeface="+mn-cs"/>
              </a:defRPr>
            </a:lvl1pPr>
            <a:lvl2pPr marL="629984" indent="-305992" algn="l" defTabSz="457189" rtl="0" eaLnBrk="1" latinLnBrk="0" hangingPunct="1">
              <a:spcBef>
                <a:spcPct val="20000"/>
              </a:spcBef>
              <a:spcAft>
                <a:spcPts val="600"/>
              </a:spcAft>
              <a:buClrTx/>
              <a:buSzPct val="92000"/>
              <a:buFont typeface="Wingdings 2" panose="05020102010507070707" pitchFamily="18" charset="2"/>
              <a:buChar char=""/>
              <a:defRPr sz="1200" kern="1200">
                <a:solidFill>
                  <a:schemeClr val="tx2"/>
                </a:solidFill>
                <a:latin typeface="+mn-lt"/>
                <a:ea typeface="+mn-ea"/>
                <a:cs typeface="+mn-cs"/>
              </a:defRPr>
            </a:lvl2pPr>
            <a:lvl3pPr marL="899978" indent="-269993" algn="l" defTabSz="457189" rtl="0" eaLnBrk="1" latinLnBrk="0" hangingPunct="1">
              <a:spcBef>
                <a:spcPct val="20000"/>
              </a:spcBef>
              <a:spcAft>
                <a:spcPts val="600"/>
              </a:spcAft>
              <a:buClrTx/>
              <a:buSzPct val="92000"/>
              <a:buFont typeface="Wingdings 2" panose="05020102010507070707" pitchFamily="18" charset="2"/>
              <a:buChar char=""/>
              <a:defRPr sz="1200" kern="1200">
                <a:solidFill>
                  <a:schemeClr val="tx2"/>
                </a:solidFill>
                <a:latin typeface="+mn-lt"/>
                <a:ea typeface="+mn-ea"/>
                <a:cs typeface="+mn-cs"/>
              </a:defRPr>
            </a:lvl3pPr>
            <a:lvl4pPr marL="1241969" indent="-233994" algn="l" defTabSz="457189" rtl="0" eaLnBrk="1" latinLnBrk="0" hangingPunct="1">
              <a:spcBef>
                <a:spcPct val="20000"/>
              </a:spcBef>
              <a:spcAft>
                <a:spcPts val="600"/>
              </a:spcAft>
              <a:buClrTx/>
              <a:buSzPct val="92000"/>
              <a:buFont typeface="Wingdings 2" panose="05020102010507070707" pitchFamily="18" charset="2"/>
              <a:buChar char=""/>
              <a:defRPr sz="1200" kern="1200">
                <a:solidFill>
                  <a:schemeClr val="tx2"/>
                </a:solidFill>
                <a:latin typeface="+mn-lt"/>
                <a:ea typeface="+mn-ea"/>
                <a:cs typeface="+mn-cs"/>
              </a:defRPr>
            </a:lvl4pPr>
            <a:lvl5pPr marL="1601960" indent="-233994" algn="l" defTabSz="457189" rtl="0" eaLnBrk="1" latinLnBrk="0" hangingPunct="1">
              <a:spcBef>
                <a:spcPct val="20000"/>
              </a:spcBef>
              <a:spcAft>
                <a:spcPts val="600"/>
              </a:spcAft>
              <a:buClrTx/>
              <a:buSzPct val="92000"/>
              <a:buFont typeface="Wingdings 2" panose="05020102010507070707" pitchFamily="18" charset="2"/>
              <a:buChar char=""/>
              <a:defRPr sz="1200" kern="1200">
                <a:solidFill>
                  <a:schemeClr val="tx2"/>
                </a:solidFill>
                <a:latin typeface="+mn-lt"/>
                <a:ea typeface="+mn-ea"/>
                <a:cs typeface="+mn-cs"/>
              </a:defRPr>
            </a:lvl5pPr>
            <a:lvl6pPr marL="1899953" indent="-228594" algn="l" defTabSz="457189"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199945" indent="-228594" algn="l" defTabSz="457189"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499938" indent="-228594" algn="l" defTabSz="457189"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799930" indent="-228594" algn="l" defTabSz="457189"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r>
              <a:rPr lang="en-US" sz="1100" dirty="0">
                <a:solidFill>
                  <a:schemeClr val="tx1"/>
                </a:solidFill>
                <a:latin typeface="Tahoma" panose="020B0604030504040204" pitchFamily="34" charset="0"/>
                <a:ea typeface="Tahoma" panose="020B0604030504040204" pitchFamily="34" charset="0"/>
                <a:cs typeface="Tahoma" panose="020B0604030504040204" pitchFamily="34" charset="0"/>
              </a:rPr>
              <a:t>Note that while “inclusivity” and “integrity” receive virtually identical “top three” responses, the former is deemed more important based on a clear advantage of “#1” rankings.  </a:t>
            </a:r>
          </a:p>
          <a:p>
            <a:r>
              <a:rPr lang="en-US" sz="1100" dirty="0">
                <a:solidFill>
                  <a:schemeClr val="tx1"/>
                </a:solidFill>
                <a:latin typeface="Tahoma" panose="020B0604030504040204" pitchFamily="34" charset="0"/>
                <a:ea typeface="Tahoma" panose="020B0604030504040204" pitchFamily="34" charset="0"/>
                <a:cs typeface="Tahoma" panose="020B0604030504040204" pitchFamily="34" charset="0"/>
              </a:rPr>
              <a:t>The three remaining core values receive fewer #1 and “top three” scores, with at least three in ten residents including them among the Top 3 most important.  The remaining 10% choose not to provide a ranking.  </a:t>
            </a:r>
          </a:p>
        </p:txBody>
      </p:sp>
      <p:sp>
        <p:nvSpPr>
          <p:cNvPr id="16" name="TextBox 15">
            <a:extLst>
              <a:ext uri="{FF2B5EF4-FFF2-40B4-BE49-F238E27FC236}">
                <a16:creationId xmlns:a16="http://schemas.microsoft.com/office/drawing/2014/main" id="{F5762181-311A-B656-1FF7-C82484FC9441}"/>
              </a:ext>
            </a:extLst>
          </p:cNvPr>
          <p:cNvSpPr txBox="1"/>
          <p:nvPr/>
        </p:nvSpPr>
        <p:spPr>
          <a:xfrm>
            <a:off x="2929923" y="2565795"/>
            <a:ext cx="3497580" cy="276999"/>
          </a:xfrm>
          <a:prstGeom prst="rect">
            <a:avLst/>
          </a:prstGeom>
          <a:noFill/>
          <a:ln>
            <a:solidFill>
              <a:schemeClr val="tx1"/>
            </a:solidFill>
          </a:ln>
        </p:spPr>
        <p:txBody>
          <a:bodyPr wrap="square" rtlCol="0">
            <a:spAutoFit/>
          </a:bodyPr>
          <a:lstStyle/>
          <a:p>
            <a:pPr algn="ctr" rtl="0">
              <a:defRPr sz="1200" b="0" i="0" u="none" strike="noStrike" kern="1200" spc="0" baseline="0">
                <a:solidFill>
                  <a:prstClr val="black"/>
                </a:solidFill>
                <a:latin typeface="+mn-lt"/>
                <a:ea typeface="+mn-ea"/>
                <a:cs typeface="+mn-cs"/>
              </a:defRPr>
            </a:pPr>
            <a:r>
              <a:rPr lang="en-US" sz="1200" b="1" i="0" baseline="0" dirty="0">
                <a:solidFill>
                  <a:schemeClr val="tx1"/>
                </a:solidFill>
                <a:effectLst/>
                <a:latin typeface="Tahoma" panose="020B0604030504040204" pitchFamily="34" charset="0"/>
                <a:ea typeface="Tahoma" panose="020B0604030504040204" pitchFamily="34" charset="0"/>
                <a:cs typeface="Tahoma" panose="020B0604030504040204" pitchFamily="34" charset="0"/>
              </a:rPr>
              <a:t>Perceived Importance: PDOP Core Values</a:t>
            </a:r>
            <a:endParaRPr lang="en-US" sz="1200" dirty="0">
              <a:solidFill>
                <a:schemeClr val="tx1"/>
              </a:solidFill>
              <a:effectLst/>
              <a:latin typeface="Tahoma" panose="020B0604030504040204" pitchFamily="34" charset="0"/>
              <a:ea typeface="Tahoma" panose="020B0604030504040204" pitchFamily="34" charset="0"/>
              <a:cs typeface="Tahoma" panose="020B0604030504040204" pitchFamily="34" charset="0"/>
            </a:endParaRPr>
          </a:p>
        </p:txBody>
      </p:sp>
      <p:sp>
        <p:nvSpPr>
          <p:cNvPr id="17" name="TextBox 16">
            <a:extLst>
              <a:ext uri="{FF2B5EF4-FFF2-40B4-BE49-F238E27FC236}">
                <a16:creationId xmlns:a16="http://schemas.microsoft.com/office/drawing/2014/main" id="{073016AF-45CF-CE0D-CDD0-3C041D25F4C2}"/>
              </a:ext>
            </a:extLst>
          </p:cNvPr>
          <p:cNvSpPr txBox="1"/>
          <p:nvPr/>
        </p:nvSpPr>
        <p:spPr>
          <a:xfrm>
            <a:off x="5387249" y="132202"/>
            <a:ext cx="3134129" cy="261610"/>
          </a:xfrm>
          <a:prstGeom prst="rect">
            <a:avLst/>
          </a:prstGeom>
          <a:noFill/>
        </p:spPr>
        <p:txBody>
          <a:bodyPr wrap="square" rtlCol="0">
            <a:spAutoFit/>
          </a:bodyPr>
          <a:lstStyle/>
          <a:p>
            <a:pPr algn="r"/>
            <a:r>
              <a:rPr lang="en-US" sz="1100" b="1" dirty="0">
                <a:solidFill>
                  <a:schemeClr val="bg1"/>
                </a:solidFill>
                <a:latin typeface="Tahoma" panose="020B0604030504040204" pitchFamily="34" charset="0"/>
                <a:ea typeface="Tahoma" panose="020B0604030504040204" pitchFamily="34" charset="0"/>
                <a:cs typeface="Tahoma" panose="020B0604030504040204" pitchFamily="34" charset="0"/>
              </a:rPr>
              <a:t>PDOP Core Values</a:t>
            </a:r>
          </a:p>
        </p:txBody>
      </p:sp>
      <p:sp>
        <p:nvSpPr>
          <p:cNvPr id="24" name="TextBox 23">
            <a:extLst>
              <a:ext uri="{FF2B5EF4-FFF2-40B4-BE49-F238E27FC236}">
                <a16:creationId xmlns:a16="http://schemas.microsoft.com/office/drawing/2014/main" id="{0B9CECCF-2580-C10E-193A-B6DE9E5E9AE3}"/>
              </a:ext>
            </a:extLst>
          </p:cNvPr>
          <p:cNvSpPr txBox="1"/>
          <p:nvPr/>
        </p:nvSpPr>
        <p:spPr>
          <a:xfrm>
            <a:off x="1686187" y="6582053"/>
            <a:ext cx="6392410" cy="215444"/>
          </a:xfrm>
          <a:prstGeom prst="rect">
            <a:avLst/>
          </a:prstGeom>
          <a:noFill/>
        </p:spPr>
        <p:txBody>
          <a:bodyPr wrap="square" rtlCol="0">
            <a:spAutoFit/>
          </a:bodyPr>
          <a:lstStyle/>
          <a:p>
            <a:r>
              <a:rPr lang="en-US" sz="800" i="1" dirty="0">
                <a:latin typeface="Tahoma" panose="020B0604030504040204" pitchFamily="34" charset="0"/>
                <a:ea typeface="Tahoma" panose="020B0604030504040204" pitchFamily="34" charset="0"/>
                <a:cs typeface="Tahoma" panose="020B0604030504040204" pitchFamily="34" charset="0"/>
              </a:rPr>
              <a:t>Q25.  Below are the Park District of Oak Park’s core values. Please read each and then rank them by importance to you.</a:t>
            </a:r>
          </a:p>
        </p:txBody>
      </p:sp>
    </p:spTree>
    <p:extLst>
      <p:ext uri="{BB962C8B-B14F-4D97-AF65-F5344CB8AC3E}">
        <p14:creationId xmlns:p14="http://schemas.microsoft.com/office/powerpoint/2010/main" val="15383196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06D6B829-BB65-2721-F7AC-D1D647ECBDA4}"/>
              </a:ext>
            </a:extLst>
          </p:cNvPr>
          <p:cNvSpPr txBox="1"/>
          <p:nvPr/>
        </p:nvSpPr>
        <p:spPr>
          <a:xfrm>
            <a:off x="5387249" y="132202"/>
            <a:ext cx="3134129" cy="261610"/>
          </a:xfrm>
          <a:prstGeom prst="rect">
            <a:avLst/>
          </a:prstGeom>
          <a:noFill/>
        </p:spPr>
        <p:txBody>
          <a:bodyPr wrap="square" rtlCol="0">
            <a:spAutoFit/>
          </a:bodyPr>
          <a:lstStyle/>
          <a:p>
            <a:pPr algn="r"/>
            <a:r>
              <a:rPr lang="en-US" sz="1100" b="1" dirty="0">
                <a:solidFill>
                  <a:schemeClr val="bg1"/>
                </a:solidFill>
                <a:latin typeface="Tahoma" panose="020B0604030504040204" pitchFamily="34" charset="0"/>
                <a:ea typeface="Tahoma" panose="020B0604030504040204" pitchFamily="34" charset="0"/>
                <a:cs typeface="Tahoma" panose="020B0604030504040204" pitchFamily="34" charset="0"/>
              </a:rPr>
              <a:t>PDOP Core Values</a:t>
            </a:r>
          </a:p>
        </p:txBody>
      </p:sp>
      <p:sp>
        <p:nvSpPr>
          <p:cNvPr id="9" name="Content Placeholder 2">
            <a:extLst>
              <a:ext uri="{FF2B5EF4-FFF2-40B4-BE49-F238E27FC236}">
                <a16:creationId xmlns:a16="http://schemas.microsoft.com/office/drawing/2014/main" id="{680ACF7F-BBB4-C8A0-4B4D-4E7677B9B52D}"/>
              </a:ext>
            </a:extLst>
          </p:cNvPr>
          <p:cNvSpPr txBox="1">
            <a:spLocks/>
          </p:cNvSpPr>
          <p:nvPr/>
        </p:nvSpPr>
        <p:spPr>
          <a:xfrm>
            <a:off x="581192" y="1407887"/>
            <a:ext cx="7989752" cy="1944913"/>
          </a:xfrm>
          <a:prstGeom prst="rect">
            <a:avLst/>
          </a:prstGeom>
        </p:spPr>
        <p:txBody>
          <a:bodyPr vert="horz" lIns="91440" tIns="45720" rIns="91440" bIns="45720" rtlCol="0" anchor="t">
            <a:noAutofit/>
          </a:bodyPr>
          <a:lstStyle>
            <a:lvl1pPr marL="305992" indent="-305992" algn="l" defTabSz="457189" rtl="0" eaLnBrk="1" latinLnBrk="0" hangingPunct="1">
              <a:spcBef>
                <a:spcPct val="20000"/>
              </a:spcBef>
              <a:spcAft>
                <a:spcPts val="600"/>
              </a:spcAft>
              <a:buClrTx/>
              <a:buSzPct val="92000"/>
              <a:buFont typeface="Wingdings" panose="05000000000000000000" pitchFamily="2" charset="2"/>
              <a:buChar char="Ø"/>
              <a:defRPr sz="1200" kern="1200">
                <a:solidFill>
                  <a:schemeClr val="tx2"/>
                </a:solidFill>
                <a:latin typeface="+mn-lt"/>
                <a:ea typeface="+mn-ea"/>
                <a:cs typeface="+mn-cs"/>
              </a:defRPr>
            </a:lvl1pPr>
            <a:lvl2pPr marL="629984" indent="-305992" algn="l" defTabSz="457189" rtl="0" eaLnBrk="1" latinLnBrk="0" hangingPunct="1">
              <a:spcBef>
                <a:spcPct val="20000"/>
              </a:spcBef>
              <a:spcAft>
                <a:spcPts val="600"/>
              </a:spcAft>
              <a:buClrTx/>
              <a:buSzPct val="92000"/>
              <a:buFont typeface="Wingdings 2" panose="05020102010507070707" pitchFamily="18" charset="2"/>
              <a:buChar char=""/>
              <a:defRPr sz="1200" kern="1200">
                <a:solidFill>
                  <a:schemeClr val="tx2"/>
                </a:solidFill>
                <a:latin typeface="+mn-lt"/>
                <a:ea typeface="+mn-ea"/>
                <a:cs typeface="+mn-cs"/>
              </a:defRPr>
            </a:lvl2pPr>
            <a:lvl3pPr marL="899978" indent="-269993" algn="l" defTabSz="457189" rtl="0" eaLnBrk="1" latinLnBrk="0" hangingPunct="1">
              <a:spcBef>
                <a:spcPct val="20000"/>
              </a:spcBef>
              <a:spcAft>
                <a:spcPts val="600"/>
              </a:spcAft>
              <a:buClrTx/>
              <a:buSzPct val="92000"/>
              <a:buFont typeface="Wingdings 2" panose="05020102010507070707" pitchFamily="18" charset="2"/>
              <a:buChar char=""/>
              <a:defRPr sz="1200" kern="1200">
                <a:solidFill>
                  <a:schemeClr val="tx2"/>
                </a:solidFill>
                <a:latin typeface="+mn-lt"/>
                <a:ea typeface="+mn-ea"/>
                <a:cs typeface="+mn-cs"/>
              </a:defRPr>
            </a:lvl3pPr>
            <a:lvl4pPr marL="1241969" indent="-233994" algn="l" defTabSz="457189" rtl="0" eaLnBrk="1" latinLnBrk="0" hangingPunct="1">
              <a:spcBef>
                <a:spcPct val="20000"/>
              </a:spcBef>
              <a:spcAft>
                <a:spcPts val="600"/>
              </a:spcAft>
              <a:buClrTx/>
              <a:buSzPct val="92000"/>
              <a:buFont typeface="Wingdings 2" panose="05020102010507070707" pitchFamily="18" charset="2"/>
              <a:buChar char=""/>
              <a:defRPr sz="1200" kern="1200">
                <a:solidFill>
                  <a:schemeClr val="tx2"/>
                </a:solidFill>
                <a:latin typeface="+mn-lt"/>
                <a:ea typeface="+mn-ea"/>
                <a:cs typeface="+mn-cs"/>
              </a:defRPr>
            </a:lvl4pPr>
            <a:lvl5pPr marL="1601960" indent="-233994" algn="l" defTabSz="457189" rtl="0" eaLnBrk="1" latinLnBrk="0" hangingPunct="1">
              <a:spcBef>
                <a:spcPct val="20000"/>
              </a:spcBef>
              <a:spcAft>
                <a:spcPts val="600"/>
              </a:spcAft>
              <a:buClrTx/>
              <a:buSzPct val="92000"/>
              <a:buFont typeface="Wingdings 2" panose="05020102010507070707" pitchFamily="18" charset="2"/>
              <a:buChar char=""/>
              <a:defRPr sz="1200" kern="1200">
                <a:solidFill>
                  <a:schemeClr val="tx2"/>
                </a:solidFill>
                <a:latin typeface="+mn-lt"/>
                <a:ea typeface="+mn-ea"/>
                <a:cs typeface="+mn-cs"/>
              </a:defRPr>
            </a:lvl5pPr>
            <a:lvl6pPr marL="1899953" indent="-228594" algn="l" defTabSz="457189"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199945" indent="-228594" algn="l" defTabSz="457189"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499938" indent="-228594" algn="l" defTabSz="457189"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799930" indent="-228594" algn="l" defTabSz="457189"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r>
              <a:rPr lang="en-US" sz="1100" dirty="0">
                <a:solidFill>
                  <a:schemeClr val="tx1"/>
                </a:solidFill>
                <a:latin typeface="Tahoma" panose="020B0604030504040204" pitchFamily="34" charset="0"/>
                <a:ea typeface="Tahoma" panose="020B0604030504040204" pitchFamily="34" charset="0"/>
                <a:cs typeface="Tahoma" panose="020B0604030504040204" pitchFamily="34" charset="0"/>
              </a:rPr>
              <a:t>Note that “community engagement” tends to be most important (ranked #1) among the lowest income households, but the most affluent residents (incomes of $200K+) disproportionately include it among their “top three” (meaning it tends to rank as their #2 or #3 priority).</a:t>
            </a:r>
          </a:p>
        </p:txBody>
      </p:sp>
      <p:graphicFrame>
        <p:nvGraphicFramePr>
          <p:cNvPr id="5" name="Content Placeholder 4"/>
          <p:cNvGraphicFramePr>
            <a:graphicFrameLocks/>
          </p:cNvGraphicFramePr>
          <p:nvPr>
            <p:extLst>
              <p:ext uri="{D42A27DB-BD31-4B8C-83A1-F6EECF244321}">
                <p14:modId xmlns:p14="http://schemas.microsoft.com/office/powerpoint/2010/main" val="1388337881"/>
              </p:ext>
            </p:extLst>
          </p:nvPr>
        </p:nvGraphicFramePr>
        <p:xfrm>
          <a:off x="525597" y="2688681"/>
          <a:ext cx="7989753" cy="3413760"/>
        </p:xfrm>
        <a:graphic>
          <a:graphicData uri="http://schemas.openxmlformats.org/drawingml/2006/table">
            <a:tbl>
              <a:tblPr firstRow="1" bandRow="1">
                <a:tableStyleId>{5C22544A-7EE6-4342-B048-85BDC9FD1C3A}</a:tableStyleId>
              </a:tblPr>
              <a:tblGrid>
                <a:gridCol w="1971545">
                  <a:extLst>
                    <a:ext uri="{9D8B030D-6E8A-4147-A177-3AD203B41FA5}">
                      <a16:colId xmlns:a16="http://schemas.microsoft.com/office/drawing/2014/main" val="2497118381"/>
                    </a:ext>
                  </a:extLst>
                </a:gridCol>
                <a:gridCol w="2571972">
                  <a:extLst>
                    <a:ext uri="{9D8B030D-6E8A-4147-A177-3AD203B41FA5}">
                      <a16:colId xmlns:a16="http://schemas.microsoft.com/office/drawing/2014/main" val="907739967"/>
                    </a:ext>
                  </a:extLst>
                </a:gridCol>
                <a:gridCol w="3446236">
                  <a:extLst>
                    <a:ext uri="{9D8B030D-6E8A-4147-A177-3AD203B41FA5}">
                      <a16:colId xmlns:a16="http://schemas.microsoft.com/office/drawing/2014/main" val="1142707747"/>
                    </a:ext>
                  </a:extLst>
                </a:gridCol>
              </a:tblGrid>
              <a:tr h="150718">
                <a:tc>
                  <a:txBody>
                    <a:bodyPr/>
                    <a:lstStyle/>
                    <a:p>
                      <a:pPr algn="ctr"/>
                      <a:endParaRPr lang="en-US" sz="1100" dirty="0">
                        <a:latin typeface="Tahoma" panose="020B0604030504040204" pitchFamily="34" charset="0"/>
                        <a:ea typeface="Tahoma" panose="020B0604030504040204" pitchFamily="34" charset="0"/>
                        <a:cs typeface="Tahoma" panose="020B0604030504040204" pitchFamily="34" charset="0"/>
                      </a:endParaRPr>
                    </a:p>
                  </a:txBody>
                  <a:tcPr anchor="ctr"/>
                </a:tc>
                <a:tc>
                  <a:txBody>
                    <a:bodyPr/>
                    <a:lstStyle/>
                    <a:p>
                      <a:pPr algn="ctr"/>
                      <a:r>
                        <a:rPr lang="en-US" sz="1100" dirty="0">
                          <a:latin typeface="Tahoma" panose="020B0604030504040204" pitchFamily="34" charset="0"/>
                          <a:ea typeface="Tahoma" panose="020B0604030504040204" pitchFamily="34" charset="0"/>
                          <a:cs typeface="Tahoma" panose="020B0604030504040204" pitchFamily="34" charset="0"/>
                        </a:rPr>
                        <a:t>#1 Most Important</a:t>
                      </a:r>
                    </a:p>
                  </a:txBody>
                  <a:tcPr anchor="ctr"/>
                </a:tc>
                <a:tc>
                  <a:txBody>
                    <a:bodyPr/>
                    <a:lstStyle/>
                    <a:p>
                      <a:pPr algn="ctr"/>
                      <a:r>
                        <a:rPr lang="en-US" sz="1100" dirty="0">
                          <a:latin typeface="Tahoma" panose="020B0604030504040204" pitchFamily="34" charset="0"/>
                          <a:ea typeface="Tahoma" panose="020B0604030504040204" pitchFamily="34" charset="0"/>
                          <a:cs typeface="Tahoma" panose="020B0604030504040204" pitchFamily="34" charset="0"/>
                        </a:rPr>
                        <a:t>Top 3 Most Important</a:t>
                      </a:r>
                    </a:p>
                  </a:txBody>
                  <a:tcPr anchor="ctr"/>
                </a:tc>
                <a:extLst>
                  <a:ext uri="{0D108BD9-81ED-4DB2-BD59-A6C34878D82A}">
                    <a16:rowId xmlns:a16="http://schemas.microsoft.com/office/drawing/2014/main" val="3685723207"/>
                  </a:ext>
                </a:extLst>
              </a:tr>
              <a:tr h="531945">
                <a:tc>
                  <a:txBody>
                    <a:bodyPr/>
                    <a:lstStyle/>
                    <a:p>
                      <a:pPr marL="0" indent="0" algn="ctr">
                        <a:buFontTx/>
                        <a:buNone/>
                      </a:pPr>
                      <a:r>
                        <a:rPr lang="en-US" sz="1000" b="1" dirty="0">
                          <a:latin typeface="Tahoma" panose="020B0604030504040204" pitchFamily="34" charset="0"/>
                          <a:ea typeface="Tahoma" panose="020B0604030504040204" pitchFamily="34" charset="0"/>
                          <a:cs typeface="Tahoma" panose="020B0604030504040204" pitchFamily="34" charset="0"/>
                        </a:rPr>
                        <a:t>Community Engagement</a:t>
                      </a:r>
                    </a:p>
                  </a:txBody>
                  <a:tcPr anchor="ctr"/>
                </a:tc>
                <a:tc>
                  <a:txBody>
                    <a:bodyPr/>
                    <a:lstStyle/>
                    <a:p>
                      <a:pPr marL="0" indent="0" algn="ctr">
                        <a:buFontTx/>
                        <a:buNone/>
                      </a:pPr>
                      <a:r>
                        <a:rPr lang="en-US" sz="900" b="1" u="sng" dirty="0">
                          <a:latin typeface="Tahoma" panose="020B0604030504040204" pitchFamily="34" charset="0"/>
                          <a:ea typeface="Tahoma" panose="020B0604030504040204" pitchFamily="34" charset="0"/>
                          <a:cs typeface="Tahoma" panose="020B0604030504040204" pitchFamily="34" charset="0"/>
                        </a:rPr>
                        <a:t>24% Overall</a:t>
                      </a:r>
                    </a:p>
                    <a:p>
                      <a:pPr marL="285750" indent="-285750">
                        <a:buFontTx/>
                        <a:buChar char="-"/>
                      </a:pPr>
                      <a:r>
                        <a:rPr lang="en-US" sz="900" dirty="0">
                          <a:latin typeface="Tahoma" panose="020B0604030504040204" pitchFamily="34" charset="0"/>
                          <a:ea typeface="Tahoma" panose="020B0604030504040204" pitchFamily="34" charset="0"/>
                          <a:cs typeface="Tahoma" panose="020B0604030504040204" pitchFamily="34" charset="0"/>
                        </a:rPr>
                        <a:t>Hispanic/Latino adults (38%, n=46), and white adults (28%)</a:t>
                      </a:r>
                    </a:p>
                    <a:p>
                      <a:pPr marL="285750" indent="-285750">
                        <a:buFontTx/>
                        <a:buChar char="-"/>
                      </a:pPr>
                      <a:r>
                        <a:rPr lang="en-US" sz="900" dirty="0">
                          <a:latin typeface="Tahoma" panose="020B0604030504040204" pitchFamily="34" charset="0"/>
                          <a:ea typeface="Tahoma" panose="020B0604030504040204" pitchFamily="34" charset="0"/>
                          <a:cs typeface="Tahoma" panose="020B0604030504040204" pitchFamily="34" charset="0"/>
                        </a:rPr>
                        <a:t>HH income &lt;$50K (37%)</a:t>
                      </a:r>
                    </a:p>
                    <a:p>
                      <a:pPr marL="285750" indent="-285750">
                        <a:buFontTx/>
                        <a:buChar char="-"/>
                      </a:pPr>
                      <a:r>
                        <a:rPr lang="en-US" sz="900" dirty="0">
                          <a:latin typeface="Tahoma" panose="020B0604030504040204" pitchFamily="34" charset="0"/>
                          <a:ea typeface="Tahoma" panose="020B0604030504040204" pitchFamily="34" charset="0"/>
                          <a:cs typeface="Tahoma" panose="020B0604030504040204" pitchFamily="34" charset="0"/>
                        </a:rPr>
                        <a:t>PDOP program participants (30%, vs. 14% of non-participants)</a:t>
                      </a:r>
                    </a:p>
                  </a:txBody>
                  <a:tcPr/>
                </a:tc>
                <a:tc>
                  <a:txBody>
                    <a:bodyPr/>
                    <a:lstStyle/>
                    <a:p>
                      <a:pPr marL="0" indent="0" algn="ctr">
                        <a:buFontTx/>
                        <a:buNone/>
                      </a:pPr>
                      <a:r>
                        <a:rPr lang="en-US" sz="900" b="1" u="sng" dirty="0">
                          <a:solidFill>
                            <a:schemeClr val="tx1"/>
                          </a:solidFill>
                          <a:latin typeface="Tahoma" panose="020B0604030504040204" pitchFamily="34" charset="0"/>
                          <a:ea typeface="Tahoma" panose="020B0604030504040204" pitchFamily="34" charset="0"/>
                          <a:cs typeface="Tahoma" panose="020B0604030504040204" pitchFamily="34" charset="0"/>
                        </a:rPr>
                        <a:t>57% Overall</a:t>
                      </a:r>
                    </a:p>
                    <a:p>
                      <a:pPr marL="285750" indent="-285750">
                        <a:buFontTx/>
                        <a:buChar char="-"/>
                      </a:pPr>
                      <a:r>
                        <a:rPr lang="en-US" sz="900" dirty="0">
                          <a:solidFill>
                            <a:schemeClr val="tx1"/>
                          </a:solidFill>
                          <a:latin typeface="Tahoma" panose="020B0604030504040204" pitchFamily="34" charset="0"/>
                          <a:ea typeface="Tahoma" panose="020B0604030504040204" pitchFamily="34" charset="0"/>
                          <a:cs typeface="Tahoma" panose="020B0604030504040204" pitchFamily="34" charset="0"/>
                        </a:rPr>
                        <a:t>Hispanic/Latino adults (86%, n=46)</a:t>
                      </a:r>
                    </a:p>
                    <a:p>
                      <a:pPr marL="285750" indent="-285750">
                        <a:buFontTx/>
                        <a:buChar char="-"/>
                      </a:pPr>
                      <a:r>
                        <a:rPr lang="en-US" sz="900" dirty="0">
                          <a:solidFill>
                            <a:schemeClr val="tx1"/>
                          </a:solidFill>
                          <a:latin typeface="Tahoma" panose="020B0604030504040204" pitchFamily="34" charset="0"/>
                          <a:ea typeface="Tahoma" panose="020B0604030504040204" pitchFamily="34" charset="0"/>
                          <a:cs typeface="Tahoma" panose="020B0604030504040204" pitchFamily="34" charset="0"/>
                        </a:rPr>
                        <a:t>Lived in Oak Park &lt;5 yrs. (63%)</a:t>
                      </a:r>
                    </a:p>
                    <a:p>
                      <a:pPr marL="285750" indent="-285750">
                        <a:buFontTx/>
                        <a:buChar char="-"/>
                      </a:pPr>
                      <a:r>
                        <a:rPr lang="en-US" sz="900" dirty="0">
                          <a:solidFill>
                            <a:schemeClr val="tx1"/>
                          </a:solidFill>
                          <a:latin typeface="Tahoma" panose="020B0604030504040204" pitchFamily="34" charset="0"/>
                          <a:ea typeface="Tahoma" panose="020B0604030504040204" pitchFamily="34" charset="0"/>
                          <a:cs typeface="Tahoma" panose="020B0604030504040204" pitchFamily="34" charset="0"/>
                        </a:rPr>
                        <a:t>HH income $200K+ (65%)</a:t>
                      </a:r>
                    </a:p>
                    <a:p>
                      <a:pPr marL="285750" indent="-285750">
                        <a:buFontTx/>
                        <a:buChar char="-"/>
                      </a:pPr>
                      <a:r>
                        <a:rPr lang="en-US" sz="900" dirty="0">
                          <a:solidFill>
                            <a:schemeClr val="tx1"/>
                          </a:solidFill>
                          <a:latin typeface="Tahoma" panose="020B0604030504040204" pitchFamily="34" charset="0"/>
                          <a:ea typeface="Tahoma" panose="020B0604030504040204" pitchFamily="34" charset="0"/>
                          <a:cs typeface="Tahoma" panose="020B0604030504040204" pitchFamily="34" charset="0"/>
                        </a:rPr>
                        <a:t>PDOP program participants (65%, vs. 46% of non-participants)</a:t>
                      </a:r>
                    </a:p>
                    <a:p>
                      <a:pPr marL="285750" indent="-285750">
                        <a:buFontTx/>
                        <a:buChar char="-"/>
                      </a:pPr>
                      <a:r>
                        <a:rPr lang="en-US" sz="900" dirty="0">
                          <a:solidFill>
                            <a:schemeClr val="tx1"/>
                          </a:solidFill>
                          <a:latin typeface="Tahoma" panose="020B0604030504040204" pitchFamily="34" charset="0"/>
                          <a:ea typeface="Tahoma" panose="020B0604030504040204" pitchFamily="34" charset="0"/>
                          <a:cs typeface="Tahoma" panose="020B0604030504040204" pitchFamily="34" charset="0"/>
                        </a:rPr>
                        <a:t>CRC members (74%, vs. 56% of non-members)</a:t>
                      </a:r>
                    </a:p>
                    <a:p>
                      <a:pPr marL="0" indent="0">
                        <a:buFontTx/>
                        <a:buNone/>
                      </a:pPr>
                      <a:endParaRPr lang="en-US" sz="900" dirty="0">
                        <a:solidFill>
                          <a:schemeClr val="tx1"/>
                        </a:solidFill>
                        <a:latin typeface="Tahoma" panose="020B0604030504040204" pitchFamily="34" charset="0"/>
                        <a:ea typeface="Tahoma" panose="020B0604030504040204" pitchFamily="34" charset="0"/>
                        <a:cs typeface="Tahoma" panose="020B0604030504040204" pitchFamily="34" charset="0"/>
                      </a:endParaRPr>
                    </a:p>
                  </a:txBody>
                  <a:tcPr/>
                </a:tc>
                <a:extLst>
                  <a:ext uri="{0D108BD9-81ED-4DB2-BD59-A6C34878D82A}">
                    <a16:rowId xmlns:a16="http://schemas.microsoft.com/office/drawing/2014/main" val="3849950514"/>
                  </a:ext>
                </a:extLst>
              </a:tr>
              <a:tr h="691529">
                <a:tc>
                  <a:txBody>
                    <a:bodyPr/>
                    <a:lstStyle/>
                    <a:p>
                      <a:pPr marL="0" indent="0" algn="ctr">
                        <a:buFontTx/>
                        <a:buNone/>
                      </a:pPr>
                      <a:r>
                        <a:rPr lang="en-US" sz="1000" b="1" dirty="0">
                          <a:latin typeface="Tahoma" panose="020B0604030504040204" pitchFamily="34" charset="0"/>
                          <a:ea typeface="Tahoma" panose="020B0604030504040204" pitchFamily="34" charset="0"/>
                          <a:cs typeface="Tahoma" panose="020B0604030504040204" pitchFamily="34" charset="0"/>
                        </a:rPr>
                        <a:t>Inclusivity</a:t>
                      </a:r>
                    </a:p>
                  </a:txBody>
                  <a:tcPr anchor="ctr"/>
                </a:tc>
                <a:tc>
                  <a:txBody>
                    <a:bodyPr/>
                    <a:lstStyle/>
                    <a:p>
                      <a:pPr marL="0" indent="0" algn="ctr">
                        <a:buFontTx/>
                        <a:buNone/>
                      </a:pPr>
                      <a:r>
                        <a:rPr lang="en-US" sz="900" b="1" u="sng" dirty="0">
                          <a:latin typeface="Tahoma" panose="020B0604030504040204" pitchFamily="34" charset="0"/>
                          <a:ea typeface="Tahoma" panose="020B0604030504040204" pitchFamily="34" charset="0"/>
                          <a:cs typeface="Tahoma" panose="020B0604030504040204" pitchFamily="34" charset="0"/>
                        </a:rPr>
                        <a:t>21% Overall</a:t>
                      </a:r>
                    </a:p>
                    <a:p>
                      <a:pPr marL="285750" indent="-285750">
                        <a:buFontTx/>
                        <a:buChar char="-"/>
                      </a:pPr>
                      <a:r>
                        <a:rPr lang="en-US" sz="900" dirty="0">
                          <a:latin typeface="Tahoma" panose="020B0604030504040204" pitchFamily="34" charset="0"/>
                          <a:ea typeface="Tahoma" panose="020B0604030504040204" pitchFamily="34" charset="0"/>
                          <a:cs typeface="Tahoma" panose="020B0604030504040204" pitchFamily="34" charset="0"/>
                        </a:rPr>
                        <a:t>North region (36%)</a:t>
                      </a:r>
                    </a:p>
                    <a:p>
                      <a:pPr marL="285750" indent="-285750">
                        <a:buFontTx/>
                        <a:buChar char="-"/>
                      </a:pPr>
                      <a:r>
                        <a:rPr lang="en-US" sz="900" dirty="0">
                          <a:latin typeface="Tahoma" panose="020B0604030504040204" pitchFamily="34" charset="0"/>
                          <a:ea typeface="Tahoma" panose="020B0604030504040204" pitchFamily="34" charset="0"/>
                          <a:cs typeface="Tahoma" panose="020B0604030504040204" pitchFamily="34" charset="0"/>
                        </a:rPr>
                        <a:t>Hispanic/Latino adults (43%, n=46), Asian adults (40%), African Americans (31%)</a:t>
                      </a:r>
                    </a:p>
                    <a:p>
                      <a:pPr marL="285750" indent="-285750">
                        <a:buFontTx/>
                        <a:buChar char="-"/>
                      </a:pPr>
                      <a:r>
                        <a:rPr lang="en-US" sz="900" dirty="0">
                          <a:latin typeface="Tahoma" panose="020B0604030504040204" pitchFamily="34" charset="0"/>
                          <a:ea typeface="Tahoma" panose="020B0604030504040204" pitchFamily="34" charset="0"/>
                          <a:cs typeface="Tahoma" panose="020B0604030504040204" pitchFamily="34" charset="0"/>
                        </a:rPr>
                        <a:t>Lived in Oak Park 5-14 yrs. (34%)</a:t>
                      </a:r>
                    </a:p>
                    <a:p>
                      <a:pPr marL="285750" indent="-285750">
                        <a:buFontTx/>
                        <a:buChar char="-"/>
                      </a:pPr>
                      <a:r>
                        <a:rPr lang="en-US" sz="900" dirty="0">
                          <a:latin typeface="Tahoma" panose="020B0604030504040204" pitchFamily="34" charset="0"/>
                          <a:ea typeface="Tahoma" panose="020B0604030504040204" pitchFamily="34" charset="0"/>
                          <a:cs typeface="Tahoma" panose="020B0604030504040204" pitchFamily="34" charset="0"/>
                        </a:rPr>
                        <a:t>Non-PDOP program participants (28%, vs. 16% of participants)</a:t>
                      </a:r>
                    </a:p>
                  </a:txBody>
                  <a:tcPr/>
                </a:tc>
                <a:tc>
                  <a:txBody>
                    <a:bodyPr/>
                    <a:lstStyle/>
                    <a:p>
                      <a:pPr marL="0" indent="0" algn="ctr">
                        <a:buFontTx/>
                        <a:buNone/>
                      </a:pPr>
                      <a:r>
                        <a:rPr lang="en-US" sz="900" b="1" u="sng" dirty="0">
                          <a:solidFill>
                            <a:schemeClr val="tx1"/>
                          </a:solidFill>
                          <a:latin typeface="Tahoma" panose="020B0604030504040204" pitchFamily="34" charset="0"/>
                          <a:ea typeface="Tahoma" panose="020B0604030504040204" pitchFamily="34" charset="0"/>
                          <a:cs typeface="Tahoma" panose="020B0604030504040204" pitchFamily="34" charset="0"/>
                        </a:rPr>
                        <a:t>52% Overall</a:t>
                      </a:r>
                    </a:p>
                    <a:p>
                      <a:pPr marL="285750" indent="-285750">
                        <a:buFontTx/>
                        <a:buChar char="-"/>
                      </a:pPr>
                      <a:r>
                        <a:rPr lang="en-US" sz="900" dirty="0">
                          <a:solidFill>
                            <a:schemeClr val="tx1"/>
                          </a:solidFill>
                          <a:latin typeface="Tahoma" panose="020B0604030504040204" pitchFamily="34" charset="0"/>
                          <a:ea typeface="Tahoma" panose="020B0604030504040204" pitchFamily="34" charset="0"/>
                          <a:cs typeface="Tahoma" panose="020B0604030504040204" pitchFamily="34" charset="0"/>
                        </a:rPr>
                        <a:t>Ages 35-44 (66%)</a:t>
                      </a:r>
                      <a:endParaRPr lang="en-US" sz="900" strike="noStrike" baseline="0" dirty="0">
                        <a:solidFill>
                          <a:schemeClr val="tx1"/>
                        </a:solidFill>
                        <a:latin typeface="Tahoma" panose="020B0604030504040204" pitchFamily="34" charset="0"/>
                        <a:ea typeface="Tahoma" panose="020B0604030504040204" pitchFamily="34" charset="0"/>
                        <a:cs typeface="Tahoma" panose="020B0604030504040204" pitchFamily="34" charset="0"/>
                      </a:endParaRPr>
                    </a:p>
                    <a:p>
                      <a:pPr marL="285750" indent="-285750">
                        <a:buFontTx/>
                        <a:buChar char="-"/>
                      </a:pPr>
                      <a:r>
                        <a:rPr lang="en-US" sz="900" strike="noStrike" baseline="0" dirty="0">
                          <a:solidFill>
                            <a:schemeClr val="tx1"/>
                          </a:solidFill>
                          <a:latin typeface="Tahoma" panose="020B0604030504040204" pitchFamily="34" charset="0"/>
                          <a:ea typeface="Tahoma" panose="020B0604030504040204" pitchFamily="34" charset="0"/>
                          <a:cs typeface="Tahoma" panose="020B0604030504040204" pitchFamily="34" charset="0"/>
                        </a:rPr>
                        <a:t>Hispanic/Latino adults (73%, n=46)</a:t>
                      </a:r>
                    </a:p>
                    <a:p>
                      <a:pPr marL="285750" indent="-285750">
                        <a:buFontTx/>
                        <a:buChar char="-"/>
                      </a:pPr>
                      <a:r>
                        <a:rPr lang="en-US" sz="900" strike="noStrike" baseline="0" dirty="0">
                          <a:solidFill>
                            <a:schemeClr val="tx1"/>
                          </a:solidFill>
                          <a:latin typeface="Tahoma" panose="020B0604030504040204" pitchFamily="34" charset="0"/>
                          <a:ea typeface="Tahoma" panose="020B0604030504040204" pitchFamily="34" charset="0"/>
                          <a:cs typeface="Tahoma" panose="020B0604030504040204" pitchFamily="34" charset="0"/>
                        </a:rPr>
                        <a:t>Lived in Oak Park &lt;5 yrs. (60%), 5-14 yrs. (73%)</a:t>
                      </a:r>
                    </a:p>
                    <a:p>
                      <a:pPr marL="285750" indent="-285750">
                        <a:buFontTx/>
                        <a:buChar char="-"/>
                      </a:pPr>
                      <a:r>
                        <a:rPr lang="en-US" sz="900" strike="noStrike" baseline="0" dirty="0">
                          <a:solidFill>
                            <a:schemeClr val="tx1"/>
                          </a:solidFill>
                          <a:latin typeface="Tahoma" panose="020B0604030504040204" pitchFamily="34" charset="0"/>
                          <a:ea typeface="Tahoma" panose="020B0604030504040204" pitchFamily="34" charset="0"/>
                          <a:cs typeface="Tahoma" panose="020B0604030504040204" pitchFamily="34" charset="0"/>
                        </a:rPr>
                        <a:t>Have children ages 6-11 (64%)</a:t>
                      </a:r>
                    </a:p>
                  </a:txBody>
                  <a:tcPr/>
                </a:tc>
                <a:extLst>
                  <a:ext uri="{0D108BD9-81ED-4DB2-BD59-A6C34878D82A}">
                    <a16:rowId xmlns:a16="http://schemas.microsoft.com/office/drawing/2014/main" val="248704400"/>
                  </a:ext>
                </a:extLst>
              </a:tr>
              <a:tr h="158565">
                <a:tc>
                  <a:txBody>
                    <a:bodyPr/>
                    <a:lstStyle/>
                    <a:p>
                      <a:pPr marL="0" indent="0" algn="ctr">
                        <a:buFontTx/>
                        <a:buNone/>
                      </a:pPr>
                      <a:r>
                        <a:rPr lang="en-US" sz="1000" b="1" dirty="0">
                          <a:latin typeface="Tahoma" panose="020B0604030504040204" pitchFamily="34" charset="0"/>
                          <a:ea typeface="Tahoma" panose="020B0604030504040204" pitchFamily="34" charset="0"/>
                          <a:cs typeface="Tahoma" panose="020B0604030504040204" pitchFamily="34" charset="0"/>
                        </a:rPr>
                        <a:t>Integrity</a:t>
                      </a:r>
                    </a:p>
                  </a:txBody>
                  <a:tcPr anchor="ctr"/>
                </a:tc>
                <a:tc>
                  <a:txBody>
                    <a:bodyPr/>
                    <a:lstStyle/>
                    <a:p>
                      <a:pPr marL="0" indent="0" algn="ctr">
                        <a:buFontTx/>
                        <a:buNone/>
                      </a:pPr>
                      <a:r>
                        <a:rPr lang="en-US" sz="900" b="1" u="sng" dirty="0">
                          <a:latin typeface="Tahoma" panose="020B0604030504040204" pitchFamily="34" charset="0"/>
                          <a:ea typeface="Tahoma" panose="020B0604030504040204" pitchFamily="34" charset="0"/>
                          <a:cs typeface="Tahoma" panose="020B0604030504040204" pitchFamily="34" charset="0"/>
                        </a:rPr>
                        <a:t>13% Overall</a:t>
                      </a:r>
                    </a:p>
                    <a:p>
                      <a:pPr marL="285750" indent="-285750">
                        <a:buFontTx/>
                        <a:buChar char="-"/>
                      </a:pPr>
                      <a:r>
                        <a:rPr lang="en-US" sz="900" b="0" dirty="0">
                          <a:latin typeface="Tahoma" panose="020B0604030504040204" pitchFamily="34" charset="0"/>
                          <a:ea typeface="Tahoma" panose="020B0604030504040204" pitchFamily="34" charset="0"/>
                          <a:cs typeface="Tahoma" panose="020B0604030504040204" pitchFamily="34" charset="0"/>
                        </a:rPr>
                        <a:t>South (25%)</a:t>
                      </a:r>
                    </a:p>
                    <a:p>
                      <a:pPr marL="285750" indent="-285750">
                        <a:buFontTx/>
                        <a:buChar char="-"/>
                      </a:pPr>
                      <a:r>
                        <a:rPr lang="en-US" sz="900" b="0" dirty="0">
                          <a:latin typeface="Tahoma" panose="020B0604030504040204" pitchFamily="34" charset="0"/>
                          <a:ea typeface="Tahoma" panose="020B0604030504040204" pitchFamily="34" charset="0"/>
                          <a:cs typeface="Tahoma" panose="020B0604030504040204" pitchFamily="34" charset="0"/>
                        </a:rPr>
                        <a:t>Ages 45+ (16%, vs. 5% of 35- to 44-year olds)</a:t>
                      </a:r>
                    </a:p>
                    <a:p>
                      <a:pPr marL="285750" indent="-285750">
                        <a:buFontTx/>
                        <a:buChar char="-"/>
                      </a:pPr>
                      <a:r>
                        <a:rPr lang="en-US" sz="900" b="0" dirty="0">
                          <a:latin typeface="Tahoma" panose="020B0604030504040204" pitchFamily="34" charset="0"/>
                          <a:ea typeface="Tahoma" panose="020B0604030504040204" pitchFamily="34" charset="0"/>
                          <a:cs typeface="Tahoma" panose="020B0604030504040204" pitchFamily="34" charset="0"/>
                        </a:rPr>
                        <a:t>Lived in Oak Park &lt;5 yrs. (18%)</a:t>
                      </a:r>
                    </a:p>
                  </a:txBody>
                  <a:tcPr anchor="ctr"/>
                </a:tc>
                <a:tc>
                  <a:txBody>
                    <a:bodyPr/>
                    <a:lstStyle/>
                    <a:p>
                      <a:pPr marL="0" indent="0" algn="ctr">
                        <a:buFontTx/>
                        <a:buNone/>
                      </a:pPr>
                      <a:r>
                        <a:rPr lang="en-US" sz="900" b="1" u="sng" dirty="0">
                          <a:solidFill>
                            <a:schemeClr val="tx1"/>
                          </a:solidFill>
                          <a:latin typeface="Tahoma" panose="020B0604030504040204" pitchFamily="34" charset="0"/>
                          <a:ea typeface="Tahoma" panose="020B0604030504040204" pitchFamily="34" charset="0"/>
                          <a:cs typeface="Tahoma" panose="020B0604030504040204" pitchFamily="34" charset="0"/>
                        </a:rPr>
                        <a:t>53% Overall</a:t>
                      </a:r>
                    </a:p>
                    <a:p>
                      <a:pPr marL="285750" indent="-285750">
                        <a:buFontTx/>
                        <a:buChar char="-"/>
                      </a:pPr>
                      <a:r>
                        <a:rPr lang="en-US" sz="900" dirty="0">
                          <a:solidFill>
                            <a:schemeClr val="tx1"/>
                          </a:solidFill>
                          <a:latin typeface="Tahoma" panose="020B0604030504040204" pitchFamily="34" charset="0"/>
                          <a:ea typeface="Tahoma" panose="020B0604030504040204" pitchFamily="34" charset="0"/>
                          <a:cs typeface="Tahoma" panose="020B0604030504040204" pitchFamily="34" charset="0"/>
                        </a:rPr>
                        <a:t>Ages 45-54 (67%)</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lang="en-US" sz="900" dirty="0">
                          <a:solidFill>
                            <a:schemeClr val="tx1"/>
                          </a:solidFill>
                          <a:latin typeface="Tahoma" panose="020B0604030504040204" pitchFamily="34" charset="0"/>
                          <a:ea typeface="Tahoma" panose="020B0604030504040204" pitchFamily="34" charset="0"/>
                          <a:cs typeface="Tahoma" panose="020B0604030504040204" pitchFamily="34" charset="0"/>
                        </a:rPr>
                        <a:t>African American adults (59%), white adults (57%)</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lang="en-US" sz="900" strike="noStrike" baseline="0" dirty="0">
                          <a:solidFill>
                            <a:schemeClr val="tx1"/>
                          </a:solidFill>
                          <a:latin typeface="Tahoma" panose="020B0604030504040204" pitchFamily="34" charset="0"/>
                          <a:ea typeface="Tahoma" panose="020B0604030504040204" pitchFamily="34" charset="0"/>
                          <a:cs typeface="Tahoma" panose="020B0604030504040204" pitchFamily="34" charset="0"/>
                        </a:rPr>
                        <a:t>Non-CRC members (56%, vs. 38% of members)</a:t>
                      </a:r>
                    </a:p>
                    <a:p>
                      <a:pPr marL="285750" indent="-285750">
                        <a:buFontTx/>
                        <a:buChar char="-"/>
                      </a:pPr>
                      <a:endParaRPr lang="en-US" sz="900" dirty="0">
                        <a:solidFill>
                          <a:schemeClr val="tx1"/>
                        </a:solidFill>
                        <a:latin typeface="Tahoma" panose="020B0604030504040204" pitchFamily="34" charset="0"/>
                        <a:ea typeface="Tahoma" panose="020B0604030504040204" pitchFamily="34" charset="0"/>
                        <a:cs typeface="Tahoma" panose="020B0604030504040204" pitchFamily="34" charset="0"/>
                      </a:endParaRPr>
                    </a:p>
                  </a:txBody>
                  <a:tcPr anchor="ctr"/>
                </a:tc>
                <a:extLst>
                  <a:ext uri="{0D108BD9-81ED-4DB2-BD59-A6C34878D82A}">
                    <a16:rowId xmlns:a16="http://schemas.microsoft.com/office/drawing/2014/main" val="2417750918"/>
                  </a:ext>
                </a:extLst>
              </a:tr>
            </a:tbl>
          </a:graphicData>
        </a:graphic>
      </p:graphicFrame>
      <p:sp>
        <p:nvSpPr>
          <p:cNvPr id="7" name="Title 1">
            <a:extLst>
              <a:ext uri="{FF2B5EF4-FFF2-40B4-BE49-F238E27FC236}">
                <a16:creationId xmlns:a16="http://schemas.microsoft.com/office/drawing/2014/main" id="{A8159297-ED26-FBDB-AFD6-53E86D45C476}"/>
              </a:ext>
            </a:extLst>
          </p:cNvPr>
          <p:cNvSpPr>
            <a:spLocks noGrp="1"/>
          </p:cNvSpPr>
          <p:nvPr>
            <p:ph type="title"/>
          </p:nvPr>
        </p:nvSpPr>
        <p:spPr>
          <a:xfrm>
            <a:off x="525598" y="644263"/>
            <a:ext cx="7989752" cy="671210"/>
          </a:xfrm>
        </p:spPr>
        <p:txBody>
          <a:bodyPr>
            <a:normAutofit/>
          </a:bodyPr>
          <a:lstStyle/>
          <a:p>
            <a:r>
              <a:rPr lang="en-US" sz="1300" b="1" dirty="0">
                <a:latin typeface="Tahoma" panose="020B0604030504040204" pitchFamily="34" charset="0"/>
                <a:ea typeface="Tahoma" panose="020B0604030504040204" pitchFamily="34" charset="0"/>
                <a:cs typeface="Tahoma" panose="020B0604030504040204" pitchFamily="34" charset="0"/>
              </a:rPr>
              <a:t>Among the three “top tier” core values, the most recent residents and Hispanic/Latino adults tend to include both “community engagement” and “inclusivity” among their top priorities.  Those placing the highest priority on “integrity” tend to be slightly older.</a:t>
            </a:r>
          </a:p>
        </p:txBody>
      </p:sp>
      <p:sp>
        <p:nvSpPr>
          <p:cNvPr id="10" name="TextBox 9">
            <a:extLst>
              <a:ext uri="{FF2B5EF4-FFF2-40B4-BE49-F238E27FC236}">
                <a16:creationId xmlns:a16="http://schemas.microsoft.com/office/drawing/2014/main" id="{F5A21620-F351-1A98-6DFD-05115169F936}"/>
              </a:ext>
            </a:extLst>
          </p:cNvPr>
          <p:cNvSpPr txBox="1"/>
          <p:nvPr/>
        </p:nvSpPr>
        <p:spPr>
          <a:xfrm>
            <a:off x="2377440" y="2291475"/>
            <a:ext cx="4469129" cy="276999"/>
          </a:xfrm>
          <a:prstGeom prst="rect">
            <a:avLst/>
          </a:prstGeom>
          <a:noFill/>
          <a:ln>
            <a:solidFill>
              <a:schemeClr val="tx1"/>
            </a:solidFill>
          </a:ln>
        </p:spPr>
        <p:txBody>
          <a:bodyPr wrap="square" rtlCol="0">
            <a:spAutoFit/>
          </a:bodyPr>
          <a:lstStyle/>
          <a:p>
            <a:pPr algn="ctr" rtl="0">
              <a:defRPr sz="1200" b="0" i="0" u="none" strike="noStrike" kern="1200" spc="0" baseline="0">
                <a:solidFill>
                  <a:prstClr val="black"/>
                </a:solidFill>
                <a:latin typeface="+mn-lt"/>
                <a:ea typeface="+mn-ea"/>
                <a:cs typeface="+mn-cs"/>
              </a:defRPr>
            </a:pPr>
            <a:r>
              <a:rPr lang="en-US" sz="1200" b="1" i="0" baseline="0" dirty="0">
                <a:solidFill>
                  <a:schemeClr val="tx1"/>
                </a:solidFill>
                <a:effectLst/>
                <a:latin typeface="Tahoma" panose="020B0604030504040204" pitchFamily="34" charset="0"/>
                <a:ea typeface="Tahoma" panose="020B0604030504040204" pitchFamily="34" charset="0"/>
                <a:cs typeface="Tahoma" panose="020B0604030504040204" pitchFamily="34" charset="0"/>
              </a:rPr>
              <a:t>Significant Differences: Top Tier PDOP Core Values</a:t>
            </a:r>
            <a:endParaRPr lang="en-US" sz="1200" dirty="0">
              <a:solidFill>
                <a:schemeClr val="tx1"/>
              </a:solidFill>
              <a:effectLst/>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44186675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06D6B829-BB65-2721-F7AC-D1D647ECBDA4}"/>
              </a:ext>
            </a:extLst>
          </p:cNvPr>
          <p:cNvSpPr txBox="1"/>
          <p:nvPr/>
        </p:nvSpPr>
        <p:spPr>
          <a:xfrm>
            <a:off x="5387249" y="132202"/>
            <a:ext cx="3134129" cy="261610"/>
          </a:xfrm>
          <a:prstGeom prst="rect">
            <a:avLst/>
          </a:prstGeom>
          <a:noFill/>
        </p:spPr>
        <p:txBody>
          <a:bodyPr wrap="square" rtlCol="0">
            <a:spAutoFit/>
          </a:bodyPr>
          <a:lstStyle/>
          <a:p>
            <a:pPr algn="r"/>
            <a:r>
              <a:rPr lang="en-US" sz="1100" b="1" dirty="0">
                <a:solidFill>
                  <a:schemeClr val="bg1"/>
                </a:solidFill>
                <a:latin typeface="Tahoma" panose="020B0604030504040204" pitchFamily="34" charset="0"/>
                <a:ea typeface="Tahoma" panose="020B0604030504040204" pitchFamily="34" charset="0"/>
                <a:cs typeface="Tahoma" panose="020B0604030504040204" pitchFamily="34" charset="0"/>
              </a:rPr>
              <a:t>PDOP Core Values</a:t>
            </a:r>
          </a:p>
        </p:txBody>
      </p:sp>
      <p:graphicFrame>
        <p:nvGraphicFramePr>
          <p:cNvPr id="5" name="Content Placeholder 4"/>
          <p:cNvGraphicFramePr>
            <a:graphicFrameLocks/>
          </p:cNvGraphicFramePr>
          <p:nvPr>
            <p:extLst>
              <p:ext uri="{D42A27DB-BD31-4B8C-83A1-F6EECF244321}">
                <p14:modId xmlns:p14="http://schemas.microsoft.com/office/powerpoint/2010/main" val="3637549805"/>
              </p:ext>
            </p:extLst>
          </p:nvPr>
        </p:nvGraphicFramePr>
        <p:xfrm>
          <a:off x="525597" y="2614275"/>
          <a:ext cx="7989753" cy="3505200"/>
        </p:xfrm>
        <a:graphic>
          <a:graphicData uri="http://schemas.openxmlformats.org/drawingml/2006/table">
            <a:tbl>
              <a:tblPr firstRow="1" bandRow="1">
                <a:tableStyleId>{5C22544A-7EE6-4342-B048-85BDC9FD1C3A}</a:tableStyleId>
              </a:tblPr>
              <a:tblGrid>
                <a:gridCol w="1971545">
                  <a:extLst>
                    <a:ext uri="{9D8B030D-6E8A-4147-A177-3AD203B41FA5}">
                      <a16:colId xmlns:a16="http://schemas.microsoft.com/office/drawing/2014/main" val="2497118381"/>
                    </a:ext>
                  </a:extLst>
                </a:gridCol>
                <a:gridCol w="2571972">
                  <a:extLst>
                    <a:ext uri="{9D8B030D-6E8A-4147-A177-3AD203B41FA5}">
                      <a16:colId xmlns:a16="http://schemas.microsoft.com/office/drawing/2014/main" val="907739967"/>
                    </a:ext>
                  </a:extLst>
                </a:gridCol>
                <a:gridCol w="3446236">
                  <a:extLst>
                    <a:ext uri="{9D8B030D-6E8A-4147-A177-3AD203B41FA5}">
                      <a16:colId xmlns:a16="http://schemas.microsoft.com/office/drawing/2014/main" val="1142707747"/>
                    </a:ext>
                  </a:extLst>
                </a:gridCol>
              </a:tblGrid>
              <a:tr h="150718">
                <a:tc>
                  <a:txBody>
                    <a:bodyPr/>
                    <a:lstStyle/>
                    <a:p>
                      <a:pPr algn="ctr"/>
                      <a:endParaRPr lang="en-US" sz="1100" dirty="0">
                        <a:latin typeface="Tahoma" panose="020B0604030504040204" pitchFamily="34" charset="0"/>
                        <a:ea typeface="Tahoma" panose="020B0604030504040204" pitchFamily="34" charset="0"/>
                        <a:cs typeface="Tahoma" panose="020B0604030504040204" pitchFamily="34" charset="0"/>
                      </a:endParaRPr>
                    </a:p>
                  </a:txBody>
                  <a:tcPr anchor="ctr"/>
                </a:tc>
                <a:tc>
                  <a:txBody>
                    <a:bodyPr/>
                    <a:lstStyle/>
                    <a:p>
                      <a:pPr algn="ctr"/>
                      <a:r>
                        <a:rPr lang="en-US" sz="1100" dirty="0">
                          <a:latin typeface="Tahoma" panose="020B0604030504040204" pitchFamily="34" charset="0"/>
                          <a:ea typeface="Tahoma" panose="020B0604030504040204" pitchFamily="34" charset="0"/>
                          <a:cs typeface="Tahoma" panose="020B0604030504040204" pitchFamily="34" charset="0"/>
                        </a:rPr>
                        <a:t>#1 Most Important</a:t>
                      </a:r>
                    </a:p>
                  </a:txBody>
                  <a:tcPr anchor="ctr"/>
                </a:tc>
                <a:tc>
                  <a:txBody>
                    <a:bodyPr/>
                    <a:lstStyle/>
                    <a:p>
                      <a:pPr algn="ctr"/>
                      <a:r>
                        <a:rPr lang="en-US" sz="1100" dirty="0">
                          <a:latin typeface="Tahoma" panose="020B0604030504040204" pitchFamily="34" charset="0"/>
                          <a:ea typeface="Tahoma" panose="020B0604030504040204" pitchFamily="34" charset="0"/>
                          <a:cs typeface="Tahoma" panose="020B0604030504040204" pitchFamily="34" charset="0"/>
                        </a:rPr>
                        <a:t>Top 3 Most Important</a:t>
                      </a:r>
                    </a:p>
                  </a:txBody>
                  <a:tcPr anchor="ctr"/>
                </a:tc>
                <a:extLst>
                  <a:ext uri="{0D108BD9-81ED-4DB2-BD59-A6C34878D82A}">
                    <a16:rowId xmlns:a16="http://schemas.microsoft.com/office/drawing/2014/main" val="3685723207"/>
                  </a:ext>
                </a:extLst>
              </a:tr>
              <a:tr h="771320">
                <a:tc>
                  <a:txBody>
                    <a:bodyPr/>
                    <a:lstStyle/>
                    <a:p>
                      <a:pPr marL="0" indent="0" algn="ctr">
                        <a:buFontTx/>
                        <a:buNone/>
                      </a:pPr>
                      <a:r>
                        <a:rPr lang="en-US" sz="1000" b="1" dirty="0">
                          <a:latin typeface="Tahoma" panose="020B0604030504040204" pitchFamily="34" charset="0"/>
                          <a:ea typeface="Tahoma" panose="020B0604030504040204" pitchFamily="34" charset="0"/>
                          <a:cs typeface="Tahoma" panose="020B0604030504040204" pitchFamily="34" charset="0"/>
                        </a:rPr>
                        <a:t>Responsible Leadership</a:t>
                      </a:r>
                    </a:p>
                  </a:txBody>
                  <a:tcPr anchor="ctr"/>
                </a:tc>
                <a:tc>
                  <a:txBody>
                    <a:bodyPr/>
                    <a:lstStyle/>
                    <a:p>
                      <a:pPr marL="0" indent="0" algn="ctr">
                        <a:buFontTx/>
                        <a:buNone/>
                      </a:pPr>
                      <a:r>
                        <a:rPr lang="en-US" sz="900" b="1" u="sng" dirty="0">
                          <a:solidFill>
                            <a:schemeClr val="tx1"/>
                          </a:solidFill>
                          <a:latin typeface="Tahoma" panose="020B0604030504040204" pitchFamily="34" charset="0"/>
                          <a:ea typeface="Tahoma" panose="020B0604030504040204" pitchFamily="34" charset="0"/>
                          <a:cs typeface="Tahoma" panose="020B0604030504040204" pitchFamily="34" charset="0"/>
                        </a:rPr>
                        <a:t>13% Overall</a:t>
                      </a:r>
                    </a:p>
                    <a:p>
                      <a:pPr marL="285750" indent="-285750">
                        <a:buFontTx/>
                        <a:buChar char="-"/>
                      </a:pPr>
                      <a:r>
                        <a:rPr lang="en-US" sz="900" b="0" dirty="0">
                          <a:solidFill>
                            <a:schemeClr val="tx1"/>
                          </a:solidFill>
                          <a:latin typeface="Tahoma" panose="020B0604030504040204" pitchFamily="34" charset="0"/>
                          <a:ea typeface="Tahoma" panose="020B0604030504040204" pitchFamily="34" charset="0"/>
                          <a:cs typeface="Tahoma" panose="020B0604030504040204" pitchFamily="34" charset="0"/>
                        </a:rPr>
                        <a:t>N-Central region (25%)</a:t>
                      </a:r>
                    </a:p>
                    <a:p>
                      <a:pPr marL="285750" indent="-285750">
                        <a:buFontTx/>
                        <a:buChar char="-"/>
                      </a:pPr>
                      <a:r>
                        <a:rPr lang="en-US" sz="900" b="0" dirty="0">
                          <a:solidFill>
                            <a:schemeClr val="tx1"/>
                          </a:solidFill>
                          <a:latin typeface="Tahoma" panose="020B0604030504040204" pitchFamily="34" charset="0"/>
                          <a:ea typeface="Tahoma" panose="020B0604030504040204" pitchFamily="34" charset="0"/>
                          <a:cs typeface="Tahoma" panose="020B0604030504040204" pitchFamily="34" charset="0"/>
                        </a:rPr>
                        <a:t>Ages 45-54 (23%)</a:t>
                      </a:r>
                    </a:p>
                    <a:p>
                      <a:pPr marL="285750" indent="-285750">
                        <a:buFontTx/>
                        <a:buChar char="-"/>
                      </a:pPr>
                      <a:r>
                        <a:rPr lang="en-US" sz="900" b="0" dirty="0">
                          <a:solidFill>
                            <a:schemeClr val="tx1"/>
                          </a:solidFill>
                          <a:latin typeface="Tahoma" panose="020B0604030504040204" pitchFamily="34" charset="0"/>
                          <a:ea typeface="Tahoma" panose="020B0604030504040204" pitchFamily="34" charset="0"/>
                          <a:cs typeface="Tahoma" panose="020B0604030504040204" pitchFamily="34" charset="0"/>
                        </a:rPr>
                        <a:t>African Americans (23%)</a:t>
                      </a:r>
                    </a:p>
                    <a:p>
                      <a:pPr marL="285750" indent="-285750">
                        <a:buFontTx/>
                        <a:buChar char="-"/>
                      </a:pPr>
                      <a:r>
                        <a:rPr lang="en-US" sz="900" b="0" dirty="0">
                          <a:solidFill>
                            <a:schemeClr val="tx1"/>
                          </a:solidFill>
                          <a:latin typeface="Tahoma" panose="020B0604030504040204" pitchFamily="34" charset="0"/>
                          <a:ea typeface="Tahoma" panose="020B0604030504040204" pitchFamily="34" charset="0"/>
                          <a:cs typeface="Tahoma" panose="020B0604030504040204" pitchFamily="34" charset="0"/>
                        </a:rPr>
                        <a:t>Lived in Oak Park 5-14 yrs. (20%), 15-24 yrs. (28%)</a:t>
                      </a:r>
                    </a:p>
                    <a:p>
                      <a:pPr marL="285750" indent="-285750">
                        <a:buFontTx/>
                        <a:buChar char="-"/>
                      </a:pPr>
                      <a:r>
                        <a:rPr lang="en-US" sz="900" b="0" dirty="0">
                          <a:solidFill>
                            <a:schemeClr val="tx1"/>
                          </a:solidFill>
                          <a:latin typeface="Tahoma" panose="020B0604030504040204" pitchFamily="34" charset="0"/>
                          <a:ea typeface="Tahoma" panose="020B0604030504040204" pitchFamily="34" charset="0"/>
                          <a:cs typeface="Tahoma" panose="020B0604030504040204" pitchFamily="34" charset="0"/>
                        </a:rPr>
                        <a:t>PDOP program participants (18%, vs. 11% of non-participants)</a:t>
                      </a:r>
                    </a:p>
                  </a:txBody>
                  <a:tcPr anchor="ctr"/>
                </a:tc>
                <a:tc>
                  <a:txBody>
                    <a:bodyPr/>
                    <a:lstStyle/>
                    <a:p>
                      <a:pPr marL="0" indent="0" algn="ctr">
                        <a:buFontTx/>
                        <a:buNone/>
                      </a:pPr>
                      <a:r>
                        <a:rPr lang="en-US" sz="900" b="1" u="sng" dirty="0">
                          <a:solidFill>
                            <a:schemeClr val="tx1"/>
                          </a:solidFill>
                          <a:latin typeface="Tahoma" panose="020B0604030504040204" pitchFamily="34" charset="0"/>
                          <a:ea typeface="Tahoma" panose="020B0604030504040204" pitchFamily="34" charset="0"/>
                          <a:cs typeface="Tahoma" panose="020B0604030504040204" pitchFamily="34" charset="0"/>
                        </a:rPr>
                        <a:t>38% Overall</a:t>
                      </a:r>
                    </a:p>
                    <a:p>
                      <a:pPr marL="285750" indent="-285750">
                        <a:buFontTx/>
                        <a:buChar char="-"/>
                      </a:pPr>
                      <a:r>
                        <a:rPr lang="en-US" sz="900" dirty="0">
                          <a:solidFill>
                            <a:schemeClr val="tx1"/>
                          </a:solidFill>
                          <a:latin typeface="Tahoma" panose="020B0604030504040204" pitchFamily="34" charset="0"/>
                          <a:ea typeface="Tahoma" panose="020B0604030504040204" pitchFamily="34" charset="0"/>
                          <a:cs typeface="Tahoma" panose="020B0604030504040204" pitchFamily="34" charset="0"/>
                        </a:rPr>
                        <a:t>Men (46%, vs. 33% of women)</a:t>
                      </a:r>
                    </a:p>
                    <a:p>
                      <a:pPr marL="285750" indent="-285750">
                        <a:buFontTx/>
                        <a:buChar char="-"/>
                      </a:pPr>
                      <a:r>
                        <a:rPr lang="en-US" sz="900" dirty="0">
                          <a:solidFill>
                            <a:schemeClr val="tx1"/>
                          </a:solidFill>
                          <a:latin typeface="Tahoma" panose="020B0604030504040204" pitchFamily="34" charset="0"/>
                          <a:ea typeface="Tahoma" panose="020B0604030504040204" pitchFamily="34" charset="0"/>
                          <a:cs typeface="Tahoma" panose="020B0604030504040204" pitchFamily="34" charset="0"/>
                        </a:rPr>
                        <a:t>Ages 45-54 (51%)</a:t>
                      </a:r>
                    </a:p>
                    <a:p>
                      <a:pPr marL="285750" indent="-285750">
                        <a:buFontTx/>
                        <a:buChar char="-"/>
                      </a:pPr>
                      <a:r>
                        <a:rPr lang="en-US" sz="900" dirty="0">
                          <a:solidFill>
                            <a:schemeClr val="tx1"/>
                          </a:solidFill>
                          <a:latin typeface="Tahoma" panose="020B0604030504040204" pitchFamily="34" charset="0"/>
                          <a:ea typeface="Tahoma" panose="020B0604030504040204" pitchFamily="34" charset="0"/>
                          <a:cs typeface="Tahoma" panose="020B0604030504040204" pitchFamily="34" charset="0"/>
                        </a:rPr>
                        <a:t>African Americans (50%)</a:t>
                      </a:r>
                    </a:p>
                    <a:p>
                      <a:pPr marL="285750" indent="-285750">
                        <a:buFontTx/>
                        <a:buChar char="-"/>
                      </a:pPr>
                      <a:r>
                        <a:rPr lang="en-US" sz="900" dirty="0">
                          <a:solidFill>
                            <a:schemeClr val="tx1"/>
                          </a:solidFill>
                          <a:latin typeface="Tahoma" panose="020B0604030504040204" pitchFamily="34" charset="0"/>
                          <a:ea typeface="Tahoma" panose="020B0604030504040204" pitchFamily="34" charset="0"/>
                          <a:cs typeface="Tahoma" panose="020B0604030504040204" pitchFamily="34" charset="0"/>
                        </a:rPr>
                        <a:t>HH income $50K-$99K (49%)</a:t>
                      </a:r>
                    </a:p>
                    <a:p>
                      <a:pPr marL="285750" indent="-285750">
                        <a:buFontTx/>
                        <a:buChar char="-"/>
                      </a:pPr>
                      <a:r>
                        <a:rPr lang="en-US" sz="900" dirty="0">
                          <a:solidFill>
                            <a:schemeClr val="tx1"/>
                          </a:solidFill>
                          <a:latin typeface="Tahoma" panose="020B0604030504040204" pitchFamily="34" charset="0"/>
                          <a:ea typeface="Tahoma" panose="020B0604030504040204" pitchFamily="34" charset="0"/>
                          <a:cs typeface="Tahoma" panose="020B0604030504040204" pitchFamily="34" charset="0"/>
                        </a:rPr>
                        <a:t>PDOP program participants (48%, vs. 24% of non-participants)</a:t>
                      </a:r>
                    </a:p>
                  </a:txBody>
                  <a:tcPr anchor="ctr"/>
                </a:tc>
                <a:extLst>
                  <a:ext uri="{0D108BD9-81ED-4DB2-BD59-A6C34878D82A}">
                    <a16:rowId xmlns:a16="http://schemas.microsoft.com/office/drawing/2014/main" val="3149819837"/>
                  </a:ext>
                </a:extLst>
              </a:tr>
              <a:tr h="292570">
                <a:tc>
                  <a:txBody>
                    <a:bodyPr/>
                    <a:lstStyle/>
                    <a:p>
                      <a:pPr marL="0" indent="0" algn="ctr">
                        <a:buFontTx/>
                        <a:buNone/>
                      </a:pPr>
                      <a:r>
                        <a:rPr lang="en-US" sz="1000" b="1" dirty="0">
                          <a:latin typeface="Tahoma" panose="020B0604030504040204" pitchFamily="34" charset="0"/>
                          <a:ea typeface="Tahoma" panose="020B0604030504040204" pitchFamily="34" charset="0"/>
                          <a:cs typeface="Tahoma" panose="020B0604030504040204" pitchFamily="34" charset="0"/>
                        </a:rPr>
                        <a:t>Sustainability</a:t>
                      </a:r>
                    </a:p>
                  </a:txBody>
                  <a:tcPr anchor="ctr"/>
                </a:tc>
                <a:tc>
                  <a:txBody>
                    <a:bodyPr/>
                    <a:lstStyle/>
                    <a:p>
                      <a:pPr marL="0" indent="0" algn="ctr">
                        <a:buFontTx/>
                        <a:buNone/>
                      </a:pPr>
                      <a:r>
                        <a:rPr lang="en-US" sz="900" b="1" u="sng" dirty="0">
                          <a:solidFill>
                            <a:schemeClr val="tx1"/>
                          </a:solidFill>
                          <a:latin typeface="Tahoma" panose="020B0604030504040204" pitchFamily="34" charset="0"/>
                          <a:ea typeface="Tahoma" panose="020B0604030504040204" pitchFamily="34" charset="0"/>
                          <a:cs typeface="Tahoma" panose="020B0604030504040204" pitchFamily="34" charset="0"/>
                        </a:rPr>
                        <a:t>10% Overall</a:t>
                      </a:r>
                    </a:p>
                    <a:p>
                      <a:pPr marL="285750" indent="-285750">
                        <a:buFontTx/>
                        <a:buChar char="-"/>
                      </a:pPr>
                      <a:r>
                        <a:rPr lang="en-US" sz="900" b="0" dirty="0">
                          <a:solidFill>
                            <a:schemeClr val="tx1"/>
                          </a:solidFill>
                          <a:latin typeface="Tahoma" panose="020B0604030504040204" pitchFamily="34" charset="0"/>
                          <a:ea typeface="Tahoma" panose="020B0604030504040204" pitchFamily="34" charset="0"/>
                          <a:cs typeface="Tahoma" panose="020B0604030504040204" pitchFamily="34" charset="0"/>
                        </a:rPr>
                        <a:t>Ages 35-44 (19%)</a:t>
                      </a:r>
                    </a:p>
                    <a:p>
                      <a:pPr marL="285750" indent="-285750">
                        <a:buFontTx/>
                        <a:buChar char="-"/>
                      </a:pPr>
                      <a:r>
                        <a:rPr lang="en-US" sz="900" b="0" dirty="0">
                          <a:solidFill>
                            <a:schemeClr val="tx1"/>
                          </a:solidFill>
                          <a:latin typeface="Tahoma" panose="020B0604030504040204" pitchFamily="34" charset="0"/>
                          <a:ea typeface="Tahoma" panose="020B0604030504040204" pitchFamily="34" charset="0"/>
                          <a:cs typeface="Tahoma" panose="020B0604030504040204" pitchFamily="34" charset="0"/>
                        </a:rPr>
                        <a:t>White adults (13%)</a:t>
                      </a:r>
                    </a:p>
                  </a:txBody>
                  <a:tcPr anchor="ctr"/>
                </a:tc>
                <a:tc>
                  <a:txBody>
                    <a:bodyPr/>
                    <a:lstStyle/>
                    <a:p>
                      <a:pPr marL="0" indent="0" algn="ctr">
                        <a:buFontTx/>
                        <a:buNone/>
                      </a:pPr>
                      <a:r>
                        <a:rPr lang="en-US" sz="900" b="1" u="sng" dirty="0">
                          <a:solidFill>
                            <a:schemeClr val="tx1"/>
                          </a:solidFill>
                          <a:latin typeface="Tahoma" panose="020B0604030504040204" pitchFamily="34" charset="0"/>
                          <a:ea typeface="Tahoma" panose="020B0604030504040204" pitchFamily="34" charset="0"/>
                          <a:cs typeface="Tahoma" panose="020B0604030504040204" pitchFamily="34" charset="0"/>
                        </a:rPr>
                        <a:t>37% Overall</a:t>
                      </a:r>
                    </a:p>
                    <a:p>
                      <a:pPr marL="285750" indent="-285750">
                        <a:buFontTx/>
                        <a:buChar char="-"/>
                      </a:pPr>
                      <a:r>
                        <a:rPr lang="en-US" sz="900" dirty="0">
                          <a:solidFill>
                            <a:schemeClr val="tx1"/>
                          </a:solidFill>
                          <a:latin typeface="Tahoma" panose="020B0604030504040204" pitchFamily="34" charset="0"/>
                          <a:ea typeface="Tahoma" panose="020B0604030504040204" pitchFamily="34" charset="0"/>
                          <a:cs typeface="Tahoma" panose="020B0604030504040204" pitchFamily="34" charset="0"/>
                        </a:rPr>
                        <a:t>Under age 35 (46%), 35-44 (53%) </a:t>
                      </a:r>
                    </a:p>
                    <a:p>
                      <a:pPr marL="285750" indent="-285750">
                        <a:buFontTx/>
                        <a:buChar char="-"/>
                      </a:pPr>
                      <a:r>
                        <a:rPr lang="en-US" sz="900" dirty="0">
                          <a:solidFill>
                            <a:schemeClr val="tx1"/>
                          </a:solidFill>
                          <a:latin typeface="Tahoma" panose="020B0604030504040204" pitchFamily="34" charset="0"/>
                          <a:ea typeface="Tahoma" panose="020B0604030504040204" pitchFamily="34" charset="0"/>
                          <a:cs typeface="Tahoma" panose="020B0604030504040204" pitchFamily="34" charset="0"/>
                        </a:rPr>
                        <a:t>Asian adults (73%), Hispanic/Latino adults (42%) and white adults (42%)</a:t>
                      </a:r>
                    </a:p>
                    <a:p>
                      <a:pPr marL="285750" indent="-285750">
                        <a:buFontTx/>
                        <a:buChar char="-"/>
                      </a:pPr>
                      <a:r>
                        <a:rPr lang="en-US" sz="900" dirty="0">
                          <a:solidFill>
                            <a:schemeClr val="tx1"/>
                          </a:solidFill>
                          <a:latin typeface="Tahoma" panose="020B0604030504040204" pitchFamily="34" charset="0"/>
                          <a:ea typeface="Tahoma" panose="020B0604030504040204" pitchFamily="34" charset="0"/>
                          <a:cs typeface="Tahoma" panose="020B0604030504040204" pitchFamily="34" charset="0"/>
                        </a:rPr>
                        <a:t>Lived in Oak Park &lt;5 yrs. (49%)</a:t>
                      </a:r>
                    </a:p>
                  </a:txBody>
                  <a:tcPr anchor="ctr"/>
                </a:tc>
                <a:extLst>
                  <a:ext uri="{0D108BD9-81ED-4DB2-BD59-A6C34878D82A}">
                    <a16:rowId xmlns:a16="http://schemas.microsoft.com/office/drawing/2014/main" val="3423606720"/>
                  </a:ext>
                </a:extLst>
              </a:tr>
              <a:tr h="452153">
                <a:tc>
                  <a:txBody>
                    <a:bodyPr/>
                    <a:lstStyle/>
                    <a:p>
                      <a:pPr marL="0" indent="0" algn="ctr">
                        <a:buFontTx/>
                        <a:buNone/>
                      </a:pPr>
                      <a:r>
                        <a:rPr lang="en-US" sz="1000" b="1" dirty="0">
                          <a:latin typeface="Tahoma" panose="020B0604030504040204" pitchFamily="34" charset="0"/>
                          <a:ea typeface="Tahoma" panose="020B0604030504040204" pitchFamily="34" charset="0"/>
                          <a:cs typeface="Tahoma" panose="020B0604030504040204" pitchFamily="34" charset="0"/>
                        </a:rPr>
                        <a:t>Innovation</a:t>
                      </a:r>
                    </a:p>
                  </a:txBody>
                  <a:tcPr anchor="ctr"/>
                </a:tc>
                <a:tc>
                  <a:txBody>
                    <a:bodyPr/>
                    <a:lstStyle/>
                    <a:p>
                      <a:pPr marL="0" indent="0" algn="ctr">
                        <a:buFontTx/>
                        <a:buNone/>
                      </a:pPr>
                      <a:r>
                        <a:rPr lang="en-US" sz="900" b="1" u="sng" dirty="0">
                          <a:solidFill>
                            <a:schemeClr val="tx1"/>
                          </a:solidFill>
                          <a:latin typeface="Tahoma" panose="020B0604030504040204" pitchFamily="34" charset="0"/>
                          <a:ea typeface="Tahoma" panose="020B0604030504040204" pitchFamily="34" charset="0"/>
                          <a:cs typeface="Tahoma" panose="020B0604030504040204" pitchFamily="34" charset="0"/>
                        </a:rPr>
                        <a:t>9% Overall</a:t>
                      </a:r>
                    </a:p>
                    <a:p>
                      <a:pPr marL="285750" indent="-285750">
                        <a:buFontTx/>
                        <a:buChar char="-"/>
                      </a:pPr>
                      <a:r>
                        <a:rPr lang="en-US" sz="900" b="0" dirty="0">
                          <a:solidFill>
                            <a:schemeClr val="tx1"/>
                          </a:solidFill>
                          <a:latin typeface="Tahoma" panose="020B0604030504040204" pitchFamily="34" charset="0"/>
                          <a:ea typeface="Tahoma" panose="020B0604030504040204" pitchFamily="34" charset="0"/>
                          <a:cs typeface="Tahoma" panose="020B0604030504040204" pitchFamily="34" charset="0"/>
                        </a:rPr>
                        <a:t>Asian adults (16%)</a:t>
                      </a:r>
                    </a:p>
                    <a:p>
                      <a:pPr marL="285750" indent="-285750">
                        <a:buFontTx/>
                        <a:buChar char="-"/>
                      </a:pPr>
                      <a:r>
                        <a:rPr lang="en-US" sz="900" b="0" dirty="0">
                          <a:solidFill>
                            <a:schemeClr val="tx1"/>
                          </a:solidFill>
                          <a:latin typeface="Tahoma" panose="020B0604030504040204" pitchFamily="34" charset="0"/>
                          <a:ea typeface="Tahoma" panose="020B0604030504040204" pitchFamily="34" charset="0"/>
                          <a:cs typeface="Tahoma" panose="020B0604030504040204" pitchFamily="34" charset="0"/>
                        </a:rPr>
                        <a:t>Lived in Oak Park &lt;5 yrs. (16%)</a:t>
                      </a:r>
                    </a:p>
                    <a:p>
                      <a:pPr marL="285750" indent="-285750">
                        <a:buFontTx/>
                        <a:buChar char="-"/>
                      </a:pPr>
                      <a:r>
                        <a:rPr lang="en-US" sz="900" b="0" dirty="0">
                          <a:solidFill>
                            <a:schemeClr val="tx1"/>
                          </a:solidFill>
                          <a:latin typeface="Tahoma" panose="020B0604030504040204" pitchFamily="34" charset="0"/>
                          <a:ea typeface="Tahoma" panose="020B0604030504040204" pitchFamily="34" charset="0"/>
                          <a:cs typeface="Tahoma" panose="020B0604030504040204" pitchFamily="34" charset="0"/>
                        </a:rPr>
                        <a:t>CRC members (20%, vs. 7% of non-members)</a:t>
                      </a:r>
                    </a:p>
                  </a:txBody>
                  <a:tcPr anchor="ctr"/>
                </a:tc>
                <a:tc>
                  <a:txBody>
                    <a:bodyPr/>
                    <a:lstStyle/>
                    <a:p>
                      <a:pPr marL="0" indent="0" algn="ctr">
                        <a:buFontTx/>
                        <a:buNone/>
                      </a:pPr>
                      <a:r>
                        <a:rPr lang="en-US" sz="900" b="1" u="sng" dirty="0">
                          <a:solidFill>
                            <a:schemeClr val="tx1"/>
                          </a:solidFill>
                          <a:latin typeface="Tahoma" panose="020B0604030504040204" pitchFamily="34" charset="0"/>
                          <a:ea typeface="Tahoma" panose="020B0604030504040204" pitchFamily="34" charset="0"/>
                          <a:cs typeface="Tahoma" panose="020B0604030504040204" pitchFamily="34" charset="0"/>
                        </a:rPr>
                        <a:t>30% Overall</a:t>
                      </a:r>
                    </a:p>
                    <a:p>
                      <a:pPr marL="285750" indent="-285750">
                        <a:buFontTx/>
                        <a:buChar char="-"/>
                      </a:pPr>
                      <a:r>
                        <a:rPr lang="en-US" sz="900" dirty="0">
                          <a:solidFill>
                            <a:schemeClr val="tx1"/>
                          </a:solidFill>
                          <a:latin typeface="Tahoma" panose="020B0604030504040204" pitchFamily="34" charset="0"/>
                          <a:ea typeface="Tahoma" panose="020B0604030504040204" pitchFamily="34" charset="0"/>
                          <a:cs typeface="Tahoma" panose="020B0604030504040204" pitchFamily="34" charset="0"/>
                        </a:rPr>
                        <a:t>Have children ages 5 and under (42%)</a:t>
                      </a:r>
                    </a:p>
                  </a:txBody>
                  <a:tcPr anchor="ctr"/>
                </a:tc>
                <a:extLst>
                  <a:ext uri="{0D108BD9-81ED-4DB2-BD59-A6C34878D82A}">
                    <a16:rowId xmlns:a16="http://schemas.microsoft.com/office/drawing/2014/main" val="3375777310"/>
                  </a:ext>
                </a:extLst>
              </a:tr>
              <a:tr h="292570">
                <a:tc>
                  <a:txBody>
                    <a:bodyPr/>
                    <a:lstStyle/>
                    <a:p>
                      <a:pPr marL="0" indent="0" algn="ctr">
                        <a:buFontTx/>
                        <a:buNone/>
                      </a:pPr>
                      <a:r>
                        <a:rPr lang="en-US" sz="1000" b="1" dirty="0">
                          <a:latin typeface="Tahoma" panose="020B0604030504040204" pitchFamily="34" charset="0"/>
                          <a:ea typeface="Tahoma" panose="020B0604030504040204" pitchFamily="34" charset="0"/>
                          <a:cs typeface="Tahoma" panose="020B0604030504040204" pitchFamily="34" charset="0"/>
                        </a:rPr>
                        <a:t>No answer/Can’t say</a:t>
                      </a:r>
                    </a:p>
                  </a:txBody>
                  <a:tcPr anchor="ctr"/>
                </a:tc>
                <a:tc>
                  <a:txBody>
                    <a:bodyPr/>
                    <a:lstStyle/>
                    <a:p>
                      <a:pPr marL="0" indent="0" algn="ctr">
                        <a:buFontTx/>
                        <a:buNone/>
                      </a:pPr>
                      <a:r>
                        <a:rPr lang="en-US" sz="900" b="1" u="sng" dirty="0">
                          <a:solidFill>
                            <a:schemeClr val="tx1"/>
                          </a:solidFill>
                          <a:latin typeface="Tahoma" panose="020B0604030504040204" pitchFamily="34" charset="0"/>
                          <a:ea typeface="Tahoma" panose="020B0604030504040204" pitchFamily="34" charset="0"/>
                          <a:cs typeface="Tahoma" panose="020B0604030504040204" pitchFamily="34" charset="0"/>
                        </a:rPr>
                        <a:t>10% Overall</a:t>
                      </a:r>
                    </a:p>
                    <a:p>
                      <a:pPr marL="285750" indent="-285750">
                        <a:buFontTx/>
                        <a:buChar char="-"/>
                      </a:pPr>
                      <a:r>
                        <a:rPr lang="en-US" sz="900" b="0" dirty="0">
                          <a:solidFill>
                            <a:schemeClr val="tx1"/>
                          </a:solidFill>
                          <a:latin typeface="Tahoma" panose="020B0604030504040204" pitchFamily="34" charset="0"/>
                          <a:ea typeface="Tahoma" panose="020B0604030504040204" pitchFamily="34" charset="0"/>
                          <a:cs typeface="Tahoma" panose="020B0604030504040204" pitchFamily="34" charset="0"/>
                        </a:rPr>
                        <a:t>Ages 55-64 (16%), 65+ (22%)</a:t>
                      </a:r>
                    </a:p>
                    <a:p>
                      <a:pPr marL="285750" indent="-285750">
                        <a:buFontTx/>
                        <a:buChar char="-"/>
                      </a:pPr>
                      <a:r>
                        <a:rPr lang="en-US" sz="900" b="0" dirty="0">
                          <a:solidFill>
                            <a:schemeClr val="tx1"/>
                          </a:solidFill>
                          <a:latin typeface="Tahoma" panose="020B0604030504040204" pitchFamily="34" charset="0"/>
                          <a:ea typeface="Tahoma" panose="020B0604030504040204" pitchFamily="34" charset="0"/>
                          <a:cs typeface="Tahoma" panose="020B0604030504040204" pitchFamily="34" charset="0"/>
                        </a:rPr>
                        <a:t>Lived in Oak Park 25+ yrs. (24%)</a:t>
                      </a:r>
                    </a:p>
                  </a:txBody>
                  <a:tcPr anchor="ctr"/>
                </a:tc>
                <a:tc>
                  <a:txBody>
                    <a:bodyPr/>
                    <a:lstStyle/>
                    <a:p>
                      <a:pPr marL="0" indent="0" algn="ctr">
                        <a:buFontTx/>
                        <a:buNone/>
                      </a:pPr>
                      <a:r>
                        <a:rPr lang="en-US" sz="900" b="0" i="1" u="none" dirty="0">
                          <a:latin typeface="Tahoma" panose="020B0604030504040204" pitchFamily="34" charset="0"/>
                          <a:ea typeface="Tahoma" panose="020B0604030504040204" pitchFamily="34" charset="0"/>
                          <a:cs typeface="Tahoma" panose="020B0604030504040204" pitchFamily="34" charset="0"/>
                        </a:rPr>
                        <a:t>&lt; no statistically meaningful differences &gt;</a:t>
                      </a:r>
                    </a:p>
                  </a:txBody>
                  <a:tcPr anchor="ctr"/>
                </a:tc>
                <a:extLst>
                  <a:ext uri="{0D108BD9-81ED-4DB2-BD59-A6C34878D82A}">
                    <a16:rowId xmlns:a16="http://schemas.microsoft.com/office/drawing/2014/main" val="161794618"/>
                  </a:ext>
                </a:extLst>
              </a:tr>
            </a:tbl>
          </a:graphicData>
        </a:graphic>
      </p:graphicFrame>
      <p:sp>
        <p:nvSpPr>
          <p:cNvPr id="7" name="Content Placeholder 2">
            <a:extLst>
              <a:ext uri="{FF2B5EF4-FFF2-40B4-BE49-F238E27FC236}">
                <a16:creationId xmlns:a16="http://schemas.microsoft.com/office/drawing/2014/main" id="{685CA5E7-4AFF-464F-6EF3-5E9F431F435C}"/>
              </a:ext>
            </a:extLst>
          </p:cNvPr>
          <p:cNvSpPr txBox="1">
            <a:spLocks/>
          </p:cNvSpPr>
          <p:nvPr/>
        </p:nvSpPr>
        <p:spPr>
          <a:xfrm>
            <a:off x="581192" y="1407887"/>
            <a:ext cx="7989752" cy="1944913"/>
          </a:xfrm>
          <a:prstGeom prst="rect">
            <a:avLst/>
          </a:prstGeom>
        </p:spPr>
        <p:txBody>
          <a:bodyPr vert="horz" lIns="91440" tIns="45720" rIns="91440" bIns="45720" rtlCol="0" anchor="t">
            <a:noAutofit/>
          </a:bodyPr>
          <a:lstStyle>
            <a:lvl1pPr marL="305992" indent="-305992" algn="l" defTabSz="457189" rtl="0" eaLnBrk="1" latinLnBrk="0" hangingPunct="1">
              <a:spcBef>
                <a:spcPct val="20000"/>
              </a:spcBef>
              <a:spcAft>
                <a:spcPts val="600"/>
              </a:spcAft>
              <a:buClrTx/>
              <a:buSzPct val="92000"/>
              <a:buFont typeface="Wingdings" panose="05000000000000000000" pitchFamily="2" charset="2"/>
              <a:buChar char="Ø"/>
              <a:defRPr sz="1200" kern="1200">
                <a:solidFill>
                  <a:schemeClr val="tx2"/>
                </a:solidFill>
                <a:latin typeface="+mn-lt"/>
                <a:ea typeface="+mn-ea"/>
                <a:cs typeface="+mn-cs"/>
              </a:defRPr>
            </a:lvl1pPr>
            <a:lvl2pPr marL="629984" indent="-305992" algn="l" defTabSz="457189" rtl="0" eaLnBrk="1" latinLnBrk="0" hangingPunct="1">
              <a:spcBef>
                <a:spcPct val="20000"/>
              </a:spcBef>
              <a:spcAft>
                <a:spcPts val="600"/>
              </a:spcAft>
              <a:buClrTx/>
              <a:buSzPct val="92000"/>
              <a:buFont typeface="Wingdings 2" panose="05020102010507070707" pitchFamily="18" charset="2"/>
              <a:buChar char=""/>
              <a:defRPr sz="1200" kern="1200">
                <a:solidFill>
                  <a:schemeClr val="tx2"/>
                </a:solidFill>
                <a:latin typeface="+mn-lt"/>
                <a:ea typeface="+mn-ea"/>
                <a:cs typeface="+mn-cs"/>
              </a:defRPr>
            </a:lvl2pPr>
            <a:lvl3pPr marL="899978" indent="-269993" algn="l" defTabSz="457189" rtl="0" eaLnBrk="1" latinLnBrk="0" hangingPunct="1">
              <a:spcBef>
                <a:spcPct val="20000"/>
              </a:spcBef>
              <a:spcAft>
                <a:spcPts val="600"/>
              </a:spcAft>
              <a:buClrTx/>
              <a:buSzPct val="92000"/>
              <a:buFont typeface="Wingdings 2" panose="05020102010507070707" pitchFamily="18" charset="2"/>
              <a:buChar char=""/>
              <a:defRPr sz="1200" kern="1200">
                <a:solidFill>
                  <a:schemeClr val="tx2"/>
                </a:solidFill>
                <a:latin typeface="+mn-lt"/>
                <a:ea typeface="+mn-ea"/>
                <a:cs typeface="+mn-cs"/>
              </a:defRPr>
            </a:lvl3pPr>
            <a:lvl4pPr marL="1241969" indent="-233994" algn="l" defTabSz="457189" rtl="0" eaLnBrk="1" latinLnBrk="0" hangingPunct="1">
              <a:spcBef>
                <a:spcPct val="20000"/>
              </a:spcBef>
              <a:spcAft>
                <a:spcPts val="600"/>
              </a:spcAft>
              <a:buClrTx/>
              <a:buSzPct val="92000"/>
              <a:buFont typeface="Wingdings 2" panose="05020102010507070707" pitchFamily="18" charset="2"/>
              <a:buChar char=""/>
              <a:defRPr sz="1200" kern="1200">
                <a:solidFill>
                  <a:schemeClr val="tx2"/>
                </a:solidFill>
                <a:latin typeface="+mn-lt"/>
                <a:ea typeface="+mn-ea"/>
                <a:cs typeface="+mn-cs"/>
              </a:defRPr>
            </a:lvl4pPr>
            <a:lvl5pPr marL="1601960" indent="-233994" algn="l" defTabSz="457189" rtl="0" eaLnBrk="1" latinLnBrk="0" hangingPunct="1">
              <a:spcBef>
                <a:spcPct val="20000"/>
              </a:spcBef>
              <a:spcAft>
                <a:spcPts val="600"/>
              </a:spcAft>
              <a:buClrTx/>
              <a:buSzPct val="92000"/>
              <a:buFont typeface="Wingdings 2" panose="05020102010507070707" pitchFamily="18" charset="2"/>
              <a:buChar char=""/>
              <a:defRPr sz="1200" kern="1200">
                <a:solidFill>
                  <a:schemeClr val="tx2"/>
                </a:solidFill>
                <a:latin typeface="+mn-lt"/>
                <a:ea typeface="+mn-ea"/>
                <a:cs typeface="+mn-cs"/>
              </a:defRPr>
            </a:lvl5pPr>
            <a:lvl6pPr marL="1899953" indent="-228594" algn="l" defTabSz="457189"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199945" indent="-228594" algn="l" defTabSz="457189"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499938" indent="-228594" algn="l" defTabSz="457189"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799930" indent="-228594" algn="l" defTabSz="457189"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r>
              <a:rPr lang="en-US" sz="1100" dirty="0">
                <a:solidFill>
                  <a:schemeClr val="tx1"/>
                </a:solidFill>
                <a:latin typeface="Tahoma" panose="020B0604030504040204" pitchFamily="34" charset="0"/>
                <a:ea typeface="Tahoma" panose="020B0604030504040204" pitchFamily="34" charset="0"/>
                <a:cs typeface="Tahoma" panose="020B0604030504040204" pitchFamily="34" charset="0"/>
              </a:rPr>
              <a:t>Asian residents and CRC members tend to rank innovation as their #1 priority, and those with children aged 5 and under include it in their Top 3. </a:t>
            </a:r>
          </a:p>
        </p:txBody>
      </p:sp>
      <p:sp>
        <p:nvSpPr>
          <p:cNvPr id="10" name="Title 1">
            <a:extLst>
              <a:ext uri="{FF2B5EF4-FFF2-40B4-BE49-F238E27FC236}">
                <a16:creationId xmlns:a16="http://schemas.microsoft.com/office/drawing/2014/main" id="{59C6CFC0-E549-4736-F92F-298C495AFFF6}"/>
              </a:ext>
            </a:extLst>
          </p:cNvPr>
          <p:cNvSpPr>
            <a:spLocks noGrp="1"/>
          </p:cNvSpPr>
          <p:nvPr>
            <p:ph type="title"/>
          </p:nvPr>
        </p:nvSpPr>
        <p:spPr>
          <a:xfrm>
            <a:off x="525598" y="630488"/>
            <a:ext cx="7989752" cy="671210"/>
          </a:xfrm>
        </p:spPr>
        <p:txBody>
          <a:bodyPr>
            <a:normAutofit/>
          </a:bodyPr>
          <a:lstStyle/>
          <a:p>
            <a:r>
              <a:rPr lang="en-US" sz="1300" b="1" dirty="0">
                <a:latin typeface="Tahoma" panose="020B0604030504040204" pitchFamily="34" charset="0"/>
                <a:ea typeface="Tahoma" panose="020B0604030504040204" pitchFamily="34" charset="0"/>
                <a:cs typeface="Tahoma" panose="020B0604030504040204" pitchFamily="34" charset="0"/>
              </a:rPr>
              <a:t>For the remaining core values, middle aged residents (45 to 54), African Americans and recent PDOP program participants tend to place higher priority on “responsible leadership”, while “sustainability” is especially important to younger adults across several races. </a:t>
            </a:r>
          </a:p>
        </p:txBody>
      </p:sp>
      <p:sp>
        <p:nvSpPr>
          <p:cNvPr id="11" name="TextBox 10">
            <a:extLst>
              <a:ext uri="{FF2B5EF4-FFF2-40B4-BE49-F238E27FC236}">
                <a16:creationId xmlns:a16="http://schemas.microsoft.com/office/drawing/2014/main" id="{AAE88CBE-71D7-B6A7-A063-3DCFC4C7A8D8}"/>
              </a:ext>
            </a:extLst>
          </p:cNvPr>
          <p:cNvSpPr txBox="1"/>
          <p:nvPr/>
        </p:nvSpPr>
        <p:spPr>
          <a:xfrm>
            <a:off x="2377440" y="2291475"/>
            <a:ext cx="4469129" cy="276999"/>
          </a:xfrm>
          <a:prstGeom prst="rect">
            <a:avLst/>
          </a:prstGeom>
          <a:noFill/>
          <a:ln>
            <a:solidFill>
              <a:schemeClr val="tx1"/>
            </a:solidFill>
          </a:ln>
        </p:spPr>
        <p:txBody>
          <a:bodyPr wrap="square" rtlCol="0">
            <a:spAutoFit/>
          </a:bodyPr>
          <a:lstStyle/>
          <a:p>
            <a:pPr algn="ctr" rtl="0">
              <a:defRPr sz="1200" b="0" i="0" u="none" strike="noStrike" kern="1200" spc="0" baseline="0">
                <a:solidFill>
                  <a:prstClr val="black"/>
                </a:solidFill>
                <a:latin typeface="+mn-lt"/>
                <a:ea typeface="+mn-ea"/>
                <a:cs typeface="+mn-cs"/>
              </a:defRPr>
            </a:pPr>
            <a:r>
              <a:rPr lang="en-US" sz="1200" b="1" i="0" baseline="0" dirty="0">
                <a:solidFill>
                  <a:schemeClr val="tx1"/>
                </a:solidFill>
                <a:effectLst/>
                <a:latin typeface="Tahoma" panose="020B0604030504040204" pitchFamily="34" charset="0"/>
                <a:ea typeface="Tahoma" panose="020B0604030504040204" pitchFamily="34" charset="0"/>
                <a:cs typeface="Tahoma" panose="020B0604030504040204" pitchFamily="34" charset="0"/>
              </a:rPr>
              <a:t>Significant Differences: Top Tier PDOP Core Values</a:t>
            </a:r>
            <a:endParaRPr lang="en-US" sz="1200" dirty="0">
              <a:solidFill>
                <a:schemeClr val="tx1"/>
              </a:solidFill>
              <a:effectLst/>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58348046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Group 17">
            <a:extLst>
              <a:ext uri="{FF2B5EF4-FFF2-40B4-BE49-F238E27FC236}">
                <a16:creationId xmlns:a16="http://schemas.microsoft.com/office/drawing/2014/main" id="{A1A06C47-833A-5099-ECE4-3D3717514D2E}"/>
              </a:ext>
            </a:extLst>
          </p:cNvPr>
          <p:cNvGrpSpPr/>
          <p:nvPr/>
        </p:nvGrpSpPr>
        <p:grpSpPr>
          <a:xfrm>
            <a:off x="342900" y="4043172"/>
            <a:ext cx="422910" cy="2084951"/>
            <a:chOff x="205740" y="3429000"/>
            <a:chExt cx="422910" cy="2641974"/>
          </a:xfrm>
        </p:grpSpPr>
        <p:sp>
          <p:nvSpPr>
            <p:cNvPr id="16" name="Arrow: Up-Down 15">
              <a:extLst>
                <a:ext uri="{FF2B5EF4-FFF2-40B4-BE49-F238E27FC236}">
                  <a16:creationId xmlns:a16="http://schemas.microsoft.com/office/drawing/2014/main" id="{B5352721-1CBD-8769-C3CB-DCC23D72DAB1}"/>
                </a:ext>
              </a:extLst>
            </p:cNvPr>
            <p:cNvSpPr/>
            <p:nvPr/>
          </p:nvSpPr>
          <p:spPr>
            <a:xfrm>
              <a:off x="205740" y="3429000"/>
              <a:ext cx="422910" cy="2641974"/>
            </a:xfrm>
            <a:prstGeom prst="upDown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TextBox 16">
              <a:extLst>
                <a:ext uri="{FF2B5EF4-FFF2-40B4-BE49-F238E27FC236}">
                  <a16:creationId xmlns:a16="http://schemas.microsoft.com/office/drawing/2014/main" id="{0F02F014-4F38-F17E-1E9F-3D2FF4B145D9}"/>
                </a:ext>
              </a:extLst>
            </p:cNvPr>
            <p:cNvSpPr txBox="1"/>
            <p:nvPr/>
          </p:nvSpPr>
          <p:spPr>
            <a:xfrm rot="16200000">
              <a:off x="-693195" y="4600651"/>
              <a:ext cx="2205225" cy="246221"/>
            </a:xfrm>
            <a:prstGeom prst="rect">
              <a:avLst/>
            </a:prstGeom>
            <a:noFill/>
          </p:spPr>
          <p:txBody>
            <a:bodyPr wrap="square" rtlCol="0">
              <a:spAutoFit/>
            </a:bodyPr>
            <a:lstStyle/>
            <a:p>
              <a:pPr algn="ctr"/>
              <a:r>
                <a:rPr lang="en-US" sz="1000" b="1" dirty="0">
                  <a:solidFill>
                    <a:schemeClr val="bg1"/>
                  </a:solidFill>
                  <a:latin typeface="Tahoma" panose="020B0604030504040204" pitchFamily="34" charset="0"/>
                  <a:ea typeface="Tahoma" panose="020B0604030504040204" pitchFamily="34" charset="0"/>
                  <a:cs typeface="Tahoma" panose="020B0604030504040204" pitchFamily="34" charset="0"/>
                </a:rPr>
                <a:t>Ranked by Importance</a:t>
              </a:r>
            </a:p>
          </p:txBody>
        </p:sp>
      </p:grpSp>
      <p:sp>
        <p:nvSpPr>
          <p:cNvPr id="19" name="Title 1">
            <a:extLst>
              <a:ext uri="{FF2B5EF4-FFF2-40B4-BE49-F238E27FC236}">
                <a16:creationId xmlns:a16="http://schemas.microsoft.com/office/drawing/2014/main" id="{34FB1D49-0641-C64E-F37F-8443D6E1D92D}"/>
              </a:ext>
            </a:extLst>
          </p:cNvPr>
          <p:cNvSpPr>
            <a:spLocks noGrp="1"/>
          </p:cNvSpPr>
          <p:nvPr>
            <p:ph type="title"/>
          </p:nvPr>
        </p:nvSpPr>
        <p:spPr>
          <a:xfrm>
            <a:off x="531626" y="635738"/>
            <a:ext cx="7989752" cy="671210"/>
          </a:xfrm>
        </p:spPr>
        <p:txBody>
          <a:bodyPr>
            <a:normAutofit/>
          </a:bodyPr>
          <a:lstStyle/>
          <a:p>
            <a:r>
              <a:rPr lang="en-US" sz="1300" b="1" dirty="0">
                <a:latin typeface="Tahoma" panose="020B0604030504040204" pitchFamily="34" charset="0"/>
                <a:ea typeface="Tahoma" panose="020B0604030504040204" pitchFamily="34" charset="0"/>
                <a:cs typeface="Tahoma" panose="020B0604030504040204" pitchFamily="34" charset="0"/>
              </a:rPr>
              <a:t>When asked to assess the PDOP’s </a:t>
            </a:r>
            <a:r>
              <a:rPr lang="en-US" sz="1300" b="1" u="sng" dirty="0">
                <a:latin typeface="Tahoma" panose="020B0604030504040204" pitchFamily="34" charset="0"/>
                <a:ea typeface="Tahoma" panose="020B0604030504040204" pitchFamily="34" charset="0"/>
                <a:cs typeface="Tahoma" panose="020B0604030504040204" pitchFamily="34" charset="0"/>
              </a:rPr>
              <a:t>performance</a:t>
            </a:r>
            <a:r>
              <a:rPr lang="en-US" sz="1300" b="1" dirty="0">
                <a:latin typeface="Tahoma" panose="020B0604030504040204" pitchFamily="34" charset="0"/>
                <a:ea typeface="Tahoma" panose="020B0604030504040204" pitchFamily="34" charset="0"/>
                <a:cs typeface="Tahoma" panose="020B0604030504040204" pitchFamily="34" charset="0"/>
              </a:rPr>
              <a:t> on these six core values, the District receives consistently strong scores with at least 64% giving positive scores (4s and 5s on a 1-5 scale).  Note that it receives the most “excellent” ratings for “inclusivity”.</a:t>
            </a:r>
          </a:p>
        </p:txBody>
      </p:sp>
      <p:sp>
        <p:nvSpPr>
          <p:cNvPr id="20" name="Content Placeholder 2">
            <a:extLst>
              <a:ext uri="{FF2B5EF4-FFF2-40B4-BE49-F238E27FC236}">
                <a16:creationId xmlns:a16="http://schemas.microsoft.com/office/drawing/2014/main" id="{75192F58-E61F-C1B4-BD64-A156218542BD}"/>
              </a:ext>
            </a:extLst>
          </p:cNvPr>
          <p:cNvSpPr txBox="1">
            <a:spLocks/>
          </p:cNvSpPr>
          <p:nvPr/>
        </p:nvSpPr>
        <p:spPr>
          <a:xfrm>
            <a:off x="581192" y="1407887"/>
            <a:ext cx="7989752" cy="1944913"/>
          </a:xfrm>
          <a:prstGeom prst="rect">
            <a:avLst/>
          </a:prstGeom>
        </p:spPr>
        <p:txBody>
          <a:bodyPr vert="horz" lIns="91440" tIns="45720" rIns="91440" bIns="45720" rtlCol="0" anchor="t">
            <a:noAutofit/>
          </a:bodyPr>
          <a:lstStyle>
            <a:lvl1pPr marL="305992" indent="-305992" algn="l" defTabSz="457189" rtl="0" eaLnBrk="1" latinLnBrk="0" hangingPunct="1">
              <a:spcBef>
                <a:spcPct val="20000"/>
              </a:spcBef>
              <a:spcAft>
                <a:spcPts val="600"/>
              </a:spcAft>
              <a:buClrTx/>
              <a:buSzPct val="92000"/>
              <a:buFont typeface="Wingdings" panose="05000000000000000000" pitchFamily="2" charset="2"/>
              <a:buChar char="Ø"/>
              <a:defRPr sz="1200" kern="1200">
                <a:solidFill>
                  <a:schemeClr val="tx2"/>
                </a:solidFill>
                <a:latin typeface="+mn-lt"/>
                <a:ea typeface="+mn-ea"/>
                <a:cs typeface="+mn-cs"/>
              </a:defRPr>
            </a:lvl1pPr>
            <a:lvl2pPr marL="629984" indent="-305992" algn="l" defTabSz="457189" rtl="0" eaLnBrk="1" latinLnBrk="0" hangingPunct="1">
              <a:spcBef>
                <a:spcPct val="20000"/>
              </a:spcBef>
              <a:spcAft>
                <a:spcPts val="600"/>
              </a:spcAft>
              <a:buClrTx/>
              <a:buSzPct val="92000"/>
              <a:buFont typeface="Wingdings 2" panose="05020102010507070707" pitchFamily="18" charset="2"/>
              <a:buChar char=""/>
              <a:defRPr sz="1200" kern="1200">
                <a:solidFill>
                  <a:schemeClr val="tx2"/>
                </a:solidFill>
                <a:latin typeface="+mn-lt"/>
                <a:ea typeface="+mn-ea"/>
                <a:cs typeface="+mn-cs"/>
              </a:defRPr>
            </a:lvl2pPr>
            <a:lvl3pPr marL="899978" indent="-269993" algn="l" defTabSz="457189" rtl="0" eaLnBrk="1" latinLnBrk="0" hangingPunct="1">
              <a:spcBef>
                <a:spcPct val="20000"/>
              </a:spcBef>
              <a:spcAft>
                <a:spcPts val="600"/>
              </a:spcAft>
              <a:buClrTx/>
              <a:buSzPct val="92000"/>
              <a:buFont typeface="Wingdings 2" panose="05020102010507070707" pitchFamily="18" charset="2"/>
              <a:buChar char=""/>
              <a:defRPr sz="1200" kern="1200">
                <a:solidFill>
                  <a:schemeClr val="tx2"/>
                </a:solidFill>
                <a:latin typeface="+mn-lt"/>
                <a:ea typeface="+mn-ea"/>
                <a:cs typeface="+mn-cs"/>
              </a:defRPr>
            </a:lvl3pPr>
            <a:lvl4pPr marL="1241969" indent="-233994" algn="l" defTabSz="457189" rtl="0" eaLnBrk="1" latinLnBrk="0" hangingPunct="1">
              <a:spcBef>
                <a:spcPct val="20000"/>
              </a:spcBef>
              <a:spcAft>
                <a:spcPts val="600"/>
              </a:spcAft>
              <a:buClrTx/>
              <a:buSzPct val="92000"/>
              <a:buFont typeface="Wingdings 2" panose="05020102010507070707" pitchFamily="18" charset="2"/>
              <a:buChar char=""/>
              <a:defRPr sz="1200" kern="1200">
                <a:solidFill>
                  <a:schemeClr val="tx2"/>
                </a:solidFill>
                <a:latin typeface="+mn-lt"/>
                <a:ea typeface="+mn-ea"/>
                <a:cs typeface="+mn-cs"/>
              </a:defRPr>
            </a:lvl4pPr>
            <a:lvl5pPr marL="1601960" indent="-233994" algn="l" defTabSz="457189" rtl="0" eaLnBrk="1" latinLnBrk="0" hangingPunct="1">
              <a:spcBef>
                <a:spcPct val="20000"/>
              </a:spcBef>
              <a:spcAft>
                <a:spcPts val="600"/>
              </a:spcAft>
              <a:buClrTx/>
              <a:buSzPct val="92000"/>
              <a:buFont typeface="Wingdings 2" panose="05020102010507070707" pitchFamily="18" charset="2"/>
              <a:buChar char=""/>
              <a:defRPr sz="1200" kern="1200">
                <a:solidFill>
                  <a:schemeClr val="tx2"/>
                </a:solidFill>
                <a:latin typeface="+mn-lt"/>
                <a:ea typeface="+mn-ea"/>
                <a:cs typeface="+mn-cs"/>
              </a:defRPr>
            </a:lvl5pPr>
            <a:lvl6pPr marL="1899953" indent="-228594" algn="l" defTabSz="457189"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199945" indent="-228594" algn="l" defTabSz="457189"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499938" indent="-228594" algn="l" defTabSz="457189"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799930" indent="-228594" algn="l" defTabSz="457189"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r>
              <a:rPr lang="en-US" sz="1100" dirty="0">
                <a:solidFill>
                  <a:schemeClr val="tx1"/>
                </a:solidFill>
                <a:latin typeface="Tahoma" panose="020B0604030504040204" pitchFamily="34" charset="0"/>
                <a:ea typeface="Tahoma" panose="020B0604030504040204" pitchFamily="34" charset="0"/>
                <a:cs typeface="Tahoma" panose="020B0604030504040204" pitchFamily="34" charset="0"/>
              </a:rPr>
              <a:t>None of these are considered weaknesses or concerns among residents, as no more than 7% overall rate the District poorly (scores of 1 or 2).  The average 1-5 ratings are also all very strong (between 3.8 and 4.0)</a:t>
            </a:r>
          </a:p>
          <a:p>
            <a:r>
              <a:rPr lang="en-US" sz="1100" dirty="0">
                <a:solidFill>
                  <a:schemeClr val="tx1"/>
                </a:solidFill>
                <a:latin typeface="Tahoma" panose="020B0604030504040204" pitchFamily="34" charset="0"/>
                <a:ea typeface="Tahoma" panose="020B0604030504040204" pitchFamily="34" charset="0"/>
                <a:cs typeface="Tahoma" panose="020B0604030504040204" pitchFamily="34" charset="0"/>
              </a:rPr>
              <a:t>The table on the next page shows that there are relatively few significant differences in these ratings, meaning all groups and regions feel the PDOP is strong in each area.</a:t>
            </a:r>
          </a:p>
          <a:p>
            <a:pPr lvl="1"/>
            <a:r>
              <a:rPr lang="en-US" sz="1100" dirty="0">
                <a:solidFill>
                  <a:schemeClr val="tx1"/>
                </a:solidFill>
                <a:latin typeface="Tahoma" panose="020B0604030504040204" pitchFamily="34" charset="0"/>
                <a:ea typeface="Tahoma" panose="020B0604030504040204" pitchFamily="34" charset="0"/>
                <a:cs typeface="Tahoma" panose="020B0604030504040204" pitchFamily="34" charset="0"/>
              </a:rPr>
              <a:t>In general, younger residents and lower-income households tend to be more favorable toward the District across most attributes.  Slightly lower than average (still positive) scores are most likely to come from those earning over $100K, and ages 45-54 (especially on “responsible leadership” and “sustainability”).</a:t>
            </a:r>
          </a:p>
          <a:p>
            <a:pPr lvl="1"/>
            <a:r>
              <a:rPr lang="en-US" sz="1100" dirty="0">
                <a:solidFill>
                  <a:schemeClr val="tx1"/>
                </a:solidFill>
                <a:latin typeface="Tahoma" panose="020B0604030504040204" pitchFamily="34" charset="0"/>
                <a:ea typeface="Tahoma" panose="020B0604030504040204" pitchFamily="34" charset="0"/>
                <a:cs typeface="Tahoma" panose="020B0604030504040204" pitchFamily="34" charset="0"/>
              </a:rPr>
              <a:t>Note that Hispanic/Latino adults tend to give slightly lower ratings for “community engagement”, a core value that this segment feels is more important than average (an opportunity for the District to address).</a:t>
            </a:r>
          </a:p>
          <a:p>
            <a:endParaRPr lang="en-US" sz="1100"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sp>
        <p:nvSpPr>
          <p:cNvPr id="21" name="TextBox 20">
            <a:extLst>
              <a:ext uri="{FF2B5EF4-FFF2-40B4-BE49-F238E27FC236}">
                <a16:creationId xmlns:a16="http://schemas.microsoft.com/office/drawing/2014/main" id="{1F9B8890-FE9E-A5DD-A061-3825E410F0BC}"/>
              </a:ext>
            </a:extLst>
          </p:cNvPr>
          <p:cNvSpPr txBox="1"/>
          <p:nvPr/>
        </p:nvSpPr>
        <p:spPr>
          <a:xfrm>
            <a:off x="2679493" y="3501629"/>
            <a:ext cx="4274820" cy="461665"/>
          </a:xfrm>
          <a:prstGeom prst="rect">
            <a:avLst/>
          </a:prstGeom>
          <a:noFill/>
          <a:ln>
            <a:solidFill>
              <a:schemeClr val="tx1"/>
            </a:solidFill>
          </a:ln>
        </p:spPr>
        <p:txBody>
          <a:bodyPr wrap="square" rtlCol="0">
            <a:spAutoFit/>
          </a:bodyPr>
          <a:lstStyle/>
          <a:p>
            <a:pPr algn="ctr" rtl="0">
              <a:defRPr sz="1200" b="0" i="0" u="none" strike="noStrike" kern="1200" spc="0" baseline="0">
                <a:solidFill>
                  <a:prstClr val="black"/>
                </a:solidFill>
                <a:latin typeface="+mn-lt"/>
                <a:ea typeface="+mn-ea"/>
                <a:cs typeface="+mn-cs"/>
              </a:defRPr>
            </a:pPr>
            <a:r>
              <a:rPr lang="en-US" sz="1200" b="1" dirty="0">
                <a:latin typeface="Tahoma" panose="020B0604030504040204" pitchFamily="34" charset="0"/>
                <a:ea typeface="Tahoma" panose="020B0604030504040204" pitchFamily="34" charset="0"/>
                <a:cs typeface="Tahoma" panose="020B0604030504040204" pitchFamily="34" charset="0"/>
              </a:rPr>
              <a:t>Assessment of PDOP’s Performance on Core Values</a:t>
            </a:r>
          </a:p>
          <a:p>
            <a:pPr algn="ctr" rtl="0">
              <a:defRPr sz="1200" b="0" i="0" u="none" strike="noStrike" kern="1200" spc="0" baseline="0">
                <a:solidFill>
                  <a:prstClr val="black"/>
                </a:solidFill>
                <a:latin typeface="+mn-lt"/>
                <a:ea typeface="+mn-ea"/>
                <a:cs typeface="+mn-cs"/>
              </a:defRPr>
            </a:pPr>
            <a:r>
              <a:rPr lang="en-US" sz="1200" b="1" dirty="0">
                <a:latin typeface="Tahoma" panose="020B0604030504040204" pitchFamily="34" charset="0"/>
                <a:ea typeface="Tahoma" panose="020B0604030504040204" pitchFamily="34" charset="0"/>
                <a:cs typeface="Tahoma" panose="020B0604030504040204" pitchFamily="34" charset="0"/>
              </a:rPr>
              <a:t>(1-5 scale)</a:t>
            </a:r>
          </a:p>
        </p:txBody>
      </p:sp>
      <p:sp>
        <p:nvSpPr>
          <p:cNvPr id="22" name="TextBox 21">
            <a:extLst>
              <a:ext uri="{FF2B5EF4-FFF2-40B4-BE49-F238E27FC236}">
                <a16:creationId xmlns:a16="http://schemas.microsoft.com/office/drawing/2014/main" id="{4CC8F2DA-1F17-71F2-186F-C1E291CED888}"/>
              </a:ext>
            </a:extLst>
          </p:cNvPr>
          <p:cNvSpPr txBox="1"/>
          <p:nvPr/>
        </p:nvSpPr>
        <p:spPr>
          <a:xfrm>
            <a:off x="5387249" y="132202"/>
            <a:ext cx="3134129" cy="261610"/>
          </a:xfrm>
          <a:prstGeom prst="rect">
            <a:avLst/>
          </a:prstGeom>
          <a:noFill/>
        </p:spPr>
        <p:txBody>
          <a:bodyPr wrap="square" rtlCol="0">
            <a:spAutoFit/>
          </a:bodyPr>
          <a:lstStyle/>
          <a:p>
            <a:pPr algn="r"/>
            <a:r>
              <a:rPr lang="en-US" sz="1100" b="1" dirty="0">
                <a:solidFill>
                  <a:schemeClr val="bg1"/>
                </a:solidFill>
                <a:latin typeface="Tahoma" panose="020B0604030504040204" pitchFamily="34" charset="0"/>
                <a:ea typeface="Tahoma" panose="020B0604030504040204" pitchFamily="34" charset="0"/>
                <a:cs typeface="Tahoma" panose="020B0604030504040204" pitchFamily="34" charset="0"/>
              </a:rPr>
              <a:t>PDOP Core Values</a:t>
            </a:r>
          </a:p>
        </p:txBody>
      </p:sp>
      <p:graphicFrame>
        <p:nvGraphicFramePr>
          <p:cNvPr id="6" name="Chart 5">
            <a:extLst>
              <a:ext uri="{FF2B5EF4-FFF2-40B4-BE49-F238E27FC236}">
                <a16:creationId xmlns:a16="http://schemas.microsoft.com/office/drawing/2014/main" id="{0722DE63-F9A0-6AB6-3082-3247E126D649}"/>
              </a:ext>
            </a:extLst>
          </p:cNvPr>
          <p:cNvGraphicFramePr/>
          <p:nvPr>
            <p:extLst>
              <p:ext uri="{D42A27DB-BD31-4B8C-83A1-F6EECF244321}">
                <p14:modId xmlns:p14="http://schemas.microsoft.com/office/powerpoint/2010/main" val="296747333"/>
              </p:ext>
            </p:extLst>
          </p:nvPr>
        </p:nvGraphicFramePr>
        <p:xfrm>
          <a:off x="858520" y="3944498"/>
          <a:ext cx="6616700" cy="27813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2" name="Table 5">
            <a:extLst>
              <a:ext uri="{FF2B5EF4-FFF2-40B4-BE49-F238E27FC236}">
                <a16:creationId xmlns:a16="http://schemas.microsoft.com/office/drawing/2014/main" id="{916DC196-46E4-1F71-0176-984C79E32B45}"/>
              </a:ext>
            </a:extLst>
          </p:cNvPr>
          <p:cNvGraphicFramePr>
            <a:graphicFrameLocks noGrp="1"/>
          </p:cNvGraphicFramePr>
          <p:nvPr>
            <p:extLst>
              <p:ext uri="{D42A27DB-BD31-4B8C-83A1-F6EECF244321}">
                <p14:modId xmlns:p14="http://schemas.microsoft.com/office/powerpoint/2010/main" val="3961931415"/>
              </p:ext>
            </p:extLst>
          </p:nvPr>
        </p:nvGraphicFramePr>
        <p:xfrm>
          <a:off x="7271701" y="3554678"/>
          <a:ext cx="905685" cy="2768522"/>
        </p:xfrm>
        <a:graphic>
          <a:graphicData uri="http://schemas.openxmlformats.org/drawingml/2006/table">
            <a:tbl>
              <a:tblPr firstRow="1" bandRow="1">
                <a:tableStyleId>{5C22544A-7EE6-4342-B048-85BDC9FD1C3A}</a:tableStyleId>
              </a:tblPr>
              <a:tblGrid>
                <a:gridCol w="905685">
                  <a:extLst>
                    <a:ext uri="{9D8B030D-6E8A-4147-A177-3AD203B41FA5}">
                      <a16:colId xmlns:a16="http://schemas.microsoft.com/office/drawing/2014/main" val="28500306"/>
                    </a:ext>
                  </a:extLst>
                </a:gridCol>
              </a:tblGrid>
              <a:tr h="549306">
                <a:tc>
                  <a:txBody>
                    <a:bodyPr/>
                    <a:lstStyle/>
                    <a:p>
                      <a:pPr algn="ctr"/>
                      <a:r>
                        <a:rPr lang="en-US" sz="900" b="1" dirty="0">
                          <a:solidFill>
                            <a:schemeClr val="tx1"/>
                          </a:solidFill>
                          <a:latin typeface="Tahoma" panose="020B0604030504040204" pitchFamily="34" charset="0"/>
                          <a:ea typeface="Tahoma" panose="020B0604030504040204" pitchFamily="34" charset="0"/>
                          <a:cs typeface="Tahoma" panose="020B0604030504040204" pitchFamily="34" charset="0"/>
                        </a:rPr>
                        <a:t>Top 2 Box </a:t>
                      </a:r>
                      <a:endParaRPr lang="en-US" sz="900" b="1" u="sng" dirty="0">
                        <a:solidFill>
                          <a:schemeClr val="tx1"/>
                        </a:solidFill>
                        <a:latin typeface="Tahoma" panose="020B0604030504040204" pitchFamily="34" charset="0"/>
                        <a:ea typeface="Tahoma" panose="020B0604030504040204" pitchFamily="34" charset="0"/>
                        <a:cs typeface="Tahoma" panose="020B0604030504040204" pitchFamily="34" charset="0"/>
                      </a:endParaRPr>
                    </a:p>
                    <a:p>
                      <a:pPr algn="ctr"/>
                      <a:r>
                        <a:rPr lang="en-US" sz="900" b="1" u="sng" dirty="0">
                          <a:solidFill>
                            <a:schemeClr val="tx1"/>
                          </a:solidFill>
                          <a:latin typeface="Tahoma" panose="020B0604030504040204" pitchFamily="34" charset="0"/>
                          <a:ea typeface="Tahoma" panose="020B0604030504040204" pitchFamily="34" charset="0"/>
                          <a:cs typeface="Tahoma" panose="020B0604030504040204" pitchFamily="34" charset="0"/>
                        </a:rPr>
                        <a:t>(4s and 5s)</a:t>
                      </a:r>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04724998"/>
                  </a:ext>
                </a:extLst>
              </a:tr>
              <a:tr h="357356">
                <a:tc>
                  <a:txBody>
                    <a:bodyPr/>
                    <a:lstStyle/>
                    <a:p>
                      <a:pPr algn="ctr"/>
                      <a:r>
                        <a:rPr lang="en-US" sz="900" b="1" dirty="0">
                          <a:solidFill>
                            <a:schemeClr val="tx1"/>
                          </a:solidFill>
                          <a:latin typeface="Tahoma" panose="020B0604030504040204" pitchFamily="34" charset="0"/>
                          <a:ea typeface="Tahoma" panose="020B0604030504040204" pitchFamily="34" charset="0"/>
                          <a:cs typeface="Tahoma" panose="020B0604030504040204" pitchFamily="34" charset="0"/>
                        </a:rPr>
                        <a:t>76%</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63348597"/>
                  </a:ext>
                </a:extLst>
              </a:tr>
              <a:tr h="374608">
                <a:tc>
                  <a:txBody>
                    <a:bodyPr/>
                    <a:lstStyle/>
                    <a:p>
                      <a:pPr algn="ctr"/>
                      <a:r>
                        <a:rPr lang="en-US" sz="900" b="1" dirty="0">
                          <a:solidFill>
                            <a:schemeClr val="tx1"/>
                          </a:solidFill>
                          <a:latin typeface="Tahoma" panose="020B0604030504040204" pitchFamily="34" charset="0"/>
                          <a:ea typeface="Tahoma" panose="020B0604030504040204" pitchFamily="34" charset="0"/>
                          <a:cs typeface="Tahoma" panose="020B0604030504040204" pitchFamily="34" charset="0"/>
                        </a:rPr>
                        <a:t>73%</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28336918"/>
                  </a:ext>
                </a:extLst>
              </a:tr>
              <a:tr h="371813">
                <a:tc>
                  <a:txBody>
                    <a:bodyPr/>
                    <a:lstStyle/>
                    <a:p>
                      <a:pPr algn="ctr"/>
                      <a:r>
                        <a:rPr lang="en-US" sz="900" b="1" dirty="0">
                          <a:solidFill>
                            <a:schemeClr val="tx1"/>
                          </a:solidFill>
                          <a:latin typeface="Tahoma" panose="020B0604030504040204" pitchFamily="34" charset="0"/>
                          <a:ea typeface="Tahoma" panose="020B0604030504040204" pitchFamily="34" charset="0"/>
                          <a:cs typeface="Tahoma" panose="020B0604030504040204" pitchFamily="34" charset="0"/>
                        </a:rPr>
                        <a:t>72%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28486802"/>
                  </a:ext>
                </a:extLst>
              </a:tr>
              <a:tr h="371813">
                <a:tc>
                  <a:txBody>
                    <a:bodyPr/>
                    <a:lstStyle/>
                    <a:p>
                      <a:pPr algn="ctr"/>
                      <a:r>
                        <a:rPr lang="en-US" sz="900" b="1" dirty="0">
                          <a:solidFill>
                            <a:schemeClr val="tx1"/>
                          </a:solidFill>
                          <a:latin typeface="Tahoma" panose="020B0604030504040204" pitchFamily="34" charset="0"/>
                          <a:ea typeface="Tahoma" panose="020B0604030504040204" pitchFamily="34" charset="0"/>
                          <a:cs typeface="Tahoma" panose="020B0604030504040204" pitchFamily="34" charset="0"/>
                        </a:rPr>
                        <a:t>70%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081884899"/>
                  </a:ext>
                </a:extLst>
              </a:tr>
              <a:tr h="371813">
                <a:tc>
                  <a:txBody>
                    <a:bodyPr/>
                    <a:lstStyle/>
                    <a:p>
                      <a:pPr algn="ctr"/>
                      <a:r>
                        <a:rPr lang="en-US" sz="900" b="1" dirty="0">
                          <a:solidFill>
                            <a:schemeClr val="tx1"/>
                          </a:solidFill>
                          <a:latin typeface="Tahoma" panose="020B0604030504040204" pitchFamily="34" charset="0"/>
                          <a:ea typeface="Tahoma" panose="020B0604030504040204" pitchFamily="34" charset="0"/>
                          <a:cs typeface="Tahoma" panose="020B0604030504040204" pitchFamily="34" charset="0"/>
                        </a:rPr>
                        <a:t>67%</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64870757"/>
                  </a:ext>
                </a:extLst>
              </a:tr>
              <a:tr h="371813">
                <a:tc>
                  <a:txBody>
                    <a:bodyPr/>
                    <a:lstStyle/>
                    <a:p>
                      <a:pPr algn="ctr"/>
                      <a:r>
                        <a:rPr lang="en-US" sz="900" b="1" dirty="0">
                          <a:solidFill>
                            <a:schemeClr val="tx1"/>
                          </a:solidFill>
                          <a:latin typeface="Tahoma" panose="020B0604030504040204" pitchFamily="34" charset="0"/>
                          <a:ea typeface="Tahoma" panose="020B0604030504040204" pitchFamily="34" charset="0"/>
                          <a:cs typeface="Tahoma" panose="020B0604030504040204" pitchFamily="34" charset="0"/>
                        </a:rPr>
                        <a:t>64%</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78428754"/>
                  </a:ext>
                </a:extLst>
              </a:tr>
            </a:tbl>
          </a:graphicData>
        </a:graphic>
      </p:graphicFrame>
      <p:sp>
        <p:nvSpPr>
          <p:cNvPr id="3" name="TextBox 2">
            <a:extLst>
              <a:ext uri="{FF2B5EF4-FFF2-40B4-BE49-F238E27FC236}">
                <a16:creationId xmlns:a16="http://schemas.microsoft.com/office/drawing/2014/main" id="{099B681C-DB18-5C34-5DAA-423FBE568DBC}"/>
              </a:ext>
            </a:extLst>
          </p:cNvPr>
          <p:cNvSpPr txBox="1"/>
          <p:nvPr/>
        </p:nvSpPr>
        <p:spPr>
          <a:xfrm>
            <a:off x="1962660" y="6544634"/>
            <a:ext cx="6916894" cy="212174"/>
          </a:xfrm>
          <a:prstGeom prst="rect">
            <a:avLst/>
          </a:prstGeom>
          <a:noFill/>
        </p:spPr>
        <p:txBody>
          <a:bodyPr wrap="square" rtlCol="0">
            <a:spAutoFit/>
          </a:bodyPr>
          <a:lstStyle/>
          <a:p>
            <a:pPr marR="0" lvl="0">
              <a:lnSpc>
                <a:spcPct val="107000"/>
              </a:lnSpc>
              <a:spcBef>
                <a:spcPts val="0"/>
              </a:spcBef>
              <a:buSzPts val="1000"/>
            </a:pPr>
            <a:r>
              <a:rPr lang="en-US" sz="800" i="1" dirty="0">
                <a:latin typeface="Tahoma" panose="020B0604030504040204" pitchFamily="34" charset="0"/>
                <a:ea typeface="Tahoma" panose="020B0604030504040204" pitchFamily="34" charset="0"/>
                <a:cs typeface="Tahoma" panose="020B0604030504040204" pitchFamily="34" charset="0"/>
              </a:rPr>
              <a:t>Q26.  Please rate how well the Park District is performing on each of those core values.  (1-5 scale)</a:t>
            </a:r>
            <a:endParaRPr lang="en-US" sz="800" i="1" u="none" strike="noStrike" dirty="0">
              <a:effectLst/>
              <a:latin typeface="Tahoma" panose="020B0604030504040204" pitchFamily="34" charset="0"/>
              <a:ea typeface="Tahoma" panose="020B0604030504040204" pitchFamily="34" charset="0"/>
              <a:cs typeface="Tahoma" panose="020B0604030504040204" pitchFamily="34" charset="0"/>
            </a:endParaRPr>
          </a:p>
        </p:txBody>
      </p:sp>
      <p:graphicFrame>
        <p:nvGraphicFramePr>
          <p:cNvPr id="4" name="Table 5">
            <a:extLst>
              <a:ext uri="{FF2B5EF4-FFF2-40B4-BE49-F238E27FC236}">
                <a16:creationId xmlns:a16="http://schemas.microsoft.com/office/drawing/2014/main" id="{0F9F44DA-BE31-D73C-337E-6915606BBDFD}"/>
              </a:ext>
            </a:extLst>
          </p:cNvPr>
          <p:cNvGraphicFramePr>
            <a:graphicFrameLocks noGrp="1"/>
          </p:cNvGraphicFramePr>
          <p:nvPr>
            <p:extLst>
              <p:ext uri="{D42A27DB-BD31-4B8C-83A1-F6EECF244321}">
                <p14:modId xmlns:p14="http://schemas.microsoft.com/office/powerpoint/2010/main" val="2586521617"/>
              </p:ext>
            </p:extLst>
          </p:nvPr>
        </p:nvGraphicFramePr>
        <p:xfrm>
          <a:off x="8041931" y="3554678"/>
          <a:ext cx="905685" cy="2768522"/>
        </p:xfrm>
        <a:graphic>
          <a:graphicData uri="http://schemas.openxmlformats.org/drawingml/2006/table">
            <a:tbl>
              <a:tblPr firstRow="1" bandRow="1">
                <a:tableStyleId>{5C22544A-7EE6-4342-B048-85BDC9FD1C3A}</a:tableStyleId>
              </a:tblPr>
              <a:tblGrid>
                <a:gridCol w="905685">
                  <a:extLst>
                    <a:ext uri="{9D8B030D-6E8A-4147-A177-3AD203B41FA5}">
                      <a16:colId xmlns:a16="http://schemas.microsoft.com/office/drawing/2014/main" val="28500306"/>
                    </a:ext>
                  </a:extLst>
                </a:gridCol>
              </a:tblGrid>
              <a:tr h="549306">
                <a:tc>
                  <a:txBody>
                    <a:bodyPr/>
                    <a:lstStyle/>
                    <a:p>
                      <a:pPr algn="ctr"/>
                      <a:r>
                        <a:rPr lang="en-US" sz="900" b="1" dirty="0">
                          <a:solidFill>
                            <a:schemeClr val="tx1"/>
                          </a:solidFill>
                          <a:latin typeface="Tahoma" panose="020B0604030504040204" pitchFamily="34" charset="0"/>
                          <a:ea typeface="Tahoma" panose="020B0604030504040204" pitchFamily="34" charset="0"/>
                          <a:cs typeface="Tahoma" panose="020B0604030504040204" pitchFamily="34" charset="0"/>
                        </a:rPr>
                        <a:t>Avg. Rating </a:t>
                      </a:r>
                    </a:p>
                    <a:p>
                      <a:pPr algn="ctr"/>
                      <a:r>
                        <a:rPr lang="en-US" sz="900" b="1" u="sng" dirty="0">
                          <a:solidFill>
                            <a:schemeClr val="tx1"/>
                          </a:solidFill>
                          <a:latin typeface="Tahoma" panose="020B0604030504040204" pitchFamily="34" charset="0"/>
                          <a:ea typeface="Tahoma" panose="020B0604030504040204" pitchFamily="34" charset="0"/>
                          <a:cs typeface="Tahoma" panose="020B0604030504040204" pitchFamily="34" charset="0"/>
                        </a:rPr>
                        <a:t>(1-5 scale)</a:t>
                      </a:r>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04724998"/>
                  </a:ext>
                </a:extLst>
              </a:tr>
              <a:tr h="357356">
                <a:tc>
                  <a:txBody>
                    <a:bodyPr/>
                    <a:lstStyle/>
                    <a:p>
                      <a:pPr algn="ctr"/>
                      <a:r>
                        <a:rPr lang="en-US" sz="900" b="1" dirty="0">
                          <a:solidFill>
                            <a:schemeClr val="tx1"/>
                          </a:solidFill>
                          <a:latin typeface="Tahoma" panose="020B0604030504040204" pitchFamily="34" charset="0"/>
                          <a:ea typeface="Tahoma" panose="020B0604030504040204" pitchFamily="34" charset="0"/>
                          <a:cs typeface="Tahoma" panose="020B0604030504040204" pitchFamily="34" charset="0"/>
                        </a:rPr>
                        <a:t>4.0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63348597"/>
                  </a:ext>
                </a:extLst>
              </a:tr>
              <a:tr h="374608">
                <a:tc>
                  <a:txBody>
                    <a:bodyPr/>
                    <a:lstStyle/>
                    <a:p>
                      <a:pPr algn="ctr"/>
                      <a:r>
                        <a:rPr lang="en-US" sz="900" b="1" dirty="0">
                          <a:solidFill>
                            <a:schemeClr val="tx1"/>
                          </a:solidFill>
                          <a:latin typeface="Tahoma" panose="020B0604030504040204" pitchFamily="34" charset="0"/>
                          <a:ea typeface="Tahoma" panose="020B0604030504040204" pitchFamily="34" charset="0"/>
                          <a:cs typeface="Tahoma" panose="020B0604030504040204" pitchFamily="34" charset="0"/>
                        </a:rPr>
                        <a:t>4.0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28336918"/>
                  </a:ext>
                </a:extLst>
              </a:tr>
              <a:tr h="371813">
                <a:tc>
                  <a:txBody>
                    <a:bodyPr/>
                    <a:lstStyle/>
                    <a:p>
                      <a:pPr algn="ctr"/>
                      <a:r>
                        <a:rPr lang="en-US" sz="900" b="1" dirty="0">
                          <a:solidFill>
                            <a:schemeClr val="tx1"/>
                          </a:solidFill>
                          <a:latin typeface="Tahoma" panose="020B0604030504040204" pitchFamily="34" charset="0"/>
                          <a:ea typeface="Tahoma" panose="020B0604030504040204" pitchFamily="34" charset="0"/>
                          <a:cs typeface="Tahoma" panose="020B0604030504040204" pitchFamily="34" charset="0"/>
                        </a:rPr>
                        <a:t>3.9</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28486802"/>
                  </a:ext>
                </a:extLst>
              </a:tr>
              <a:tr h="371813">
                <a:tc>
                  <a:txBody>
                    <a:bodyPr/>
                    <a:lstStyle/>
                    <a:p>
                      <a:pPr algn="ctr"/>
                      <a:r>
                        <a:rPr lang="en-US" sz="900" b="1" dirty="0">
                          <a:solidFill>
                            <a:schemeClr val="tx1"/>
                          </a:solidFill>
                          <a:latin typeface="Tahoma" panose="020B0604030504040204" pitchFamily="34" charset="0"/>
                          <a:ea typeface="Tahoma" panose="020B0604030504040204" pitchFamily="34" charset="0"/>
                          <a:cs typeface="Tahoma" panose="020B0604030504040204" pitchFamily="34" charset="0"/>
                        </a:rPr>
                        <a:t>3.9</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081884899"/>
                  </a:ext>
                </a:extLst>
              </a:tr>
              <a:tr h="371813">
                <a:tc>
                  <a:txBody>
                    <a:bodyPr/>
                    <a:lstStyle/>
                    <a:p>
                      <a:pPr algn="ctr"/>
                      <a:r>
                        <a:rPr lang="en-US" sz="900" b="1" dirty="0">
                          <a:solidFill>
                            <a:schemeClr val="tx1"/>
                          </a:solidFill>
                          <a:latin typeface="Tahoma" panose="020B0604030504040204" pitchFamily="34" charset="0"/>
                          <a:ea typeface="Tahoma" panose="020B0604030504040204" pitchFamily="34" charset="0"/>
                          <a:cs typeface="Tahoma" panose="020B0604030504040204" pitchFamily="34" charset="0"/>
                        </a:rPr>
                        <a:t>3.8</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64870757"/>
                  </a:ext>
                </a:extLst>
              </a:tr>
              <a:tr h="371813">
                <a:tc>
                  <a:txBody>
                    <a:bodyPr/>
                    <a:lstStyle/>
                    <a:p>
                      <a:pPr algn="ctr"/>
                      <a:r>
                        <a:rPr lang="en-US" sz="900" b="1" dirty="0">
                          <a:solidFill>
                            <a:schemeClr val="tx1"/>
                          </a:solidFill>
                          <a:latin typeface="Tahoma" panose="020B0604030504040204" pitchFamily="34" charset="0"/>
                          <a:ea typeface="Tahoma" panose="020B0604030504040204" pitchFamily="34" charset="0"/>
                          <a:cs typeface="Tahoma" panose="020B0604030504040204" pitchFamily="34" charset="0"/>
                        </a:rPr>
                        <a:t>3.8</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78428754"/>
                  </a:ext>
                </a:extLst>
              </a:tr>
            </a:tbl>
          </a:graphicData>
        </a:graphic>
      </p:graphicFrame>
    </p:spTree>
    <p:extLst>
      <p:ext uri="{BB962C8B-B14F-4D97-AF65-F5344CB8AC3E}">
        <p14:creationId xmlns:p14="http://schemas.microsoft.com/office/powerpoint/2010/main" val="421686887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p:cNvGraphicFramePr>
          <p:nvPr>
            <p:extLst>
              <p:ext uri="{D42A27DB-BD31-4B8C-83A1-F6EECF244321}">
                <p14:modId xmlns:p14="http://schemas.microsoft.com/office/powerpoint/2010/main" val="4215541803"/>
              </p:ext>
            </p:extLst>
          </p:nvPr>
        </p:nvGraphicFramePr>
        <p:xfrm>
          <a:off x="1106972" y="1896179"/>
          <a:ext cx="6585133" cy="2928482"/>
        </p:xfrm>
        <a:graphic>
          <a:graphicData uri="http://schemas.openxmlformats.org/drawingml/2006/table">
            <a:tbl>
              <a:tblPr firstRow="1" bandRow="1">
                <a:tableStyleId>{5C22544A-7EE6-4342-B048-85BDC9FD1C3A}</a:tableStyleId>
              </a:tblPr>
              <a:tblGrid>
                <a:gridCol w="1716238">
                  <a:extLst>
                    <a:ext uri="{9D8B030D-6E8A-4147-A177-3AD203B41FA5}">
                      <a16:colId xmlns:a16="http://schemas.microsoft.com/office/drawing/2014/main" val="2497118381"/>
                    </a:ext>
                  </a:extLst>
                </a:gridCol>
                <a:gridCol w="2286000">
                  <a:extLst>
                    <a:ext uri="{9D8B030D-6E8A-4147-A177-3AD203B41FA5}">
                      <a16:colId xmlns:a16="http://schemas.microsoft.com/office/drawing/2014/main" val="907739967"/>
                    </a:ext>
                  </a:extLst>
                </a:gridCol>
                <a:gridCol w="2582895">
                  <a:extLst>
                    <a:ext uri="{9D8B030D-6E8A-4147-A177-3AD203B41FA5}">
                      <a16:colId xmlns:a16="http://schemas.microsoft.com/office/drawing/2014/main" val="276544226"/>
                    </a:ext>
                  </a:extLst>
                </a:gridCol>
              </a:tblGrid>
              <a:tr h="204481">
                <a:tc rowSpan="2">
                  <a:txBody>
                    <a:bodyPr/>
                    <a:lstStyle/>
                    <a:p>
                      <a:pPr algn="ctr"/>
                      <a:endParaRPr lang="en-US" sz="1100" dirty="0">
                        <a:latin typeface="Tahoma" panose="020B0604030504040204" pitchFamily="34" charset="0"/>
                        <a:ea typeface="Tahoma" panose="020B0604030504040204" pitchFamily="34" charset="0"/>
                        <a:cs typeface="Tahoma" panose="020B0604030504040204" pitchFamily="34" charset="0"/>
                      </a:endParaRPr>
                    </a:p>
                  </a:txBody>
                  <a:tcPr anchor="ctr">
                    <a:noFill/>
                  </a:tcPr>
                </a:tc>
                <a:tc>
                  <a:txBody>
                    <a:bodyPr/>
                    <a:lstStyle/>
                    <a:p>
                      <a:pPr algn="ctr"/>
                      <a:endParaRPr lang="en-US" sz="1100" dirty="0"/>
                    </a:p>
                  </a:txBody>
                  <a:tcPr anchor="ctr"/>
                </a:tc>
                <a:tc>
                  <a:txBody>
                    <a:bodyPr/>
                    <a:lstStyle/>
                    <a:p>
                      <a:pPr algn="ctr"/>
                      <a:endParaRPr lang="en-US" sz="1100" dirty="0"/>
                    </a:p>
                  </a:txBody>
                  <a:tcPr anchor="ctr"/>
                </a:tc>
                <a:extLst>
                  <a:ext uri="{0D108BD9-81ED-4DB2-BD59-A6C34878D82A}">
                    <a16:rowId xmlns:a16="http://schemas.microsoft.com/office/drawing/2014/main" val="749553253"/>
                  </a:ext>
                </a:extLst>
              </a:tr>
              <a:tr h="204481">
                <a:tc vMerge="1">
                  <a:txBody>
                    <a:bodyPr/>
                    <a:lstStyle/>
                    <a:p>
                      <a:pPr algn="ctr"/>
                      <a:endParaRPr lang="en-US" sz="1100" dirty="0"/>
                    </a:p>
                  </a:txBody>
                  <a:tcPr anchor="ctr"/>
                </a:tc>
                <a:tc>
                  <a:txBody>
                    <a:bodyPr/>
                    <a:lstStyle/>
                    <a:p>
                      <a:pPr algn="ctr"/>
                      <a:r>
                        <a:rPr lang="en-US" sz="1000" b="1" dirty="0">
                          <a:latin typeface="Tahoma" panose="020B0604030504040204" pitchFamily="34" charset="0"/>
                          <a:ea typeface="Tahoma" panose="020B0604030504040204" pitchFamily="34" charset="0"/>
                          <a:cs typeface="Tahoma" panose="020B0604030504040204" pitchFamily="34" charset="0"/>
                        </a:rPr>
                        <a:t>Lower than Average</a:t>
                      </a:r>
                    </a:p>
                  </a:txBody>
                  <a:tcPr anchor="ctr">
                    <a:solidFill>
                      <a:srgbClr val="D99694"/>
                    </a:solidFill>
                  </a:tcPr>
                </a:tc>
                <a:tc>
                  <a:txBody>
                    <a:bodyPr/>
                    <a:lstStyle/>
                    <a:p>
                      <a:pPr algn="ctr"/>
                      <a:r>
                        <a:rPr lang="en-US" sz="1000" b="1" dirty="0">
                          <a:latin typeface="Tahoma" panose="020B0604030504040204" pitchFamily="34" charset="0"/>
                          <a:ea typeface="Tahoma" panose="020B0604030504040204" pitchFamily="34" charset="0"/>
                          <a:cs typeface="Tahoma" panose="020B0604030504040204" pitchFamily="34" charset="0"/>
                        </a:rPr>
                        <a:t>Higher than Average</a:t>
                      </a:r>
                    </a:p>
                  </a:txBody>
                  <a:tcPr anchor="ctr">
                    <a:solidFill>
                      <a:schemeClr val="accent5">
                        <a:lumMod val="60000"/>
                        <a:lumOff val="40000"/>
                      </a:schemeClr>
                    </a:solidFill>
                  </a:tcPr>
                </a:tc>
                <a:extLst>
                  <a:ext uri="{0D108BD9-81ED-4DB2-BD59-A6C34878D82A}">
                    <a16:rowId xmlns:a16="http://schemas.microsoft.com/office/drawing/2014/main" val="3685723207"/>
                  </a:ext>
                </a:extLst>
              </a:tr>
              <a:tr h="191701">
                <a:tc>
                  <a:txBody>
                    <a:bodyPr/>
                    <a:lstStyle/>
                    <a:p>
                      <a:pPr marL="0" indent="0" algn="ctr">
                        <a:buFontTx/>
                        <a:buNone/>
                      </a:pPr>
                      <a:r>
                        <a:rPr lang="en-US" sz="900" b="1" dirty="0">
                          <a:latin typeface="Tahoma" panose="020B0604030504040204" pitchFamily="34" charset="0"/>
                          <a:ea typeface="Tahoma" panose="020B0604030504040204" pitchFamily="34" charset="0"/>
                          <a:cs typeface="Tahoma" panose="020B0604030504040204" pitchFamily="34" charset="0"/>
                        </a:rPr>
                        <a:t>Community Engagement (avg. = 4.0)</a:t>
                      </a:r>
                    </a:p>
                  </a:txBody>
                  <a:tcPr anchor="ctr"/>
                </a:tc>
                <a:tc>
                  <a:txBody>
                    <a:bodyPr/>
                    <a:lstStyle/>
                    <a:p>
                      <a:pPr marL="285750" indent="-285750" algn="l">
                        <a:buFont typeface="Tahoma" panose="020B0604030504040204" pitchFamily="34" charset="0"/>
                        <a:buChar char="-"/>
                      </a:pPr>
                      <a:r>
                        <a:rPr lang="en-US" sz="800" dirty="0">
                          <a:latin typeface="Tahoma" panose="020B0604030504040204" pitchFamily="34" charset="0"/>
                          <a:ea typeface="Tahoma" panose="020B0604030504040204" pitchFamily="34" charset="0"/>
                          <a:cs typeface="Tahoma" panose="020B0604030504040204" pitchFamily="34" charset="0"/>
                        </a:rPr>
                        <a:t>South region (3.7)</a:t>
                      </a:r>
                    </a:p>
                    <a:p>
                      <a:pPr marL="285750" indent="-285750" algn="l">
                        <a:buFont typeface="Tahoma" panose="020B0604030504040204" pitchFamily="34" charset="0"/>
                        <a:buChar char="-"/>
                      </a:pPr>
                      <a:r>
                        <a:rPr lang="en-US" sz="800" baseline="0" dirty="0">
                          <a:latin typeface="Tahoma" panose="020B0604030504040204" pitchFamily="34" charset="0"/>
                          <a:ea typeface="Tahoma" panose="020B0604030504040204" pitchFamily="34" charset="0"/>
                          <a:cs typeface="Tahoma" panose="020B0604030504040204" pitchFamily="34" charset="0"/>
                        </a:rPr>
                        <a:t>Hispanic/Latino adults (3.7)</a:t>
                      </a:r>
                    </a:p>
                    <a:p>
                      <a:pPr marL="285750" indent="-285750" algn="l">
                        <a:buFont typeface="Tahoma" panose="020B0604030504040204" pitchFamily="34" charset="0"/>
                        <a:buChar char="-"/>
                      </a:pPr>
                      <a:r>
                        <a:rPr lang="en-US" sz="800" baseline="0" dirty="0">
                          <a:latin typeface="Tahoma" panose="020B0604030504040204" pitchFamily="34" charset="0"/>
                          <a:ea typeface="Tahoma" panose="020B0604030504040204" pitchFamily="34" charset="0"/>
                          <a:cs typeface="Tahoma" panose="020B0604030504040204" pitchFamily="34" charset="0"/>
                        </a:rPr>
                        <a:t>HH income $100K-$199K (3.8)</a:t>
                      </a:r>
                    </a:p>
                  </a:txBody>
                  <a:tcPr anchor="ctr">
                    <a:solidFill>
                      <a:srgbClr val="E8BFBE"/>
                    </a:solidFill>
                  </a:tcPr>
                </a:tc>
                <a:tc>
                  <a:txBody>
                    <a:bodyPr/>
                    <a:lstStyle/>
                    <a:p>
                      <a:pPr marL="285750" marR="0" lvl="0" indent="-285750" algn="l" defTabSz="457189" rtl="0" eaLnBrk="1" fontAlgn="auto" latinLnBrk="0" hangingPunct="1">
                        <a:lnSpc>
                          <a:spcPct val="100000"/>
                        </a:lnSpc>
                        <a:spcBef>
                          <a:spcPts val="0"/>
                        </a:spcBef>
                        <a:spcAft>
                          <a:spcPts val="0"/>
                        </a:spcAft>
                        <a:buClrTx/>
                        <a:buSzTx/>
                        <a:buFontTx/>
                        <a:buChar char="-"/>
                        <a:tabLst/>
                        <a:defRPr/>
                      </a:pPr>
                      <a:r>
                        <a:rPr lang="en-US" sz="800" dirty="0">
                          <a:latin typeface="Tahoma" panose="020B0604030504040204" pitchFamily="34" charset="0"/>
                          <a:ea typeface="Tahoma" panose="020B0604030504040204" pitchFamily="34" charset="0"/>
                          <a:cs typeface="Tahoma" panose="020B0604030504040204" pitchFamily="34" charset="0"/>
                        </a:rPr>
                        <a:t>N-Central (4.2) and Central regions (4.1)</a:t>
                      </a:r>
                    </a:p>
                    <a:p>
                      <a:pPr marL="285750" marR="0" lvl="0" indent="-285750" algn="l" defTabSz="457189" rtl="0" eaLnBrk="1" fontAlgn="auto" latinLnBrk="0" hangingPunct="1">
                        <a:lnSpc>
                          <a:spcPct val="100000"/>
                        </a:lnSpc>
                        <a:spcBef>
                          <a:spcPts val="0"/>
                        </a:spcBef>
                        <a:spcAft>
                          <a:spcPts val="0"/>
                        </a:spcAft>
                        <a:buClrTx/>
                        <a:buSzTx/>
                        <a:buFontTx/>
                        <a:buChar char="-"/>
                        <a:tabLst/>
                        <a:defRPr/>
                      </a:pPr>
                      <a:r>
                        <a:rPr lang="en-US" sz="800" dirty="0">
                          <a:latin typeface="Tahoma" panose="020B0604030504040204" pitchFamily="34" charset="0"/>
                          <a:ea typeface="Tahoma" panose="020B0604030504040204" pitchFamily="34" charset="0"/>
                          <a:cs typeface="Tahoma" panose="020B0604030504040204" pitchFamily="34" charset="0"/>
                        </a:rPr>
                        <a:t>Under age 35 (4.2)</a:t>
                      </a:r>
                    </a:p>
                    <a:p>
                      <a:pPr marL="285750" marR="0" lvl="0" indent="-285750" algn="l" defTabSz="457189" rtl="0" eaLnBrk="1" fontAlgn="auto" latinLnBrk="0" hangingPunct="1">
                        <a:lnSpc>
                          <a:spcPct val="100000"/>
                        </a:lnSpc>
                        <a:spcBef>
                          <a:spcPts val="0"/>
                        </a:spcBef>
                        <a:spcAft>
                          <a:spcPts val="0"/>
                        </a:spcAft>
                        <a:buClrTx/>
                        <a:buSzTx/>
                        <a:buFontTx/>
                        <a:buChar char="-"/>
                        <a:tabLst/>
                        <a:defRPr/>
                      </a:pPr>
                      <a:r>
                        <a:rPr lang="en-US" sz="800" dirty="0">
                          <a:latin typeface="Tahoma" panose="020B0604030504040204" pitchFamily="34" charset="0"/>
                          <a:ea typeface="Tahoma" panose="020B0604030504040204" pitchFamily="34" charset="0"/>
                          <a:cs typeface="Tahoma" panose="020B0604030504040204" pitchFamily="34" charset="0"/>
                        </a:rPr>
                        <a:t>Asian adults (4.4)</a:t>
                      </a:r>
                    </a:p>
                    <a:p>
                      <a:pPr marL="285750" marR="0" lvl="0" indent="-285750" algn="l" defTabSz="457189" rtl="0" eaLnBrk="1" fontAlgn="auto" latinLnBrk="0" hangingPunct="1">
                        <a:lnSpc>
                          <a:spcPct val="100000"/>
                        </a:lnSpc>
                        <a:spcBef>
                          <a:spcPts val="0"/>
                        </a:spcBef>
                        <a:spcAft>
                          <a:spcPts val="0"/>
                        </a:spcAft>
                        <a:buClrTx/>
                        <a:buSzTx/>
                        <a:buFontTx/>
                        <a:buChar char="-"/>
                        <a:tabLst/>
                        <a:defRPr/>
                      </a:pPr>
                      <a:r>
                        <a:rPr lang="en-US" sz="800" dirty="0">
                          <a:latin typeface="Tahoma" panose="020B0604030504040204" pitchFamily="34" charset="0"/>
                          <a:ea typeface="Tahoma" panose="020B0604030504040204" pitchFamily="34" charset="0"/>
                          <a:cs typeface="Tahoma" panose="020B0604030504040204" pitchFamily="34" charset="0"/>
                        </a:rPr>
                        <a:t>HH income &lt;$50K (4.3)</a:t>
                      </a:r>
                    </a:p>
                  </a:txBody>
                  <a:tcPr anchor="ctr">
                    <a:solidFill>
                      <a:schemeClr val="accent5">
                        <a:lumMod val="40000"/>
                        <a:lumOff val="60000"/>
                      </a:schemeClr>
                    </a:solidFill>
                  </a:tcPr>
                </a:tc>
                <a:extLst>
                  <a:ext uri="{0D108BD9-81ED-4DB2-BD59-A6C34878D82A}">
                    <a16:rowId xmlns:a16="http://schemas.microsoft.com/office/drawing/2014/main" val="3849950514"/>
                  </a:ext>
                </a:extLst>
              </a:tr>
              <a:tr h="191701">
                <a:tc>
                  <a:txBody>
                    <a:bodyPr/>
                    <a:lstStyle/>
                    <a:p>
                      <a:pPr marL="0" indent="0" algn="ctr">
                        <a:buFontTx/>
                        <a:buNone/>
                      </a:pPr>
                      <a:r>
                        <a:rPr lang="en-US" sz="900" b="1" dirty="0">
                          <a:latin typeface="Tahoma" panose="020B0604030504040204" pitchFamily="34" charset="0"/>
                          <a:ea typeface="Tahoma" panose="020B0604030504040204" pitchFamily="34" charset="0"/>
                          <a:cs typeface="Tahoma" panose="020B0604030504040204" pitchFamily="34" charset="0"/>
                        </a:rPr>
                        <a:t>Inclusivity </a:t>
                      </a:r>
                    </a:p>
                    <a:p>
                      <a:pPr marL="0" indent="0" algn="ctr">
                        <a:buFontTx/>
                        <a:buNone/>
                      </a:pPr>
                      <a:r>
                        <a:rPr lang="en-US" sz="900" b="1" dirty="0">
                          <a:latin typeface="Tahoma" panose="020B0604030504040204" pitchFamily="34" charset="0"/>
                          <a:ea typeface="Tahoma" panose="020B0604030504040204" pitchFamily="34" charset="0"/>
                          <a:cs typeface="Tahoma" panose="020B0604030504040204" pitchFamily="34" charset="0"/>
                        </a:rPr>
                        <a:t>(avg. = 4.0)</a:t>
                      </a:r>
                    </a:p>
                  </a:txBody>
                  <a:tcPr anchor="ctr"/>
                </a:tc>
                <a:tc>
                  <a:txBody>
                    <a:bodyPr/>
                    <a:lstStyle/>
                    <a:p>
                      <a:pPr marL="285750" indent="-285750">
                        <a:buFontTx/>
                        <a:buChar char="-"/>
                      </a:pPr>
                      <a:r>
                        <a:rPr lang="en-US" sz="800" dirty="0">
                          <a:latin typeface="Tahoma" panose="020B0604030504040204" pitchFamily="34" charset="0"/>
                          <a:ea typeface="Tahoma" panose="020B0604030504040204" pitchFamily="34" charset="0"/>
                          <a:cs typeface="Tahoma" panose="020B0604030504040204" pitchFamily="34" charset="0"/>
                        </a:rPr>
                        <a:t>Non-CRC members (4.0) </a:t>
                      </a:r>
                    </a:p>
                  </a:txBody>
                  <a:tcPr anchor="ctr">
                    <a:solidFill>
                      <a:srgbClr val="D99694"/>
                    </a:solidFill>
                  </a:tcPr>
                </a:tc>
                <a:tc>
                  <a:txBody>
                    <a:bodyPr/>
                    <a:lstStyle/>
                    <a:p>
                      <a:pPr marL="285750" indent="-285750">
                        <a:buFontTx/>
                        <a:buChar char="-"/>
                      </a:pPr>
                      <a:r>
                        <a:rPr lang="en-US" sz="800" dirty="0">
                          <a:latin typeface="Tahoma" panose="020B0604030504040204" pitchFamily="34" charset="0"/>
                          <a:ea typeface="Tahoma" panose="020B0604030504040204" pitchFamily="34" charset="0"/>
                          <a:cs typeface="Tahoma" panose="020B0604030504040204" pitchFamily="34" charset="0"/>
                        </a:rPr>
                        <a:t>CRC members (4.2) </a:t>
                      </a:r>
                      <a:endParaRPr lang="en-US" sz="800" strike="sngStrike" dirty="0">
                        <a:latin typeface="Tahoma" panose="020B0604030504040204" pitchFamily="34" charset="0"/>
                        <a:ea typeface="Tahoma" panose="020B0604030504040204" pitchFamily="34" charset="0"/>
                        <a:cs typeface="Tahoma" panose="020B0604030504040204" pitchFamily="34" charset="0"/>
                      </a:endParaRPr>
                    </a:p>
                  </a:txBody>
                  <a:tcPr anchor="ctr">
                    <a:solidFill>
                      <a:schemeClr val="accent5">
                        <a:lumMod val="60000"/>
                        <a:lumOff val="40000"/>
                      </a:schemeClr>
                    </a:solidFill>
                  </a:tcPr>
                </a:tc>
                <a:extLst>
                  <a:ext uri="{0D108BD9-81ED-4DB2-BD59-A6C34878D82A}">
                    <a16:rowId xmlns:a16="http://schemas.microsoft.com/office/drawing/2014/main" val="248704400"/>
                  </a:ext>
                </a:extLst>
              </a:tr>
              <a:tr h="383402">
                <a:tc>
                  <a:txBody>
                    <a:bodyPr/>
                    <a:lstStyle/>
                    <a:p>
                      <a:pPr marL="0" indent="0" algn="ctr">
                        <a:buFontTx/>
                        <a:buNone/>
                      </a:pPr>
                      <a:r>
                        <a:rPr lang="en-US" sz="900" b="1" dirty="0">
                          <a:latin typeface="Tahoma" panose="020B0604030504040204" pitchFamily="34" charset="0"/>
                          <a:ea typeface="Tahoma" panose="020B0604030504040204" pitchFamily="34" charset="0"/>
                          <a:cs typeface="Tahoma" panose="020B0604030504040204" pitchFamily="34" charset="0"/>
                        </a:rPr>
                        <a:t>Integrity </a:t>
                      </a:r>
                    </a:p>
                    <a:p>
                      <a:pPr marL="0" indent="0" algn="ctr">
                        <a:buFontTx/>
                        <a:buNone/>
                      </a:pPr>
                      <a:r>
                        <a:rPr lang="en-US" sz="900" b="1" dirty="0">
                          <a:latin typeface="Tahoma" panose="020B0604030504040204" pitchFamily="34" charset="0"/>
                          <a:ea typeface="Tahoma" panose="020B0604030504040204" pitchFamily="34" charset="0"/>
                          <a:cs typeface="Tahoma" panose="020B0604030504040204" pitchFamily="34" charset="0"/>
                        </a:rPr>
                        <a:t>(avg. = 3.9)</a:t>
                      </a:r>
                    </a:p>
                  </a:txBody>
                  <a:tcPr anchor="ctr"/>
                </a:tc>
                <a:tc>
                  <a:txBody>
                    <a:bodyPr/>
                    <a:lstStyle/>
                    <a:p>
                      <a:pPr marL="285750" indent="-285750">
                        <a:buFontTx/>
                        <a:buChar char="-"/>
                      </a:pPr>
                      <a:r>
                        <a:rPr lang="en-US" sz="800" dirty="0">
                          <a:latin typeface="Tahoma" panose="020B0604030504040204" pitchFamily="34" charset="0"/>
                          <a:ea typeface="Tahoma" panose="020B0604030504040204" pitchFamily="34" charset="0"/>
                          <a:cs typeface="Tahoma" panose="020B0604030504040204" pitchFamily="34" charset="0"/>
                        </a:rPr>
                        <a:t>Hispanic/Latino adults (3.6) </a:t>
                      </a:r>
                    </a:p>
                    <a:p>
                      <a:pPr marL="285750" indent="-285750">
                        <a:buFontTx/>
                        <a:buChar char="-"/>
                      </a:pPr>
                      <a:r>
                        <a:rPr lang="en-US" sz="800" dirty="0">
                          <a:latin typeface="Tahoma" panose="020B0604030504040204" pitchFamily="34" charset="0"/>
                          <a:ea typeface="Tahoma" panose="020B0604030504040204" pitchFamily="34" charset="0"/>
                          <a:cs typeface="Tahoma" panose="020B0604030504040204" pitchFamily="34" charset="0"/>
                        </a:rPr>
                        <a:t>HH income $100K-$199K (3.8)</a:t>
                      </a:r>
                    </a:p>
                  </a:txBody>
                  <a:tcPr anchor="ctr">
                    <a:solidFill>
                      <a:srgbClr val="E8BFBE"/>
                    </a:solidFill>
                  </a:tcPr>
                </a:tc>
                <a:tc>
                  <a:txBody>
                    <a:bodyPr/>
                    <a:lstStyle/>
                    <a:p>
                      <a:pPr marL="285750" indent="-285750">
                        <a:buFontTx/>
                        <a:buChar char="-"/>
                      </a:pPr>
                      <a:r>
                        <a:rPr lang="en-US" sz="800" dirty="0">
                          <a:latin typeface="Tahoma" panose="020B0604030504040204" pitchFamily="34" charset="0"/>
                          <a:ea typeface="Tahoma" panose="020B0604030504040204" pitchFamily="34" charset="0"/>
                          <a:cs typeface="Tahoma" panose="020B0604030504040204" pitchFamily="34" charset="0"/>
                        </a:rPr>
                        <a:t>Asian adults (4.3) </a:t>
                      </a:r>
                    </a:p>
                    <a:p>
                      <a:pPr marL="285750" indent="-285750">
                        <a:buFontTx/>
                        <a:buChar char="-"/>
                      </a:pPr>
                      <a:r>
                        <a:rPr lang="en-US" sz="800" dirty="0">
                          <a:latin typeface="Tahoma" panose="020B0604030504040204" pitchFamily="34" charset="0"/>
                          <a:ea typeface="Tahoma" panose="020B0604030504040204" pitchFamily="34" charset="0"/>
                          <a:cs typeface="Tahoma" panose="020B0604030504040204" pitchFamily="34" charset="0"/>
                        </a:rPr>
                        <a:t>HH income &lt;$50K (4.3)</a:t>
                      </a:r>
                    </a:p>
                  </a:txBody>
                  <a:tcPr anchor="ctr">
                    <a:solidFill>
                      <a:schemeClr val="accent5">
                        <a:lumMod val="40000"/>
                        <a:lumOff val="60000"/>
                      </a:schemeClr>
                    </a:solidFill>
                  </a:tcPr>
                </a:tc>
                <a:extLst>
                  <a:ext uri="{0D108BD9-81ED-4DB2-BD59-A6C34878D82A}">
                    <a16:rowId xmlns:a16="http://schemas.microsoft.com/office/drawing/2014/main" val="2417750918"/>
                  </a:ext>
                </a:extLst>
              </a:tr>
              <a:tr h="306721">
                <a:tc>
                  <a:txBody>
                    <a:bodyPr/>
                    <a:lstStyle/>
                    <a:p>
                      <a:pPr marL="0" indent="0" algn="ctr">
                        <a:buFontTx/>
                        <a:buNone/>
                      </a:pPr>
                      <a:r>
                        <a:rPr lang="en-US" sz="900" b="1" dirty="0">
                          <a:latin typeface="Tahoma" panose="020B0604030504040204" pitchFamily="34" charset="0"/>
                          <a:ea typeface="Tahoma" panose="020B0604030504040204" pitchFamily="34" charset="0"/>
                          <a:cs typeface="Tahoma" panose="020B0604030504040204" pitchFamily="34" charset="0"/>
                        </a:rPr>
                        <a:t>Sustainability</a:t>
                      </a:r>
                    </a:p>
                    <a:p>
                      <a:pPr marL="0" indent="0" algn="ctr">
                        <a:buFontTx/>
                        <a:buNone/>
                      </a:pPr>
                      <a:r>
                        <a:rPr lang="en-US" sz="900" b="1" dirty="0">
                          <a:latin typeface="Tahoma" panose="020B0604030504040204" pitchFamily="34" charset="0"/>
                          <a:ea typeface="Tahoma" panose="020B0604030504040204" pitchFamily="34" charset="0"/>
                          <a:cs typeface="Tahoma" panose="020B0604030504040204" pitchFamily="34" charset="0"/>
                        </a:rPr>
                        <a:t>(avg. = 3.9)</a:t>
                      </a:r>
                    </a:p>
                  </a:txBody>
                  <a:tcPr anchor="ctr"/>
                </a:tc>
                <a:tc>
                  <a:txBody>
                    <a:bodyPr/>
                    <a:lstStyle/>
                    <a:p>
                      <a:pPr marL="285750" indent="-285750" algn="l">
                        <a:buFont typeface="Tahoma" panose="020B0604030504040204" pitchFamily="34" charset="0"/>
                        <a:buChar char="-"/>
                      </a:pPr>
                      <a:r>
                        <a:rPr lang="en-US" sz="800" dirty="0">
                          <a:latin typeface="Tahoma" panose="020B0604030504040204" pitchFamily="34" charset="0"/>
                          <a:ea typeface="Tahoma" panose="020B0604030504040204" pitchFamily="34" charset="0"/>
                          <a:cs typeface="Tahoma" panose="020B0604030504040204" pitchFamily="34" charset="0"/>
                        </a:rPr>
                        <a:t>Ages 45-54 (3.6) </a:t>
                      </a:r>
                    </a:p>
                    <a:p>
                      <a:pPr marL="285750" indent="-285750" algn="l">
                        <a:buFont typeface="Tahoma" panose="020B0604030504040204" pitchFamily="34" charset="0"/>
                        <a:buChar char="-"/>
                      </a:pPr>
                      <a:r>
                        <a:rPr lang="en-US" sz="800" baseline="0" dirty="0">
                          <a:latin typeface="Tahoma" panose="020B0604030504040204" pitchFamily="34" charset="0"/>
                          <a:ea typeface="Tahoma" panose="020B0604030504040204" pitchFamily="34" charset="0"/>
                          <a:cs typeface="Tahoma" panose="020B0604030504040204" pitchFamily="34" charset="0"/>
                        </a:rPr>
                        <a:t>HH income $100K-$199K (3.7)</a:t>
                      </a:r>
                    </a:p>
                  </a:txBody>
                  <a:tcPr anchor="ctr">
                    <a:solidFill>
                      <a:srgbClr val="E8BFBE"/>
                    </a:solidFill>
                  </a:tcPr>
                </a:tc>
                <a:tc>
                  <a:txBody>
                    <a:bodyPr/>
                    <a:lstStyle/>
                    <a:p>
                      <a:pPr marL="285750" indent="-285750">
                        <a:buFontTx/>
                        <a:buChar char="-"/>
                      </a:pPr>
                      <a:r>
                        <a:rPr lang="en-US" sz="800" dirty="0">
                          <a:latin typeface="Tahoma" panose="020B0604030504040204" pitchFamily="34" charset="0"/>
                          <a:ea typeface="Tahoma" panose="020B0604030504040204" pitchFamily="34" charset="0"/>
                          <a:cs typeface="Tahoma" panose="020B0604030504040204" pitchFamily="34" charset="0"/>
                        </a:rPr>
                        <a:t>Under age 35 (4.1) </a:t>
                      </a:r>
                    </a:p>
                    <a:p>
                      <a:pPr marL="285750" indent="-285750">
                        <a:buFontTx/>
                        <a:buChar char="-"/>
                      </a:pPr>
                      <a:r>
                        <a:rPr lang="en-US" sz="800" dirty="0">
                          <a:latin typeface="Tahoma" panose="020B0604030504040204" pitchFamily="34" charset="0"/>
                          <a:ea typeface="Tahoma" panose="020B0604030504040204" pitchFamily="34" charset="0"/>
                          <a:cs typeface="Tahoma" panose="020B0604030504040204" pitchFamily="34" charset="0"/>
                        </a:rPr>
                        <a:t>HH income &lt;$50K (4.2)</a:t>
                      </a:r>
                    </a:p>
                  </a:txBody>
                  <a:tcPr anchor="ctr">
                    <a:solidFill>
                      <a:schemeClr val="accent5">
                        <a:lumMod val="40000"/>
                        <a:lumOff val="60000"/>
                      </a:schemeClr>
                    </a:solidFill>
                  </a:tcPr>
                </a:tc>
                <a:extLst>
                  <a:ext uri="{0D108BD9-81ED-4DB2-BD59-A6C34878D82A}">
                    <a16:rowId xmlns:a16="http://schemas.microsoft.com/office/drawing/2014/main" val="3718456271"/>
                  </a:ext>
                </a:extLst>
              </a:tr>
              <a:tr h="306721">
                <a:tc>
                  <a:txBody>
                    <a:bodyPr/>
                    <a:lstStyle/>
                    <a:p>
                      <a:pPr marL="0" indent="0" algn="ctr">
                        <a:buFontTx/>
                        <a:buNone/>
                      </a:pPr>
                      <a:r>
                        <a:rPr lang="en-US" sz="900" b="1" dirty="0">
                          <a:latin typeface="Tahoma" panose="020B0604030504040204" pitchFamily="34" charset="0"/>
                          <a:ea typeface="Tahoma" panose="020B0604030504040204" pitchFamily="34" charset="0"/>
                          <a:cs typeface="Tahoma" panose="020B0604030504040204" pitchFamily="34" charset="0"/>
                        </a:rPr>
                        <a:t>Responsible Leadership (avg. = 3.8)</a:t>
                      </a:r>
                    </a:p>
                  </a:txBody>
                  <a:tcPr anchor="ctr"/>
                </a:tc>
                <a:tc>
                  <a:txBody>
                    <a:bodyPr/>
                    <a:lstStyle/>
                    <a:p>
                      <a:pPr marL="285750" indent="-285750">
                        <a:buFontTx/>
                        <a:buChar char="-"/>
                      </a:pPr>
                      <a:r>
                        <a:rPr lang="en-US" sz="800" dirty="0">
                          <a:latin typeface="Tahoma" panose="020B0604030504040204" pitchFamily="34" charset="0"/>
                          <a:ea typeface="Tahoma" panose="020B0604030504040204" pitchFamily="34" charset="0"/>
                          <a:cs typeface="Tahoma" panose="020B0604030504040204" pitchFamily="34" charset="0"/>
                        </a:rPr>
                        <a:t>Ages 55-64 (3.6) </a:t>
                      </a:r>
                      <a:endParaRPr lang="en-US" sz="800" i="0" dirty="0">
                        <a:latin typeface="Tahoma" panose="020B0604030504040204" pitchFamily="34" charset="0"/>
                        <a:ea typeface="Tahoma" panose="020B0604030504040204" pitchFamily="34" charset="0"/>
                        <a:cs typeface="Tahoma" panose="020B0604030504040204" pitchFamily="34" charset="0"/>
                      </a:endParaRPr>
                    </a:p>
                  </a:txBody>
                  <a:tcPr anchor="ctr">
                    <a:solidFill>
                      <a:srgbClr val="E8BFBE"/>
                    </a:solidFill>
                  </a:tcPr>
                </a:tc>
                <a:tc>
                  <a:txBody>
                    <a:bodyPr/>
                    <a:lstStyle/>
                    <a:p>
                      <a:pPr marL="285750" indent="-285750">
                        <a:buFontTx/>
                        <a:buChar char="-"/>
                      </a:pPr>
                      <a:r>
                        <a:rPr lang="en-US" sz="800" dirty="0">
                          <a:latin typeface="Tahoma" panose="020B0604030504040204" pitchFamily="34" charset="0"/>
                          <a:ea typeface="Tahoma" panose="020B0604030504040204" pitchFamily="34" charset="0"/>
                          <a:cs typeface="Tahoma" panose="020B0604030504040204" pitchFamily="34" charset="0"/>
                        </a:rPr>
                        <a:t>Under age 35 (4.2) </a:t>
                      </a:r>
                      <a:endParaRPr lang="en-US" sz="800" strike="sngStrike" dirty="0">
                        <a:latin typeface="Tahoma" panose="020B0604030504040204" pitchFamily="34" charset="0"/>
                        <a:ea typeface="Tahoma" panose="020B0604030504040204" pitchFamily="34" charset="0"/>
                        <a:cs typeface="Tahoma" panose="020B0604030504040204" pitchFamily="34" charset="0"/>
                      </a:endParaRPr>
                    </a:p>
                  </a:txBody>
                  <a:tcPr anchor="ctr">
                    <a:solidFill>
                      <a:schemeClr val="accent5">
                        <a:lumMod val="40000"/>
                        <a:lumOff val="60000"/>
                      </a:schemeClr>
                    </a:solidFill>
                  </a:tcPr>
                </a:tc>
                <a:extLst>
                  <a:ext uri="{0D108BD9-81ED-4DB2-BD59-A6C34878D82A}">
                    <a16:rowId xmlns:a16="http://schemas.microsoft.com/office/drawing/2014/main" val="2618611135"/>
                  </a:ext>
                </a:extLst>
              </a:tr>
              <a:tr h="281161">
                <a:tc>
                  <a:txBody>
                    <a:bodyPr/>
                    <a:lstStyle/>
                    <a:p>
                      <a:pPr marL="0" indent="0" algn="ctr">
                        <a:buFontTx/>
                        <a:buNone/>
                      </a:pPr>
                      <a:r>
                        <a:rPr lang="en-US" sz="900" b="1" dirty="0">
                          <a:latin typeface="Tahoma" panose="020B0604030504040204" pitchFamily="34" charset="0"/>
                          <a:ea typeface="Tahoma" panose="020B0604030504040204" pitchFamily="34" charset="0"/>
                          <a:cs typeface="Tahoma" panose="020B0604030504040204" pitchFamily="34" charset="0"/>
                        </a:rPr>
                        <a:t>Innovation </a:t>
                      </a:r>
                    </a:p>
                    <a:p>
                      <a:pPr marL="0" indent="0" algn="ctr">
                        <a:buFontTx/>
                        <a:buNone/>
                      </a:pPr>
                      <a:r>
                        <a:rPr lang="en-US" sz="900" b="1" dirty="0">
                          <a:latin typeface="Tahoma" panose="020B0604030504040204" pitchFamily="34" charset="0"/>
                          <a:ea typeface="Tahoma" panose="020B0604030504040204" pitchFamily="34" charset="0"/>
                          <a:cs typeface="Tahoma" panose="020B0604030504040204" pitchFamily="34" charset="0"/>
                        </a:rPr>
                        <a:t>(avg. = 3.8)</a:t>
                      </a:r>
                    </a:p>
                  </a:txBody>
                  <a:tcPr anchor="ctr"/>
                </a:tc>
                <a:tc>
                  <a:txBody>
                    <a:bodyPr/>
                    <a:lstStyle/>
                    <a:p>
                      <a:pPr marL="285750" indent="-285750">
                        <a:buFontTx/>
                        <a:buChar char="-"/>
                      </a:pPr>
                      <a:r>
                        <a:rPr lang="en-US" sz="800" dirty="0">
                          <a:latin typeface="Tahoma" panose="020B0604030504040204" pitchFamily="34" charset="0"/>
                          <a:ea typeface="Tahoma" panose="020B0604030504040204" pitchFamily="34" charset="0"/>
                          <a:cs typeface="Tahoma" panose="020B0604030504040204" pitchFamily="34" charset="0"/>
                        </a:rPr>
                        <a:t>HH income $100K+ (3.6)</a:t>
                      </a:r>
                    </a:p>
                  </a:txBody>
                  <a:tcPr anchor="ctr">
                    <a:solidFill>
                      <a:srgbClr val="D99694"/>
                    </a:solidFill>
                  </a:tcPr>
                </a:tc>
                <a:tc>
                  <a:txBody>
                    <a:bodyPr/>
                    <a:lstStyle/>
                    <a:p>
                      <a:pPr marL="285750" indent="-285750">
                        <a:buFontTx/>
                        <a:buChar char="-"/>
                      </a:pPr>
                      <a:r>
                        <a:rPr lang="en-US" sz="800" dirty="0">
                          <a:latin typeface="Tahoma" panose="020B0604030504040204" pitchFamily="34" charset="0"/>
                          <a:ea typeface="Tahoma" panose="020B0604030504040204" pitchFamily="34" charset="0"/>
                          <a:cs typeface="Tahoma" panose="020B0604030504040204" pitchFamily="34" charset="0"/>
                        </a:rPr>
                        <a:t>HH income &lt;$100K (4.1) </a:t>
                      </a:r>
                    </a:p>
                  </a:txBody>
                  <a:tcPr anchor="ctr">
                    <a:solidFill>
                      <a:schemeClr val="accent5">
                        <a:lumMod val="60000"/>
                        <a:lumOff val="40000"/>
                      </a:schemeClr>
                    </a:solidFill>
                  </a:tcPr>
                </a:tc>
                <a:extLst>
                  <a:ext uri="{0D108BD9-81ED-4DB2-BD59-A6C34878D82A}">
                    <a16:rowId xmlns:a16="http://schemas.microsoft.com/office/drawing/2014/main" val="2870684951"/>
                  </a:ext>
                </a:extLst>
              </a:tr>
            </a:tbl>
          </a:graphicData>
        </a:graphic>
      </p:graphicFrame>
      <p:sp>
        <p:nvSpPr>
          <p:cNvPr id="10" name="TextBox 9">
            <a:extLst>
              <a:ext uri="{FF2B5EF4-FFF2-40B4-BE49-F238E27FC236}">
                <a16:creationId xmlns:a16="http://schemas.microsoft.com/office/drawing/2014/main" id="{91D64900-277D-3D22-FDFD-F7D489D0E976}"/>
              </a:ext>
            </a:extLst>
          </p:cNvPr>
          <p:cNvSpPr txBox="1"/>
          <p:nvPr/>
        </p:nvSpPr>
        <p:spPr>
          <a:xfrm>
            <a:off x="1228188" y="750693"/>
            <a:ext cx="6688280" cy="461665"/>
          </a:xfrm>
          <a:prstGeom prst="rect">
            <a:avLst/>
          </a:prstGeom>
          <a:noFill/>
          <a:ln>
            <a:solidFill>
              <a:schemeClr val="tx1"/>
            </a:solidFill>
          </a:ln>
        </p:spPr>
        <p:txBody>
          <a:bodyPr wrap="square" rtlCol="0">
            <a:spAutoFit/>
          </a:bodyPr>
          <a:lstStyle/>
          <a:p>
            <a:pPr algn="ctr">
              <a:defRPr sz="1200" b="0" i="0" u="none" strike="noStrike" kern="1200" spc="0" baseline="0">
                <a:solidFill>
                  <a:prstClr val="black"/>
                </a:solidFill>
                <a:latin typeface="+mn-lt"/>
                <a:ea typeface="+mn-ea"/>
                <a:cs typeface="+mn-cs"/>
              </a:defRPr>
            </a:pPr>
            <a:r>
              <a:rPr lang="en-US" sz="1200" b="1" i="0" baseline="0" dirty="0">
                <a:solidFill>
                  <a:schemeClr val="tx1"/>
                </a:solidFill>
                <a:effectLst/>
                <a:latin typeface="Tahoma" panose="020B0604030504040204" pitchFamily="34" charset="0"/>
                <a:ea typeface="Tahoma" panose="020B0604030504040204" pitchFamily="34" charset="0"/>
                <a:cs typeface="Tahoma" panose="020B0604030504040204" pitchFamily="34" charset="0"/>
              </a:rPr>
              <a:t>Significant Differences:  </a:t>
            </a:r>
            <a:r>
              <a:rPr lang="en-US" sz="1200" b="1" dirty="0">
                <a:latin typeface="Tahoma" panose="020B0604030504040204" pitchFamily="34" charset="0"/>
                <a:ea typeface="Tahoma" panose="020B0604030504040204" pitchFamily="34" charset="0"/>
                <a:cs typeface="Tahoma" panose="020B0604030504040204" pitchFamily="34" charset="0"/>
              </a:rPr>
              <a:t>Assessment of PDOP’s Performance on Core Values (average 1-5 ratings)</a:t>
            </a:r>
          </a:p>
        </p:txBody>
      </p:sp>
      <p:sp>
        <p:nvSpPr>
          <p:cNvPr id="9" name="TextBox 8">
            <a:extLst>
              <a:ext uri="{FF2B5EF4-FFF2-40B4-BE49-F238E27FC236}">
                <a16:creationId xmlns:a16="http://schemas.microsoft.com/office/drawing/2014/main" id="{8BC19828-0167-D2A1-9661-5EF31AB1E713}"/>
              </a:ext>
            </a:extLst>
          </p:cNvPr>
          <p:cNvSpPr txBox="1"/>
          <p:nvPr/>
        </p:nvSpPr>
        <p:spPr>
          <a:xfrm>
            <a:off x="5387249" y="132202"/>
            <a:ext cx="3134129" cy="261610"/>
          </a:xfrm>
          <a:prstGeom prst="rect">
            <a:avLst/>
          </a:prstGeom>
          <a:noFill/>
        </p:spPr>
        <p:txBody>
          <a:bodyPr wrap="square" rtlCol="0">
            <a:spAutoFit/>
          </a:bodyPr>
          <a:lstStyle/>
          <a:p>
            <a:pPr algn="r"/>
            <a:r>
              <a:rPr lang="en-US" sz="1100" b="1" dirty="0">
                <a:solidFill>
                  <a:schemeClr val="bg1"/>
                </a:solidFill>
                <a:latin typeface="Tahoma" panose="020B0604030504040204" pitchFamily="34" charset="0"/>
                <a:ea typeface="Tahoma" panose="020B0604030504040204" pitchFamily="34" charset="0"/>
                <a:cs typeface="Tahoma" panose="020B0604030504040204" pitchFamily="34" charset="0"/>
              </a:rPr>
              <a:t>PDOP Core Values</a:t>
            </a:r>
          </a:p>
        </p:txBody>
      </p:sp>
    </p:spTree>
    <p:extLst>
      <p:ext uri="{BB962C8B-B14F-4D97-AF65-F5344CB8AC3E}">
        <p14:creationId xmlns:p14="http://schemas.microsoft.com/office/powerpoint/2010/main" val="149434319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8F84C2F-4A29-3572-2DE5-9BF18FBB909E}"/>
              </a:ext>
            </a:extLst>
          </p:cNvPr>
          <p:cNvSpPr/>
          <p:nvPr/>
        </p:nvSpPr>
        <p:spPr>
          <a:xfrm>
            <a:off x="0" y="2438399"/>
            <a:ext cx="8001000" cy="1371600"/>
          </a:xfrm>
          <a:prstGeom prst="rect">
            <a:avLst/>
          </a:prstGeom>
          <a:solidFill>
            <a:srgbClr val="7AA845"/>
          </a:solidFill>
          <a:ln w="50800" cap="rnd" cmpd="dbl" algn="ctr">
            <a:noFill/>
            <a:prstDash val="solid"/>
          </a:ln>
          <a:effectLst/>
        </p:spPr>
        <p:txBody>
          <a:bodyPr anchor="ctr"/>
          <a:lstStyle/>
          <a:p>
            <a:pPr marL="0" marR="0" lvl="0" indent="0" defTabSz="914400" eaLnBrk="1" fontAlgn="auto" latinLnBrk="0" hangingPunct="1">
              <a:lnSpc>
                <a:spcPct val="100000"/>
              </a:lnSpc>
              <a:spcBef>
                <a:spcPts val="0"/>
              </a:spcBef>
              <a:spcAft>
                <a:spcPts val="0"/>
              </a:spcAft>
              <a:buClrTx/>
              <a:buSzTx/>
              <a:buFontTx/>
              <a:buNone/>
              <a:tabLst/>
              <a:defRPr/>
            </a:pPr>
            <a:r>
              <a:rPr lang="en-US" sz="2400" kern="0" dirty="0">
                <a:solidFill>
                  <a:prstClr val="white"/>
                </a:solidFill>
                <a:latin typeface="Tahoma" panose="020B0604030504040204" pitchFamily="34" charset="0"/>
                <a:ea typeface="Tahoma" panose="020B0604030504040204" pitchFamily="34" charset="0"/>
                <a:cs typeface="Tahoma" panose="020B0604030504040204" pitchFamily="34" charset="0"/>
              </a:rPr>
              <a:t>	</a:t>
            </a:r>
            <a:r>
              <a:rPr kumimoji="0" lang="en-US" sz="2400" b="0" i="0" u="none" strike="noStrike" kern="0" cap="none" spc="0" normalizeH="0" baseline="0" noProof="0" dirty="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rPr>
              <a:t>III. 	PDOP Park/Facility Usage and Satisfaction</a:t>
            </a:r>
          </a:p>
        </p:txBody>
      </p:sp>
      <p:sp>
        <p:nvSpPr>
          <p:cNvPr id="5" name="Rectangle 4">
            <a:extLst>
              <a:ext uri="{FF2B5EF4-FFF2-40B4-BE49-F238E27FC236}">
                <a16:creationId xmlns:a16="http://schemas.microsoft.com/office/drawing/2014/main" id="{249D5101-5743-D165-0CEF-CA7693765855}"/>
              </a:ext>
            </a:extLst>
          </p:cNvPr>
          <p:cNvSpPr/>
          <p:nvPr/>
        </p:nvSpPr>
        <p:spPr>
          <a:xfrm rot="10800000">
            <a:off x="8077200" y="2438399"/>
            <a:ext cx="1066800" cy="1371600"/>
          </a:xfrm>
          <a:prstGeom prst="rect">
            <a:avLst/>
          </a:prstGeom>
          <a:solidFill>
            <a:srgbClr val="0070C0"/>
          </a:solidFill>
          <a:ln w="50800" cap="rnd" cmpd="dbl"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Gill Sans MT" panose="020B0502020104020203"/>
              <a:ea typeface="+mn-ea"/>
              <a:cs typeface="+mn-cs"/>
            </a:endParaRPr>
          </a:p>
        </p:txBody>
      </p:sp>
    </p:spTree>
    <p:extLst>
      <p:ext uri="{BB962C8B-B14F-4D97-AF65-F5344CB8AC3E}">
        <p14:creationId xmlns:p14="http://schemas.microsoft.com/office/powerpoint/2010/main" val="348842709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DF6034B-F8F6-C59A-DC52-74263C50480D}"/>
              </a:ext>
            </a:extLst>
          </p:cNvPr>
          <p:cNvSpPr txBox="1"/>
          <p:nvPr/>
        </p:nvSpPr>
        <p:spPr>
          <a:xfrm>
            <a:off x="5088161" y="161102"/>
            <a:ext cx="3476530" cy="261610"/>
          </a:xfrm>
          <a:prstGeom prst="rect">
            <a:avLst/>
          </a:prstGeom>
          <a:noFill/>
        </p:spPr>
        <p:txBody>
          <a:bodyPr wrap="square" rtlCol="0">
            <a:spAutoFit/>
          </a:bodyPr>
          <a:lstStyle/>
          <a:p>
            <a:pPr algn="r"/>
            <a:r>
              <a:rPr lang="en-US" sz="1100" b="1" dirty="0">
                <a:solidFill>
                  <a:schemeClr val="bg1"/>
                </a:solidFill>
                <a:latin typeface="Tahoma" panose="020B0604030504040204" pitchFamily="34" charset="0"/>
                <a:ea typeface="Tahoma" panose="020B0604030504040204" pitchFamily="34" charset="0"/>
                <a:cs typeface="Tahoma" panose="020B0604030504040204" pitchFamily="34" charset="0"/>
              </a:rPr>
              <a:t>PDOP Usage/Visits in Past Year</a:t>
            </a:r>
          </a:p>
        </p:txBody>
      </p:sp>
      <p:graphicFrame>
        <p:nvGraphicFramePr>
          <p:cNvPr id="3" name="Table 3">
            <a:extLst>
              <a:ext uri="{FF2B5EF4-FFF2-40B4-BE49-F238E27FC236}">
                <a16:creationId xmlns:a16="http://schemas.microsoft.com/office/drawing/2014/main" id="{6A4B9BBF-B1AA-C524-50E7-C9AE46B5826A}"/>
              </a:ext>
            </a:extLst>
          </p:cNvPr>
          <p:cNvGraphicFramePr>
            <a:graphicFrameLocks noGrp="1"/>
          </p:cNvGraphicFramePr>
          <p:nvPr>
            <p:extLst>
              <p:ext uri="{D42A27DB-BD31-4B8C-83A1-F6EECF244321}">
                <p14:modId xmlns:p14="http://schemas.microsoft.com/office/powerpoint/2010/main" val="3654805537"/>
              </p:ext>
            </p:extLst>
          </p:nvPr>
        </p:nvGraphicFramePr>
        <p:xfrm>
          <a:off x="5468294" y="1614404"/>
          <a:ext cx="2779586" cy="2965923"/>
        </p:xfrm>
        <a:graphic>
          <a:graphicData uri="http://schemas.openxmlformats.org/drawingml/2006/table">
            <a:tbl>
              <a:tblPr firstRow="1" bandRow="1">
                <a:tableStyleId>{93296810-A885-4BE3-A3E7-6D5BEEA58F35}</a:tableStyleId>
              </a:tblPr>
              <a:tblGrid>
                <a:gridCol w="2347511">
                  <a:extLst>
                    <a:ext uri="{9D8B030D-6E8A-4147-A177-3AD203B41FA5}">
                      <a16:colId xmlns:a16="http://schemas.microsoft.com/office/drawing/2014/main" val="1530072983"/>
                    </a:ext>
                  </a:extLst>
                </a:gridCol>
                <a:gridCol w="432075">
                  <a:extLst>
                    <a:ext uri="{9D8B030D-6E8A-4147-A177-3AD203B41FA5}">
                      <a16:colId xmlns:a16="http://schemas.microsoft.com/office/drawing/2014/main" val="3831804785"/>
                    </a:ext>
                  </a:extLst>
                </a:gridCol>
              </a:tblGrid>
              <a:tr h="161019">
                <a:tc gridSpan="2">
                  <a:txBody>
                    <a:bodyPr/>
                    <a:lstStyle/>
                    <a:p>
                      <a:r>
                        <a:rPr lang="en-US" sz="900" dirty="0">
                          <a:latin typeface="Tahoma" panose="020B0604030504040204" pitchFamily="34" charset="0"/>
                          <a:ea typeface="Tahoma" panose="020B0604030504040204" pitchFamily="34" charset="0"/>
                          <a:cs typeface="Tahoma" panose="020B0604030504040204" pitchFamily="34" charset="0"/>
                        </a:rPr>
                        <a:t>PDOP Parks (NET 94%)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dirty="0"/>
                    </a:p>
                  </a:txBody>
                  <a:tcPr/>
                </a:tc>
                <a:extLst>
                  <a:ext uri="{0D108BD9-81ED-4DB2-BD59-A6C34878D82A}">
                    <a16:rowId xmlns:a16="http://schemas.microsoft.com/office/drawing/2014/main" val="1054354274"/>
                  </a:ext>
                </a:extLst>
              </a:tr>
              <a:tr h="161019">
                <a:tc>
                  <a:txBody>
                    <a:bodyPr/>
                    <a:lstStyle/>
                    <a:p>
                      <a:pPr marL="0" marR="0" algn="r">
                        <a:lnSpc>
                          <a:spcPct val="107000"/>
                        </a:lnSpc>
                        <a:spcBef>
                          <a:spcPts val="0"/>
                        </a:spcBef>
                        <a:spcAft>
                          <a:spcPts val="0"/>
                        </a:spcAft>
                      </a:pPr>
                      <a:r>
                        <a:rPr lang="en-US" sz="900" b="0" dirty="0">
                          <a:solidFill>
                            <a:srgbClr val="000000"/>
                          </a:solidFill>
                          <a:effectLst/>
                          <a:latin typeface="Tahoma" panose="020B0604030504040204" pitchFamily="34" charset="0"/>
                          <a:ea typeface="Tahoma" panose="020B0604030504040204" pitchFamily="34" charset="0"/>
                          <a:cs typeface="Tahoma" panose="020B0604030504040204" pitchFamily="34" charset="0"/>
                        </a:rPr>
                        <a:t>Scoville Park</a:t>
                      </a:r>
                      <a:endParaRPr lang="en-US" sz="900" b="0" dirty="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7000"/>
                        </a:lnSpc>
                        <a:spcBef>
                          <a:spcPts val="0"/>
                        </a:spcBef>
                        <a:spcAft>
                          <a:spcPts val="0"/>
                        </a:spcAft>
                      </a:pPr>
                      <a:r>
                        <a:rPr lang="en-US" sz="900" b="0" dirty="0">
                          <a:solidFill>
                            <a:srgbClr val="000000"/>
                          </a:solidFill>
                          <a:effectLst/>
                          <a:latin typeface="Tahoma" panose="020B0604030504040204" pitchFamily="34" charset="0"/>
                          <a:ea typeface="Tahoma" panose="020B0604030504040204" pitchFamily="34" charset="0"/>
                          <a:cs typeface="Tahoma" panose="020B0604030504040204" pitchFamily="34" charset="0"/>
                        </a:rPr>
                        <a:t>65%</a:t>
                      </a:r>
                      <a:endParaRPr lang="en-US" sz="900" b="0" dirty="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795507044"/>
                  </a:ext>
                </a:extLst>
              </a:tr>
              <a:tr h="161019">
                <a:tc>
                  <a:txBody>
                    <a:bodyPr/>
                    <a:lstStyle/>
                    <a:p>
                      <a:pPr marL="0" marR="0" algn="r">
                        <a:lnSpc>
                          <a:spcPct val="107000"/>
                        </a:lnSpc>
                        <a:spcBef>
                          <a:spcPts val="0"/>
                        </a:spcBef>
                        <a:spcAft>
                          <a:spcPts val="0"/>
                        </a:spcAft>
                      </a:pPr>
                      <a:r>
                        <a:rPr lang="en-US" sz="900" b="0" dirty="0">
                          <a:solidFill>
                            <a:srgbClr val="000000"/>
                          </a:solidFill>
                          <a:effectLst/>
                          <a:latin typeface="Tahoma" panose="020B0604030504040204" pitchFamily="34" charset="0"/>
                          <a:ea typeface="Tahoma" panose="020B0604030504040204" pitchFamily="34" charset="0"/>
                          <a:cs typeface="Tahoma" panose="020B0604030504040204" pitchFamily="34" charset="0"/>
                        </a:rPr>
                        <a:t>Austin Gardens</a:t>
                      </a:r>
                      <a:endParaRPr lang="en-US" sz="900" b="0" dirty="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7000"/>
                        </a:lnSpc>
                        <a:spcBef>
                          <a:spcPts val="0"/>
                        </a:spcBef>
                        <a:spcAft>
                          <a:spcPts val="0"/>
                        </a:spcAft>
                      </a:pPr>
                      <a:r>
                        <a:rPr lang="en-US" sz="900" b="0" dirty="0">
                          <a:solidFill>
                            <a:srgbClr val="000000"/>
                          </a:solidFill>
                          <a:effectLst/>
                          <a:latin typeface="Tahoma" panose="020B0604030504040204" pitchFamily="34" charset="0"/>
                          <a:ea typeface="Tahoma" panose="020B0604030504040204" pitchFamily="34" charset="0"/>
                          <a:cs typeface="Tahoma" panose="020B0604030504040204" pitchFamily="34" charset="0"/>
                        </a:rPr>
                        <a:t>47%</a:t>
                      </a:r>
                      <a:endParaRPr lang="en-US" sz="900" b="0" dirty="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25811964"/>
                  </a:ext>
                </a:extLst>
              </a:tr>
              <a:tr h="161019">
                <a:tc>
                  <a:txBody>
                    <a:bodyPr/>
                    <a:lstStyle/>
                    <a:p>
                      <a:pPr marL="0" marR="0" algn="r">
                        <a:lnSpc>
                          <a:spcPct val="107000"/>
                        </a:lnSpc>
                        <a:spcBef>
                          <a:spcPts val="0"/>
                        </a:spcBef>
                        <a:spcAft>
                          <a:spcPts val="0"/>
                        </a:spcAft>
                      </a:pPr>
                      <a:r>
                        <a:rPr lang="en-US" sz="900" b="0" dirty="0">
                          <a:solidFill>
                            <a:srgbClr val="000000"/>
                          </a:solidFill>
                          <a:effectLst/>
                          <a:latin typeface="Tahoma" panose="020B0604030504040204" pitchFamily="34" charset="0"/>
                          <a:ea typeface="Tahoma" panose="020B0604030504040204" pitchFamily="34" charset="0"/>
                          <a:cs typeface="Tahoma" panose="020B0604030504040204" pitchFamily="34" charset="0"/>
                        </a:rPr>
                        <a:t>Rehm Park</a:t>
                      </a:r>
                      <a:endParaRPr lang="en-US" sz="900" b="0" dirty="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7000"/>
                        </a:lnSpc>
                        <a:spcBef>
                          <a:spcPts val="0"/>
                        </a:spcBef>
                        <a:spcAft>
                          <a:spcPts val="0"/>
                        </a:spcAft>
                      </a:pPr>
                      <a:r>
                        <a:rPr lang="en-US" sz="900" b="0" dirty="0">
                          <a:solidFill>
                            <a:srgbClr val="000000"/>
                          </a:solidFill>
                          <a:effectLst/>
                          <a:latin typeface="Tahoma" panose="020B0604030504040204" pitchFamily="34" charset="0"/>
                          <a:ea typeface="Tahoma" panose="020B0604030504040204" pitchFamily="34" charset="0"/>
                          <a:cs typeface="Tahoma" panose="020B0604030504040204" pitchFamily="34" charset="0"/>
                        </a:rPr>
                        <a:t>44%</a:t>
                      </a:r>
                      <a:endParaRPr lang="en-US" sz="900" b="0" dirty="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765978645"/>
                  </a:ext>
                </a:extLst>
              </a:tr>
              <a:tr h="161019">
                <a:tc>
                  <a:txBody>
                    <a:bodyPr/>
                    <a:lstStyle/>
                    <a:p>
                      <a:pPr marL="0" marR="0" algn="r">
                        <a:lnSpc>
                          <a:spcPct val="107000"/>
                        </a:lnSpc>
                        <a:spcBef>
                          <a:spcPts val="0"/>
                        </a:spcBef>
                        <a:spcAft>
                          <a:spcPts val="0"/>
                        </a:spcAft>
                      </a:pPr>
                      <a:r>
                        <a:rPr lang="en-US" sz="900" b="0" dirty="0">
                          <a:solidFill>
                            <a:srgbClr val="000000"/>
                          </a:solidFill>
                          <a:effectLst/>
                          <a:latin typeface="Tahoma" panose="020B0604030504040204" pitchFamily="34" charset="0"/>
                          <a:ea typeface="Tahoma" panose="020B0604030504040204" pitchFamily="34" charset="0"/>
                          <a:cs typeface="Tahoma" panose="020B0604030504040204" pitchFamily="34" charset="0"/>
                        </a:rPr>
                        <a:t>Taylor Park</a:t>
                      </a:r>
                      <a:endParaRPr lang="en-US" sz="900" b="0" dirty="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7000"/>
                        </a:lnSpc>
                        <a:spcBef>
                          <a:spcPts val="0"/>
                        </a:spcBef>
                        <a:spcAft>
                          <a:spcPts val="0"/>
                        </a:spcAft>
                      </a:pPr>
                      <a:r>
                        <a:rPr lang="en-US" sz="900" b="0" dirty="0">
                          <a:solidFill>
                            <a:srgbClr val="000000"/>
                          </a:solidFill>
                          <a:effectLst/>
                          <a:latin typeface="Tahoma" panose="020B0604030504040204" pitchFamily="34" charset="0"/>
                          <a:ea typeface="Tahoma" panose="020B0604030504040204" pitchFamily="34" charset="0"/>
                          <a:cs typeface="Tahoma" panose="020B0604030504040204" pitchFamily="34" charset="0"/>
                        </a:rPr>
                        <a:t>40%</a:t>
                      </a:r>
                      <a:endParaRPr lang="en-US" sz="900" b="0" dirty="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432737934"/>
                  </a:ext>
                </a:extLst>
              </a:tr>
              <a:tr h="161019">
                <a:tc>
                  <a:txBody>
                    <a:bodyPr/>
                    <a:lstStyle/>
                    <a:p>
                      <a:pPr marL="0" marR="0" algn="r">
                        <a:lnSpc>
                          <a:spcPct val="107000"/>
                        </a:lnSpc>
                        <a:spcBef>
                          <a:spcPts val="0"/>
                        </a:spcBef>
                        <a:spcAft>
                          <a:spcPts val="0"/>
                        </a:spcAft>
                      </a:pPr>
                      <a:r>
                        <a:rPr lang="en-US" sz="900" b="0" dirty="0">
                          <a:solidFill>
                            <a:srgbClr val="000000"/>
                          </a:solidFill>
                          <a:effectLst/>
                          <a:latin typeface="Tahoma" panose="020B0604030504040204" pitchFamily="34" charset="0"/>
                          <a:ea typeface="Tahoma" panose="020B0604030504040204" pitchFamily="34" charset="0"/>
                          <a:cs typeface="Tahoma" panose="020B0604030504040204" pitchFamily="34" charset="0"/>
                        </a:rPr>
                        <a:t>Barrie Center/Park</a:t>
                      </a:r>
                      <a:endParaRPr lang="en-US" sz="900" b="0" dirty="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7000"/>
                        </a:lnSpc>
                        <a:spcBef>
                          <a:spcPts val="0"/>
                        </a:spcBef>
                        <a:spcAft>
                          <a:spcPts val="0"/>
                        </a:spcAft>
                      </a:pPr>
                      <a:r>
                        <a:rPr lang="en-US" sz="900" b="0" dirty="0">
                          <a:solidFill>
                            <a:srgbClr val="000000"/>
                          </a:solidFill>
                          <a:effectLst/>
                          <a:latin typeface="Tahoma" panose="020B0604030504040204" pitchFamily="34" charset="0"/>
                          <a:ea typeface="Tahoma" panose="020B0604030504040204" pitchFamily="34" charset="0"/>
                          <a:cs typeface="Tahoma" panose="020B0604030504040204" pitchFamily="34" charset="0"/>
                        </a:rPr>
                        <a:t>33%</a:t>
                      </a:r>
                      <a:endParaRPr lang="en-US" sz="900" b="0" dirty="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520136411"/>
                  </a:ext>
                </a:extLst>
              </a:tr>
              <a:tr h="161019">
                <a:tc>
                  <a:txBody>
                    <a:bodyPr/>
                    <a:lstStyle/>
                    <a:p>
                      <a:pPr marL="0" marR="0" algn="r">
                        <a:lnSpc>
                          <a:spcPct val="107000"/>
                        </a:lnSpc>
                        <a:spcBef>
                          <a:spcPts val="0"/>
                        </a:spcBef>
                        <a:spcAft>
                          <a:spcPts val="0"/>
                        </a:spcAft>
                      </a:pPr>
                      <a:r>
                        <a:rPr lang="en-US" sz="900" b="0" dirty="0">
                          <a:effectLst/>
                          <a:latin typeface="Tahoma" panose="020B0604030504040204" pitchFamily="34" charset="0"/>
                          <a:ea typeface="Tahoma" panose="020B0604030504040204" pitchFamily="34" charset="0"/>
                          <a:cs typeface="Tahoma" panose="020B0604030504040204" pitchFamily="34" charset="0"/>
                        </a:rPr>
                        <a:t>Mills Park</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7000"/>
                        </a:lnSpc>
                        <a:spcBef>
                          <a:spcPts val="0"/>
                        </a:spcBef>
                        <a:spcAft>
                          <a:spcPts val="0"/>
                        </a:spcAft>
                      </a:pPr>
                      <a:r>
                        <a:rPr lang="en-US" sz="900" b="0" dirty="0">
                          <a:effectLst/>
                          <a:latin typeface="Tahoma" panose="020B0604030504040204" pitchFamily="34" charset="0"/>
                          <a:ea typeface="Tahoma" panose="020B0604030504040204" pitchFamily="34" charset="0"/>
                          <a:cs typeface="Tahoma" panose="020B0604030504040204" pitchFamily="34" charset="0"/>
                        </a:rPr>
                        <a:t>32%</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06058989"/>
                  </a:ext>
                </a:extLst>
              </a:tr>
              <a:tr h="161019">
                <a:tc>
                  <a:txBody>
                    <a:bodyPr/>
                    <a:lstStyle/>
                    <a:p>
                      <a:pPr marL="0" marR="0" algn="r">
                        <a:lnSpc>
                          <a:spcPct val="107000"/>
                        </a:lnSpc>
                        <a:spcBef>
                          <a:spcPts val="0"/>
                        </a:spcBef>
                        <a:spcAft>
                          <a:spcPts val="0"/>
                        </a:spcAft>
                      </a:pPr>
                      <a:r>
                        <a:rPr lang="en-US" sz="900" b="0" dirty="0">
                          <a:solidFill>
                            <a:srgbClr val="000000"/>
                          </a:solidFill>
                          <a:effectLst/>
                          <a:latin typeface="Tahoma" panose="020B0604030504040204" pitchFamily="34" charset="0"/>
                          <a:ea typeface="Tahoma" panose="020B0604030504040204" pitchFamily="34" charset="0"/>
                          <a:cs typeface="Tahoma" panose="020B0604030504040204" pitchFamily="34" charset="0"/>
                        </a:rPr>
                        <a:t>Lindberg Park</a:t>
                      </a:r>
                      <a:endParaRPr lang="en-US" sz="900" b="0" dirty="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7000"/>
                        </a:lnSpc>
                        <a:spcBef>
                          <a:spcPts val="0"/>
                        </a:spcBef>
                        <a:spcAft>
                          <a:spcPts val="0"/>
                        </a:spcAft>
                      </a:pPr>
                      <a:r>
                        <a:rPr lang="en-US" sz="900" b="0" dirty="0">
                          <a:solidFill>
                            <a:srgbClr val="000000"/>
                          </a:solidFill>
                          <a:effectLst/>
                          <a:latin typeface="Tahoma" panose="020B0604030504040204" pitchFamily="34" charset="0"/>
                          <a:ea typeface="Tahoma" panose="020B0604030504040204" pitchFamily="34" charset="0"/>
                          <a:cs typeface="Tahoma" panose="020B0604030504040204" pitchFamily="34" charset="0"/>
                        </a:rPr>
                        <a:t>30%</a:t>
                      </a:r>
                      <a:endParaRPr lang="en-US" sz="900" b="0" dirty="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602988086"/>
                  </a:ext>
                </a:extLst>
              </a:tr>
              <a:tr h="161019">
                <a:tc>
                  <a:txBody>
                    <a:bodyPr/>
                    <a:lstStyle/>
                    <a:p>
                      <a:pPr marL="0" marR="0" algn="r">
                        <a:lnSpc>
                          <a:spcPct val="107000"/>
                        </a:lnSpc>
                        <a:spcBef>
                          <a:spcPts val="0"/>
                        </a:spcBef>
                        <a:spcAft>
                          <a:spcPts val="0"/>
                        </a:spcAft>
                      </a:pPr>
                      <a:r>
                        <a:rPr lang="en-US" sz="900" b="0" dirty="0">
                          <a:solidFill>
                            <a:srgbClr val="000000"/>
                          </a:solidFill>
                          <a:effectLst/>
                          <a:latin typeface="Tahoma" panose="020B0604030504040204" pitchFamily="34" charset="0"/>
                          <a:ea typeface="Tahoma" panose="020B0604030504040204" pitchFamily="34" charset="0"/>
                          <a:cs typeface="Tahoma" panose="020B0604030504040204" pitchFamily="34" charset="0"/>
                        </a:rPr>
                        <a:t>Longfellow Center/Park</a:t>
                      </a:r>
                      <a:endParaRPr lang="en-US" sz="900" b="0" dirty="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7000"/>
                        </a:lnSpc>
                        <a:spcBef>
                          <a:spcPts val="0"/>
                        </a:spcBef>
                        <a:spcAft>
                          <a:spcPts val="0"/>
                        </a:spcAft>
                      </a:pPr>
                      <a:r>
                        <a:rPr lang="en-US" sz="900" b="0" dirty="0">
                          <a:solidFill>
                            <a:srgbClr val="000000"/>
                          </a:solidFill>
                          <a:effectLst/>
                          <a:latin typeface="Tahoma" panose="020B0604030504040204" pitchFamily="34" charset="0"/>
                          <a:ea typeface="Tahoma" panose="020B0604030504040204" pitchFamily="34" charset="0"/>
                          <a:cs typeface="Tahoma" panose="020B0604030504040204" pitchFamily="34" charset="0"/>
                        </a:rPr>
                        <a:t>29%</a:t>
                      </a:r>
                      <a:endParaRPr lang="en-US" sz="900" b="0" dirty="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689803773"/>
                  </a:ext>
                </a:extLst>
              </a:tr>
              <a:tr h="161019">
                <a:tc>
                  <a:txBody>
                    <a:bodyPr/>
                    <a:lstStyle/>
                    <a:p>
                      <a:pPr marL="0" marR="0" algn="r">
                        <a:lnSpc>
                          <a:spcPct val="107000"/>
                        </a:lnSpc>
                        <a:spcBef>
                          <a:spcPts val="0"/>
                        </a:spcBef>
                        <a:spcAft>
                          <a:spcPts val="0"/>
                        </a:spcAft>
                      </a:pPr>
                      <a:r>
                        <a:rPr lang="en-US" sz="900" b="0" dirty="0">
                          <a:effectLst/>
                          <a:latin typeface="Tahoma" panose="020B0604030504040204" pitchFamily="34" charset="0"/>
                          <a:ea typeface="Tahoma" panose="020B0604030504040204" pitchFamily="34" charset="0"/>
                          <a:cs typeface="Tahoma" panose="020B0604030504040204" pitchFamily="34" charset="0"/>
                        </a:rPr>
                        <a:t>Maple Park</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7000"/>
                        </a:lnSpc>
                        <a:spcBef>
                          <a:spcPts val="0"/>
                        </a:spcBef>
                        <a:spcAft>
                          <a:spcPts val="0"/>
                        </a:spcAft>
                      </a:pPr>
                      <a:r>
                        <a:rPr lang="en-US" sz="900" b="0" dirty="0">
                          <a:effectLst/>
                          <a:latin typeface="Tahoma" panose="020B0604030504040204" pitchFamily="34" charset="0"/>
                          <a:ea typeface="Tahoma" panose="020B0604030504040204" pitchFamily="34" charset="0"/>
                          <a:cs typeface="Tahoma" panose="020B0604030504040204" pitchFamily="34" charset="0"/>
                        </a:rPr>
                        <a:t>23%</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956047401"/>
                  </a:ext>
                </a:extLst>
              </a:tr>
              <a:tr h="161019">
                <a:tc>
                  <a:txBody>
                    <a:bodyPr/>
                    <a:lstStyle/>
                    <a:p>
                      <a:pPr marL="0" marR="0" algn="r">
                        <a:lnSpc>
                          <a:spcPct val="107000"/>
                        </a:lnSpc>
                        <a:spcBef>
                          <a:spcPts val="0"/>
                        </a:spcBef>
                        <a:spcAft>
                          <a:spcPts val="0"/>
                        </a:spcAft>
                      </a:pPr>
                      <a:r>
                        <a:rPr lang="en-US" sz="900" b="0" dirty="0">
                          <a:solidFill>
                            <a:srgbClr val="000000"/>
                          </a:solidFill>
                          <a:effectLst/>
                          <a:latin typeface="Tahoma" panose="020B0604030504040204" pitchFamily="34" charset="0"/>
                          <a:ea typeface="Tahoma" panose="020B0604030504040204" pitchFamily="34" charset="0"/>
                          <a:cs typeface="Tahoma" panose="020B0604030504040204" pitchFamily="34" charset="0"/>
                        </a:rPr>
                        <a:t>Fox Center/Park</a:t>
                      </a:r>
                      <a:endParaRPr lang="en-US" sz="900" b="0" dirty="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7000"/>
                        </a:lnSpc>
                        <a:spcBef>
                          <a:spcPts val="0"/>
                        </a:spcBef>
                        <a:spcAft>
                          <a:spcPts val="0"/>
                        </a:spcAft>
                      </a:pPr>
                      <a:r>
                        <a:rPr lang="en-US" sz="900" b="0" dirty="0">
                          <a:solidFill>
                            <a:srgbClr val="000000"/>
                          </a:solidFill>
                          <a:effectLst/>
                          <a:latin typeface="Tahoma" panose="020B0604030504040204" pitchFamily="34" charset="0"/>
                          <a:ea typeface="Tahoma" panose="020B0604030504040204" pitchFamily="34" charset="0"/>
                          <a:cs typeface="Tahoma" panose="020B0604030504040204" pitchFamily="34" charset="0"/>
                        </a:rPr>
                        <a:t>19%</a:t>
                      </a:r>
                      <a:endParaRPr lang="en-US" sz="900" b="0" dirty="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978421102"/>
                  </a:ext>
                </a:extLst>
              </a:tr>
              <a:tr h="161019">
                <a:tc>
                  <a:txBody>
                    <a:bodyPr/>
                    <a:lstStyle/>
                    <a:p>
                      <a:pPr marL="0" marR="0" algn="r">
                        <a:lnSpc>
                          <a:spcPct val="107000"/>
                        </a:lnSpc>
                        <a:spcBef>
                          <a:spcPts val="0"/>
                        </a:spcBef>
                        <a:spcAft>
                          <a:spcPts val="0"/>
                        </a:spcAft>
                      </a:pPr>
                      <a:r>
                        <a:rPr lang="en-US" sz="900" b="0" dirty="0">
                          <a:effectLst/>
                          <a:latin typeface="Tahoma" panose="020B0604030504040204" pitchFamily="34" charset="0"/>
                          <a:ea typeface="Tahoma" panose="020B0604030504040204" pitchFamily="34" charset="0"/>
                          <a:cs typeface="Tahoma" panose="020B0604030504040204" pitchFamily="34" charset="0"/>
                        </a:rPr>
                        <a:t>Field Center/Park</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7000"/>
                        </a:lnSpc>
                        <a:spcBef>
                          <a:spcPts val="0"/>
                        </a:spcBef>
                        <a:spcAft>
                          <a:spcPts val="0"/>
                        </a:spcAft>
                      </a:pPr>
                      <a:r>
                        <a:rPr lang="en-US" sz="900" b="0" dirty="0">
                          <a:effectLst/>
                          <a:latin typeface="Tahoma" panose="020B0604030504040204" pitchFamily="34" charset="0"/>
                          <a:ea typeface="Tahoma" panose="020B0604030504040204" pitchFamily="34" charset="0"/>
                          <a:cs typeface="Tahoma" panose="020B0604030504040204" pitchFamily="34" charset="0"/>
                        </a:rPr>
                        <a:t>19%</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387839698"/>
                  </a:ext>
                </a:extLst>
              </a:tr>
              <a:tr h="161019">
                <a:tc>
                  <a:txBody>
                    <a:bodyPr/>
                    <a:lstStyle/>
                    <a:p>
                      <a:pPr marL="0" marR="0" algn="r">
                        <a:lnSpc>
                          <a:spcPct val="107000"/>
                        </a:lnSpc>
                        <a:spcBef>
                          <a:spcPts val="0"/>
                        </a:spcBef>
                        <a:spcAft>
                          <a:spcPts val="0"/>
                        </a:spcAft>
                      </a:pPr>
                      <a:r>
                        <a:rPr lang="en-US" sz="900" b="0" dirty="0">
                          <a:effectLst/>
                          <a:latin typeface="Tahoma" panose="020B0604030504040204" pitchFamily="34" charset="0"/>
                          <a:ea typeface="Tahoma" panose="020B0604030504040204" pitchFamily="34" charset="0"/>
                          <a:cs typeface="Tahoma" panose="020B0604030504040204" pitchFamily="34" charset="0"/>
                        </a:rPr>
                        <a:t>Euclid Square Park</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7000"/>
                        </a:lnSpc>
                        <a:spcBef>
                          <a:spcPts val="0"/>
                        </a:spcBef>
                        <a:spcAft>
                          <a:spcPts val="0"/>
                        </a:spcAft>
                      </a:pPr>
                      <a:r>
                        <a:rPr lang="en-US" sz="900" b="0" dirty="0">
                          <a:effectLst/>
                          <a:latin typeface="Tahoma" panose="020B0604030504040204" pitchFamily="34" charset="0"/>
                          <a:ea typeface="Tahoma" panose="020B0604030504040204" pitchFamily="34" charset="0"/>
                          <a:cs typeface="Tahoma" panose="020B0604030504040204" pitchFamily="34" charset="0"/>
                        </a:rPr>
                        <a:t>18%</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579073524"/>
                  </a:ext>
                </a:extLst>
              </a:tr>
              <a:tr h="161019">
                <a:tc>
                  <a:txBody>
                    <a:bodyPr/>
                    <a:lstStyle/>
                    <a:p>
                      <a:pPr marL="0" marR="0" algn="r">
                        <a:lnSpc>
                          <a:spcPct val="107000"/>
                        </a:lnSpc>
                        <a:spcBef>
                          <a:spcPts val="0"/>
                        </a:spcBef>
                        <a:spcAft>
                          <a:spcPts val="0"/>
                        </a:spcAft>
                      </a:pPr>
                      <a:r>
                        <a:rPr lang="en-US" sz="900" b="0" dirty="0">
                          <a:effectLst/>
                          <a:latin typeface="Tahoma" panose="020B0604030504040204" pitchFamily="34" charset="0"/>
                          <a:ea typeface="Tahoma" panose="020B0604030504040204" pitchFamily="34" charset="0"/>
                          <a:cs typeface="Tahoma" panose="020B0604030504040204" pitchFamily="34" charset="0"/>
                        </a:rPr>
                        <a:t>Stevenson Center/Park</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7000"/>
                        </a:lnSpc>
                        <a:spcBef>
                          <a:spcPts val="0"/>
                        </a:spcBef>
                        <a:spcAft>
                          <a:spcPts val="0"/>
                        </a:spcAft>
                      </a:pPr>
                      <a:r>
                        <a:rPr lang="en-US" sz="900" b="0" dirty="0">
                          <a:effectLst/>
                          <a:latin typeface="Tahoma" panose="020B0604030504040204" pitchFamily="34" charset="0"/>
                          <a:ea typeface="Tahoma" panose="020B0604030504040204" pitchFamily="34" charset="0"/>
                          <a:cs typeface="Tahoma" panose="020B0604030504040204" pitchFamily="34" charset="0"/>
                        </a:rPr>
                        <a:t>18%</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897105498"/>
                  </a:ext>
                </a:extLst>
              </a:tr>
              <a:tr h="161019">
                <a:tc>
                  <a:txBody>
                    <a:bodyPr/>
                    <a:lstStyle/>
                    <a:p>
                      <a:pPr marL="0" marR="0" algn="r">
                        <a:lnSpc>
                          <a:spcPct val="107000"/>
                        </a:lnSpc>
                        <a:spcBef>
                          <a:spcPts val="0"/>
                        </a:spcBef>
                        <a:spcAft>
                          <a:spcPts val="0"/>
                        </a:spcAft>
                      </a:pPr>
                      <a:r>
                        <a:rPr lang="en-US" sz="900" b="0" dirty="0">
                          <a:effectLst/>
                          <a:latin typeface="Tahoma" panose="020B0604030504040204" pitchFamily="34" charset="0"/>
                          <a:ea typeface="Tahoma" panose="020B0604030504040204" pitchFamily="34" charset="0"/>
                          <a:cs typeface="Tahoma" panose="020B0604030504040204" pitchFamily="34" charset="0"/>
                        </a:rPr>
                        <a:t>Andersen Center/Park</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7000"/>
                        </a:lnSpc>
                        <a:spcBef>
                          <a:spcPts val="0"/>
                        </a:spcBef>
                        <a:spcAft>
                          <a:spcPts val="0"/>
                        </a:spcAft>
                      </a:pPr>
                      <a:r>
                        <a:rPr lang="en-US" sz="900" b="0" dirty="0">
                          <a:effectLst/>
                          <a:latin typeface="Tahoma" panose="020B0604030504040204" pitchFamily="34" charset="0"/>
                          <a:ea typeface="Tahoma" panose="020B0604030504040204" pitchFamily="34" charset="0"/>
                          <a:cs typeface="Tahoma" panose="020B0604030504040204" pitchFamily="34" charset="0"/>
                        </a:rPr>
                        <a:t>12%</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761665201"/>
                  </a:ext>
                </a:extLst>
              </a:tr>
              <a:tr h="161019">
                <a:tc>
                  <a:txBody>
                    <a:bodyPr/>
                    <a:lstStyle/>
                    <a:p>
                      <a:pPr marL="0" marR="0" algn="r">
                        <a:lnSpc>
                          <a:spcPct val="107000"/>
                        </a:lnSpc>
                        <a:spcBef>
                          <a:spcPts val="0"/>
                        </a:spcBef>
                        <a:spcAft>
                          <a:spcPts val="0"/>
                        </a:spcAft>
                      </a:pPr>
                      <a:r>
                        <a:rPr lang="en-US" sz="900" b="0" dirty="0">
                          <a:effectLst/>
                          <a:latin typeface="Tahoma" panose="020B0604030504040204" pitchFamily="34" charset="0"/>
                          <a:ea typeface="Tahoma" panose="020B0604030504040204" pitchFamily="34" charset="0"/>
                          <a:cs typeface="Tahoma" panose="020B0604030504040204" pitchFamily="34" charset="0"/>
                        </a:rPr>
                        <a:t>Carroll Center/Park</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7000"/>
                        </a:lnSpc>
                        <a:spcBef>
                          <a:spcPts val="0"/>
                        </a:spcBef>
                        <a:spcAft>
                          <a:spcPts val="0"/>
                        </a:spcAft>
                      </a:pPr>
                      <a:r>
                        <a:rPr lang="en-US" sz="900" b="0" dirty="0">
                          <a:effectLst/>
                          <a:latin typeface="Tahoma" panose="020B0604030504040204" pitchFamily="34" charset="0"/>
                          <a:ea typeface="Tahoma" panose="020B0604030504040204" pitchFamily="34" charset="0"/>
                          <a:cs typeface="Tahoma" panose="020B0604030504040204" pitchFamily="34" charset="0"/>
                        </a:rPr>
                        <a:t>11%</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14000284"/>
                  </a:ext>
                </a:extLst>
              </a:tr>
              <a:tr h="161019">
                <a:tc>
                  <a:txBody>
                    <a:bodyPr/>
                    <a:lstStyle/>
                    <a:p>
                      <a:pPr marL="0" marR="0" algn="r">
                        <a:lnSpc>
                          <a:spcPct val="107000"/>
                        </a:lnSpc>
                        <a:spcBef>
                          <a:spcPts val="0"/>
                        </a:spcBef>
                        <a:spcAft>
                          <a:spcPts val="0"/>
                        </a:spcAft>
                      </a:pPr>
                      <a:r>
                        <a:rPr lang="en-US" sz="900" b="0" dirty="0">
                          <a:effectLst/>
                          <a:latin typeface="Tahoma" panose="020B0604030504040204" pitchFamily="34" charset="0"/>
                          <a:ea typeface="Tahoma" panose="020B0604030504040204" pitchFamily="34" charset="0"/>
                          <a:cs typeface="Tahoma" panose="020B0604030504040204" pitchFamily="34" charset="0"/>
                        </a:rPr>
                        <a:t>Randolph Park</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7000"/>
                        </a:lnSpc>
                        <a:spcBef>
                          <a:spcPts val="0"/>
                        </a:spcBef>
                        <a:spcAft>
                          <a:spcPts val="0"/>
                        </a:spcAft>
                      </a:pPr>
                      <a:r>
                        <a:rPr lang="en-US" sz="900" b="0" dirty="0">
                          <a:effectLst/>
                          <a:latin typeface="Tahoma" panose="020B0604030504040204" pitchFamily="34" charset="0"/>
                          <a:ea typeface="Tahoma" panose="020B0604030504040204" pitchFamily="34" charset="0"/>
                          <a:cs typeface="Tahoma" panose="020B0604030504040204" pitchFamily="34" charset="0"/>
                        </a:rPr>
                        <a:t>7%</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868749797"/>
                  </a:ext>
                </a:extLst>
              </a:tr>
              <a:tr h="161019">
                <a:tc>
                  <a:txBody>
                    <a:bodyPr/>
                    <a:lstStyle/>
                    <a:p>
                      <a:pPr marL="0" marR="0" algn="r">
                        <a:lnSpc>
                          <a:spcPct val="107000"/>
                        </a:lnSpc>
                        <a:spcBef>
                          <a:spcPts val="0"/>
                        </a:spcBef>
                        <a:spcAft>
                          <a:spcPts val="0"/>
                        </a:spcAft>
                      </a:pPr>
                      <a:r>
                        <a:rPr lang="en-US" sz="900" b="0" dirty="0">
                          <a:effectLst/>
                          <a:latin typeface="Tahoma" panose="020B0604030504040204" pitchFamily="34" charset="0"/>
                          <a:ea typeface="Tahoma" panose="020B0604030504040204" pitchFamily="34" charset="0"/>
                          <a:cs typeface="Tahoma" panose="020B0604030504040204" pitchFamily="34" charset="0"/>
                        </a:rPr>
                        <a:t>Wenonah Park</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7000"/>
                        </a:lnSpc>
                        <a:spcBef>
                          <a:spcPts val="0"/>
                        </a:spcBef>
                        <a:spcAft>
                          <a:spcPts val="0"/>
                        </a:spcAft>
                      </a:pPr>
                      <a:r>
                        <a:rPr lang="en-US" sz="900" b="0" dirty="0">
                          <a:effectLst/>
                          <a:latin typeface="Tahoma" panose="020B0604030504040204" pitchFamily="34" charset="0"/>
                          <a:ea typeface="Tahoma" panose="020B0604030504040204" pitchFamily="34" charset="0"/>
                          <a:cs typeface="Tahoma" panose="020B0604030504040204" pitchFamily="34" charset="0"/>
                        </a:rPr>
                        <a:t>2%</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811670036"/>
                  </a:ext>
                </a:extLst>
              </a:tr>
            </a:tbl>
          </a:graphicData>
        </a:graphic>
      </p:graphicFrame>
      <p:graphicFrame>
        <p:nvGraphicFramePr>
          <p:cNvPr id="4" name="Table 3">
            <a:extLst>
              <a:ext uri="{FF2B5EF4-FFF2-40B4-BE49-F238E27FC236}">
                <a16:creationId xmlns:a16="http://schemas.microsoft.com/office/drawing/2014/main" id="{64D17EAD-2C79-21E3-71DA-C774D8E451DC}"/>
              </a:ext>
            </a:extLst>
          </p:cNvPr>
          <p:cNvGraphicFramePr>
            <a:graphicFrameLocks noGrp="1"/>
          </p:cNvGraphicFramePr>
          <p:nvPr>
            <p:extLst>
              <p:ext uri="{D42A27DB-BD31-4B8C-83A1-F6EECF244321}">
                <p14:modId xmlns:p14="http://schemas.microsoft.com/office/powerpoint/2010/main" val="1852751455"/>
              </p:ext>
            </p:extLst>
          </p:nvPr>
        </p:nvGraphicFramePr>
        <p:xfrm>
          <a:off x="5468294" y="4688547"/>
          <a:ext cx="2779586" cy="1698244"/>
        </p:xfrm>
        <a:graphic>
          <a:graphicData uri="http://schemas.openxmlformats.org/drawingml/2006/table">
            <a:tbl>
              <a:tblPr firstRow="1" bandRow="1">
                <a:tableStyleId>{93296810-A885-4BE3-A3E7-6D5BEEA58F35}</a:tableStyleId>
              </a:tblPr>
              <a:tblGrid>
                <a:gridCol w="2347512">
                  <a:extLst>
                    <a:ext uri="{9D8B030D-6E8A-4147-A177-3AD203B41FA5}">
                      <a16:colId xmlns:a16="http://schemas.microsoft.com/office/drawing/2014/main" val="1530072983"/>
                    </a:ext>
                  </a:extLst>
                </a:gridCol>
                <a:gridCol w="432074">
                  <a:extLst>
                    <a:ext uri="{9D8B030D-6E8A-4147-A177-3AD203B41FA5}">
                      <a16:colId xmlns:a16="http://schemas.microsoft.com/office/drawing/2014/main" val="3831804785"/>
                    </a:ext>
                  </a:extLst>
                </a:gridCol>
              </a:tblGrid>
              <a:tr h="130737">
                <a:tc gridSpan="2">
                  <a:txBody>
                    <a:bodyPr/>
                    <a:lstStyle/>
                    <a:p>
                      <a:r>
                        <a:rPr lang="en-US" sz="900" b="1" dirty="0">
                          <a:latin typeface="Tahoma" panose="020B0604030504040204" pitchFamily="34" charset="0"/>
                          <a:ea typeface="Tahoma" panose="020B0604030504040204" pitchFamily="34" charset="0"/>
                          <a:cs typeface="Tahoma" panose="020B0604030504040204" pitchFamily="34" charset="0"/>
                        </a:rPr>
                        <a:t>PDOP Facilities (NET 82%)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dirty="0"/>
                    </a:p>
                  </a:txBody>
                  <a:tcPr/>
                </a:tc>
                <a:extLst>
                  <a:ext uri="{0D108BD9-81ED-4DB2-BD59-A6C34878D82A}">
                    <a16:rowId xmlns:a16="http://schemas.microsoft.com/office/drawing/2014/main" val="1054354274"/>
                  </a:ext>
                </a:extLst>
              </a:tr>
              <a:tr h="103706">
                <a:tc>
                  <a:txBody>
                    <a:bodyPr/>
                    <a:lstStyle/>
                    <a:p>
                      <a:pPr marL="0" marR="0" algn="r">
                        <a:lnSpc>
                          <a:spcPct val="107000"/>
                        </a:lnSpc>
                        <a:spcBef>
                          <a:spcPts val="0"/>
                        </a:spcBef>
                        <a:spcAft>
                          <a:spcPts val="0"/>
                        </a:spcAft>
                      </a:pPr>
                      <a:r>
                        <a:rPr lang="en-US" sz="900" b="0" dirty="0">
                          <a:solidFill>
                            <a:srgbClr val="000000"/>
                          </a:solidFill>
                          <a:effectLst/>
                          <a:latin typeface="Tahoma" panose="020B0604030504040204" pitchFamily="34" charset="0"/>
                          <a:ea typeface="Tahoma" panose="020B0604030504040204" pitchFamily="34" charset="0"/>
                          <a:cs typeface="Tahoma" panose="020B0604030504040204" pitchFamily="34" charset="0"/>
                        </a:rPr>
                        <a:t>Oak Park Conservatory</a:t>
                      </a:r>
                      <a:endParaRPr lang="en-US" sz="900" b="0" dirty="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7000"/>
                        </a:lnSpc>
                        <a:spcBef>
                          <a:spcPts val="0"/>
                        </a:spcBef>
                        <a:spcAft>
                          <a:spcPts val="0"/>
                        </a:spcAft>
                      </a:pPr>
                      <a:r>
                        <a:rPr lang="en-US" sz="900" b="0" dirty="0">
                          <a:solidFill>
                            <a:srgbClr val="000000"/>
                          </a:solidFill>
                          <a:effectLst/>
                          <a:latin typeface="Tahoma" panose="020B0604030504040204" pitchFamily="34" charset="0"/>
                          <a:ea typeface="Tahoma" panose="020B0604030504040204" pitchFamily="34" charset="0"/>
                          <a:cs typeface="Tahoma" panose="020B0604030504040204" pitchFamily="34" charset="0"/>
                        </a:rPr>
                        <a:t>47%</a:t>
                      </a:r>
                      <a:endParaRPr lang="en-US" sz="900" b="0" dirty="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795507044"/>
                  </a:ext>
                </a:extLst>
              </a:tr>
              <a:tr h="107911">
                <a:tc>
                  <a:txBody>
                    <a:bodyPr/>
                    <a:lstStyle/>
                    <a:p>
                      <a:pPr marL="0" marR="0" algn="r">
                        <a:lnSpc>
                          <a:spcPct val="107000"/>
                        </a:lnSpc>
                        <a:spcBef>
                          <a:spcPts val="0"/>
                        </a:spcBef>
                        <a:spcAft>
                          <a:spcPts val="0"/>
                        </a:spcAft>
                      </a:pPr>
                      <a:r>
                        <a:rPr lang="en-US" sz="900" b="0" dirty="0">
                          <a:solidFill>
                            <a:srgbClr val="000000"/>
                          </a:solidFill>
                          <a:effectLst/>
                          <a:latin typeface="Tahoma" panose="020B0604030504040204" pitchFamily="34" charset="0"/>
                          <a:ea typeface="Tahoma" panose="020B0604030504040204" pitchFamily="34" charset="0"/>
                          <a:cs typeface="Tahoma" panose="020B0604030504040204" pitchFamily="34" charset="0"/>
                        </a:rPr>
                        <a:t>Ridgeland Common Recreation Complex</a:t>
                      </a:r>
                      <a:endParaRPr lang="en-US" sz="900" b="0" dirty="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7000"/>
                        </a:lnSpc>
                        <a:spcBef>
                          <a:spcPts val="0"/>
                        </a:spcBef>
                        <a:spcAft>
                          <a:spcPts val="0"/>
                        </a:spcAft>
                      </a:pPr>
                      <a:r>
                        <a:rPr lang="en-US" sz="900" b="0" dirty="0">
                          <a:solidFill>
                            <a:srgbClr val="000000"/>
                          </a:solidFill>
                          <a:effectLst/>
                          <a:latin typeface="Tahoma" panose="020B0604030504040204" pitchFamily="34" charset="0"/>
                          <a:ea typeface="Tahoma" panose="020B0604030504040204" pitchFamily="34" charset="0"/>
                          <a:cs typeface="Tahoma" panose="020B0604030504040204" pitchFamily="34" charset="0"/>
                        </a:rPr>
                        <a:t>31%</a:t>
                      </a:r>
                      <a:endParaRPr lang="en-US" sz="900" b="0" dirty="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25811964"/>
                  </a:ext>
                </a:extLst>
              </a:tr>
              <a:tr h="103706">
                <a:tc>
                  <a:txBody>
                    <a:bodyPr/>
                    <a:lstStyle/>
                    <a:p>
                      <a:pPr marL="0" marR="0" algn="r">
                        <a:lnSpc>
                          <a:spcPct val="107000"/>
                        </a:lnSpc>
                        <a:spcBef>
                          <a:spcPts val="0"/>
                        </a:spcBef>
                        <a:spcAft>
                          <a:spcPts val="0"/>
                        </a:spcAft>
                      </a:pPr>
                      <a:r>
                        <a:rPr lang="en-US" sz="900" b="0" dirty="0">
                          <a:solidFill>
                            <a:srgbClr val="000000"/>
                          </a:solidFill>
                          <a:effectLst/>
                          <a:latin typeface="Tahoma" panose="020B0604030504040204" pitchFamily="34" charset="0"/>
                          <a:ea typeface="Tahoma" panose="020B0604030504040204" pitchFamily="34" charset="0"/>
                          <a:cs typeface="Tahoma" panose="020B0604030504040204" pitchFamily="34" charset="0"/>
                        </a:rPr>
                        <a:t>Rehm Pool</a:t>
                      </a:r>
                      <a:endParaRPr lang="en-US" sz="900" b="0" dirty="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7000"/>
                        </a:lnSpc>
                        <a:spcBef>
                          <a:spcPts val="0"/>
                        </a:spcBef>
                        <a:spcAft>
                          <a:spcPts val="0"/>
                        </a:spcAft>
                      </a:pPr>
                      <a:r>
                        <a:rPr lang="en-US" sz="900" b="0" dirty="0">
                          <a:solidFill>
                            <a:srgbClr val="000000"/>
                          </a:solidFill>
                          <a:effectLst/>
                          <a:latin typeface="Tahoma" panose="020B0604030504040204" pitchFamily="34" charset="0"/>
                          <a:ea typeface="Tahoma" panose="020B0604030504040204" pitchFamily="34" charset="0"/>
                          <a:cs typeface="Tahoma" panose="020B0604030504040204" pitchFamily="34" charset="0"/>
                        </a:rPr>
                        <a:t>31%</a:t>
                      </a:r>
                      <a:endParaRPr lang="en-US" sz="900" b="0" dirty="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765978645"/>
                  </a:ext>
                </a:extLst>
              </a:tr>
              <a:tr h="103706">
                <a:tc>
                  <a:txBody>
                    <a:bodyPr/>
                    <a:lstStyle/>
                    <a:p>
                      <a:pPr marL="0" marR="0" algn="r">
                        <a:lnSpc>
                          <a:spcPct val="107000"/>
                        </a:lnSpc>
                        <a:spcBef>
                          <a:spcPts val="0"/>
                        </a:spcBef>
                        <a:spcAft>
                          <a:spcPts val="0"/>
                        </a:spcAft>
                      </a:pPr>
                      <a:r>
                        <a:rPr lang="en-US" sz="900" b="0" dirty="0">
                          <a:solidFill>
                            <a:srgbClr val="000000"/>
                          </a:solidFill>
                          <a:effectLst/>
                          <a:latin typeface="Tahoma" panose="020B0604030504040204" pitchFamily="34" charset="0"/>
                          <a:ea typeface="Tahoma" panose="020B0604030504040204" pitchFamily="34" charset="0"/>
                          <a:cs typeface="Tahoma" panose="020B0604030504040204" pitchFamily="34" charset="0"/>
                        </a:rPr>
                        <a:t>Ridgeland Common Pool</a:t>
                      </a:r>
                      <a:endParaRPr lang="en-US" sz="900" b="0" dirty="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7000"/>
                        </a:lnSpc>
                        <a:spcBef>
                          <a:spcPts val="0"/>
                        </a:spcBef>
                        <a:spcAft>
                          <a:spcPts val="0"/>
                        </a:spcAft>
                      </a:pPr>
                      <a:r>
                        <a:rPr lang="en-US" sz="900" b="0" dirty="0">
                          <a:solidFill>
                            <a:srgbClr val="000000"/>
                          </a:solidFill>
                          <a:effectLst/>
                          <a:latin typeface="Tahoma" panose="020B0604030504040204" pitchFamily="34" charset="0"/>
                          <a:ea typeface="Tahoma" panose="020B0604030504040204" pitchFamily="34" charset="0"/>
                          <a:cs typeface="Tahoma" panose="020B0604030504040204" pitchFamily="34" charset="0"/>
                        </a:rPr>
                        <a:t>29%</a:t>
                      </a:r>
                      <a:endParaRPr lang="en-US" sz="900" b="0" dirty="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432737934"/>
                  </a:ext>
                </a:extLst>
              </a:tr>
              <a:tr h="103706">
                <a:tc>
                  <a:txBody>
                    <a:bodyPr/>
                    <a:lstStyle/>
                    <a:p>
                      <a:pPr marL="0" marR="0" algn="r">
                        <a:lnSpc>
                          <a:spcPct val="107000"/>
                        </a:lnSpc>
                        <a:spcBef>
                          <a:spcPts val="0"/>
                        </a:spcBef>
                        <a:spcAft>
                          <a:spcPts val="0"/>
                        </a:spcAft>
                      </a:pPr>
                      <a:r>
                        <a:rPr lang="en-US" sz="900" b="0" dirty="0">
                          <a:solidFill>
                            <a:srgbClr val="000000"/>
                          </a:solidFill>
                          <a:effectLst/>
                          <a:latin typeface="Tahoma" panose="020B0604030504040204" pitchFamily="34" charset="0"/>
                          <a:ea typeface="Tahoma" panose="020B0604030504040204" pitchFamily="34" charset="0"/>
                          <a:cs typeface="Tahoma" panose="020B0604030504040204" pitchFamily="34" charset="0"/>
                        </a:rPr>
                        <a:t>Pleasant Home</a:t>
                      </a:r>
                      <a:endParaRPr lang="en-US" sz="900" b="0" dirty="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7000"/>
                        </a:lnSpc>
                        <a:spcBef>
                          <a:spcPts val="0"/>
                        </a:spcBef>
                        <a:spcAft>
                          <a:spcPts val="0"/>
                        </a:spcAft>
                      </a:pPr>
                      <a:r>
                        <a:rPr lang="en-US" sz="900" b="0" dirty="0">
                          <a:solidFill>
                            <a:srgbClr val="000000"/>
                          </a:solidFill>
                          <a:effectLst/>
                          <a:latin typeface="Tahoma" panose="020B0604030504040204" pitchFamily="34" charset="0"/>
                          <a:ea typeface="Tahoma" panose="020B0604030504040204" pitchFamily="34" charset="0"/>
                          <a:cs typeface="Tahoma" panose="020B0604030504040204" pitchFamily="34" charset="0"/>
                        </a:rPr>
                        <a:t>25%</a:t>
                      </a:r>
                      <a:endParaRPr lang="en-US" sz="900" b="0" dirty="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425307389"/>
                  </a:ext>
                </a:extLst>
              </a:tr>
              <a:tr h="103706">
                <a:tc>
                  <a:txBody>
                    <a:bodyPr/>
                    <a:lstStyle/>
                    <a:p>
                      <a:pPr marL="0" marR="0" algn="r">
                        <a:lnSpc>
                          <a:spcPct val="107000"/>
                        </a:lnSpc>
                        <a:spcBef>
                          <a:spcPts val="0"/>
                        </a:spcBef>
                        <a:spcAft>
                          <a:spcPts val="0"/>
                        </a:spcAft>
                      </a:pPr>
                      <a:r>
                        <a:rPr lang="en-US" sz="900" b="0" dirty="0">
                          <a:solidFill>
                            <a:srgbClr val="000000"/>
                          </a:solidFill>
                          <a:effectLst/>
                          <a:latin typeface="Tahoma" panose="020B0604030504040204" pitchFamily="34" charset="0"/>
                          <a:ea typeface="Tahoma" panose="020B0604030504040204" pitchFamily="34" charset="0"/>
                          <a:cs typeface="Tahoma" panose="020B0604030504040204" pitchFamily="34" charset="0"/>
                        </a:rPr>
                        <a:t>Community Recreation Center</a:t>
                      </a:r>
                      <a:endParaRPr lang="en-US" sz="900" b="0" dirty="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7000"/>
                        </a:lnSpc>
                        <a:spcBef>
                          <a:spcPts val="0"/>
                        </a:spcBef>
                        <a:spcAft>
                          <a:spcPts val="0"/>
                        </a:spcAft>
                      </a:pPr>
                      <a:r>
                        <a:rPr lang="en-US" sz="900" b="0" dirty="0">
                          <a:solidFill>
                            <a:srgbClr val="000000"/>
                          </a:solidFill>
                          <a:effectLst/>
                          <a:latin typeface="Tahoma" panose="020B0604030504040204" pitchFamily="34" charset="0"/>
                          <a:ea typeface="Tahoma" panose="020B0604030504040204" pitchFamily="34" charset="0"/>
                          <a:cs typeface="Tahoma" panose="020B0604030504040204" pitchFamily="34" charset="0"/>
                        </a:rPr>
                        <a:t>24%</a:t>
                      </a:r>
                      <a:endParaRPr lang="en-US" sz="900" b="0" dirty="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520136411"/>
                  </a:ext>
                </a:extLst>
              </a:tr>
              <a:tr h="103706">
                <a:tc>
                  <a:txBody>
                    <a:bodyPr/>
                    <a:lstStyle/>
                    <a:p>
                      <a:pPr marL="0" marR="0" algn="r">
                        <a:lnSpc>
                          <a:spcPct val="107000"/>
                        </a:lnSpc>
                        <a:spcBef>
                          <a:spcPts val="0"/>
                        </a:spcBef>
                        <a:spcAft>
                          <a:spcPts val="0"/>
                        </a:spcAft>
                      </a:pPr>
                      <a:r>
                        <a:rPr lang="en-US" sz="900" b="0" dirty="0">
                          <a:solidFill>
                            <a:srgbClr val="000000"/>
                          </a:solidFill>
                          <a:effectLst/>
                          <a:latin typeface="Tahoma" panose="020B0604030504040204" pitchFamily="34" charset="0"/>
                          <a:ea typeface="Tahoma" panose="020B0604030504040204" pitchFamily="34" charset="0"/>
                          <a:cs typeface="Tahoma" panose="020B0604030504040204" pitchFamily="34" charset="0"/>
                        </a:rPr>
                        <a:t>Elizabeth F Cheney Mansion</a:t>
                      </a:r>
                      <a:endParaRPr lang="en-US" sz="900" b="0" dirty="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7000"/>
                        </a:lnSpc>
                        <a:spcBef>
                          <a:spcPts val="0"/>
                        </a:spcBef>
                        <a:spcAft>
                          <a:spcPts val="0"/>
                        </a:spcAft>
                      </a:pPr>
                      <a:r>
                        <a:rPr lang="en-US" sz="900" b="0" dirty="0">
                          <a:effectLst/>
                          <a:latin typeface="Tahoma" panose="020B0604030504040204" pitchFamily="34" charset="0"/>
                          <a:ea typeface="Tahoma" panose="020B0604030504040204" pitchFamily="34" charset="0"/>
                          <a:cs typeface="Tahoma" panose="020B0604030504040204" pitchFamily="34" charset="0"/>
                        </a:rPr>
                        <a:t>22%</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602988086"/>
                  </a:ext>
                </a:extLst>
              </a:tr>
              <a:tr h="103706">
                <a:tc>
                  <a:txBody>
                    <a:bodyPr/>
                    <a:lstStyle/>
                    <a:p>
                      <a:pPr marL="0" marR="0" algn="r">
                        <a:lnSpc>
                          <a:spcPct val="107000"/>
                        </a:lnSpc>
                        <a:spcBef>
                          <a:spcPts val="0"/>
                        </a:spcBef>
                        <a:spcAft>
                          <a:spcPts val="0"/>
                        </a:spcAft>
                      </a:pPr>
                      <a:r>
                        <a:rPr lang="en-US" sz="900" b="0" dirty="0">
                          <a:solidFill>
                            <a:srgbClr val="000000"/>
                          </a:solidFill>
                          <a:effectLst/>
                          <a:latin typeface="Tahoma" panose="020B0604030504040204" pitchFamily="34" charset="0"/>
                          <a:ea typeface="Tahoma" panose="020B0604030504040204" pitchFamily="34" charset="0"/>
                          <a:cs typeface="Tahoma" panose="020B0604030504040204" pitchFamily="34" charset="0"/>
                        </a:rPr>
                        <a:t>Gymnastics and Recreation Center</a:t>
                      </a:r>
                      <a:endParaRPr lang="en-US" sz="900" b="0" dirty="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7000"/>
                        </a:lnSpc>
                        <a:spcBef>
                          <a:spcPts val="0"/>
                        </a:spcBef>
                        <a:spcAft>
                          <a:spcPts val="0"/>
                        </a:spcAft>
                      </a:pPr>
                      <a:r>
                        <a:rPr lang="en-US" sz="900" b="0" dirty="0">
                          <a:solidFill>
                            <a:srgbClr val="000000"/>
                          </a:solidFill>
                          <a:effectLst/>
                          <a:latin typeface="Tahoma" panose="020B0604030504040204" pitchFamily="34" charset="0"/>
                          <a:ea typeface="Tahoma" panose="020B0604030504040204" pitchFamily="34" charset="0"/>
                          <a:cs typeface="Tahoma" panose="020B0604030504040204" pitchFamily="34" charset="0"/>
                        </a:rPr>
                        <a:t>17%</a:t>
                      </a:r>
                      <a:endParaRPr lang="en-US" sz="900" b="0" dirty="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689803773"/>
                  </a:ext>
                </a:extLst>
              </a:tr>
              <a:tr h="103706">
                <a:tc>
                  <a:txBody>
                    <a:bodyPr/>
                    <a:lstStyle/>
                    <a:p>
                      <a:pPr marL="0" marR="0" algn="r">
                        <a:lnSpc>
                          <a:spcPct val="107000"/>
                        </a:lnSpc>
                        <a:spcBef>
                          <a:spcPts val="0"/>
                        </a:spcBef>
                        <a:spcAft>
                          <a:spcPts val="0"/>
                        </a:spcAft>
                      </a:pPr>
                      <a:r>
                        <a:rPr lang="en-US" sz="900" b="0" dirty="0">
                          <a:solidFill>
                            <a:srgbClr val="000000"/>
                          </a:solidFill>
                          <a:effectLst/>
                          <a:latin typeface="Tahoma" panose="020B0604030504040204" pitchFamily="34" charset="0"/>
                          <a:ea typeface="Tahoma" panose="020B0604030504040204" pitchFamily="34" charset="0"/>
                          <a:cs typeface="Tahoma" panose="020B0604030504040204" pitchFamily="34" charset="0"/>
                        </a:rPr>
                        <a:t>Dole Center</a:t>
                      </a:r>
                      <a:endParaRPr lang="en-US" sz="900" b="0" dirty="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7000"/>
                        </a:lnSpc>
                        <a:spcBef>
                          <a:spcPts val="0"/>
                        </a:spcBef>
                        <a:spcAft>
                          <a:spcPts val="0"/>
                        </a:spcAft>
                      </a:pPr>
                      <a:r>
                        <a:rPr lang="en-US" sz="900" b="0" dirty="0">
                          <a:solidFill>
                            <a:srgbClr val="000000"/>
                          </a:solidFill>
                          <a:effectLst/>
                          <a:latin typeface="Tahoma" panose="020B0604030504040204" pitchFamily="34" charset="0"/>
                          <a:ea typeface="Tahoma" panose="020B0604030504040204" pitchFamily="34" charset="0"/>
                          <a:cs typeface="Tahoma" panose="020B0604030504040204" pitchFamily="34" charset="0"/>
                        </a:rPr>
                        <a:t>15%</a:t>
                      </a:r>
                      <a:endParaRPr lang="en-US" sz="900" b="0" dirty="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978421102"/>
                  </a:ext>
                </a:extLst>
              </a:tr>
              <a:tr h="103706">
                <a:tc>
                  <a:txBody>
                    <a:bodyPr/>
                    <a:lstStyle/>
                    <a:p>
                      <a:pPr marL="0" marR="0" algn="r">
                        <a:lnSpc>
                          <a:spcPct val="107000"/>
                        </a:lnSpc>
                        <a:spcBef>
                          <a:spcPts val="0"/>
                        </a:spcBef>
                        <a:spcAft>
                          <a:spcPts val="0"/>
                        </a:spcAft>
                      </a:pPr>
                      <a:r>
                        <a:rPr lang="en-US" sz="900" b="0" dirty="0">
                          <a:effectLst/>
                          <a:latin typeface="Tahoma" panose="020B0604030504040204" pitchFamily="34" charset="0"/>
                          <a:ea typeface="Tahoma" panose="020B0604030504040204" pitchFamily="34" charset="0"/>
                          <a:cs typeface="Tahoma" panose="020B0604030504040204" pitchFamily="34" charset="0"/>
                        </a:rPr>
                        <a:t>Paul Hruby Ice Arena</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7000"/>
                        </a:lnSpc>
                        <a:spcBef>
                          <a:spcPts val="0"/>
                        </a:spcBef>
                        <a:spcAft>
                          <a:spcPts val="0"/>
                        </a:spcAft>
                      </a:pPr>
                      <a:r>
                        <a:rPr lang="en-US" sz="900" b="0" dirty="0">
                          <a:effectLst/>
                          <a:latin typeface="Tahoma" panose="020B0604030504040204" pitchFamily="34" charset="0"/>
                          <a:ea typeface="Tahoma" panose="020B0604030504040204" pitchFamily="34" charset="0"/>
                          <a:cs typeface="Tahoma" panose="020B0604030504040204" pitchFamily="34" charset="0"/>
                        </a:rPr>
                        <a:t>12%</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133286419"/>
                  </a:ext>
                </a:extLst>
              </a:tr>
              <a:tr h="103706">
                <a:tc>
                  <a:txBody>
                    <a:bodyPr/>
                    <a:lstStyle/>
                    <a:p>
                      <a:pPr marL="0" marR="0" algn="r">
                        <a:lnSpc>
                          <a:spcPct val="107000"/>
                        </a:lnSpc>
                        <a:spcBef>
                          <a:spcPts val="0"/>
                        </a:spcBef>
                        <a:spcAft>
                          <a:spcPts val="0"/>
                        </a:spcAft>
                      </a:pPr>
                      <a:r>
                        <a:rPr lang="en-US" sz="900" b="0" dirty="0">
                          <a:effectLst/>
                          <a:latin typeface="Tahoma" panose="020B0604030504040204" pitchFamily="34" charset="0"/>
                          <a:ea typeface="Tahoma" panose="020B0604030504040204" pitchFamily="34" charset="0"/>
                          <a:cs typeface="Tahoma" panose="020B0604030504040204" pitchFamily="34" charset="0"/>
                        </a:rPr>
                        <a:t>Austin Gardens Education Center</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7000"/>
                        </a:lnSpc>
                        <a:spcBef>
                          <a:spcPts val="0"/>
                        </a:spcBef>
                        <a:spcAft>
                          <a:spcPts val="0"/>
                        </a:spcAft>
                      </a:pPr>
                      <a:r>
                        <a:rPr lang="en-US" sz="900" b="0" dirty="0">
                          <a:effectLst/>
                          <a:latin typeface="Tahoma" panose="020B0604030504040204" pitchFamily="34" charset="0"/>
                          <a:ea typeface="Tahoma" panose="020B0604030504040204" pitchFamily="34" charset="0"/>
                          <a:cs typeface="Tahoma" panose="020B0604030504040204" pitchFamily="34" charset="0"/>
                        </a:rPr>
                        <a:t>8%</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892708313"/>
                  </a:ext>
                </a:extLst>
              </a:tr>
            </a:tbl>
          </a:graphicData>
        </a:graphic>
      </p:graphicFrame>
      <p:sp>
        <p:nvSpPr>
          <p:cNvPr id="5" name="TextBox 4">
            <a:extLst>
              <a:ext uri="{FF2B5EF4-FFF2-40B4-BE49-F238E27FC236}">
                <a16:creationId xmlns:a16="http://schemas.microsoft.com/office/drawing/2014/main" id="{20DD39B6-0E5F-CAFA-CD30-A2282D904790}"/>
              </a:ext>
            </a:extLst>
          </p:cNvPr>
          <p:cNvSpPr txBox="1"/>
          <p:nvPr/>
        </p:nvSpPr>
        <p:spPr>
          <a:xfrm>
            <a:off x="1622866" y="6540283"/>
            <a:ext cx="6958148" cy="215444"/>
          </a:xfrm>
          <a:prstGeom prst="rect">
            <a:avLst/>
          </a:prstGeom>
          <a:noFill/>
        </p:spPr>
        <p:txBody>
          <a:bodyPr wrap="square" rtlCol="0">
            <a:spAutoFit/>
          </a:bodyPr>
          <a:lstStyle/>
          <a:p>
            <a:r>
              <a:rPr lang="en-US" sz="800" i="1" u="none" strike="noStrike" dirty="0">
                <a:effectLst/>
                <a:latin typeface="Tahoma" panose="020B0604030504040204" pitchFamily="34" charset="0"/>
                <a:ea typeface="Tahoma" panose="020B0604030504040204" pitchFamily="34" charset="0"/>
                <a:cs typeface="Tahoma" panose="020B0604030504040204" pitchFamily="34" charset="0"/>
              </a:rPr>
              <a:t>Q6. Which parks and facilities have you or other household members visited </a:t>
            </a:r>
            <a:r>
              <a:rPr lang="en-US" sz="800" i="1" u="sng" strike="noStrike" dirty="0">
                <a:effectLst/>
                <a:latin typeface="Tahoma" panose="020B0604030504040204" pitchFamily="34" charset="0"/>
                <a:ea typeface="Tahoma" panose="020B0604030504040204" pitchFamily="34" charset="0"/>
                <a:cs typeface="Tahoma" panose="020B0604030504040204" pitchFamily="34" charset="0"/>
              </a:rPr>
              <a:t>in the past 12 months</a:t>
            </a:r>
            <a:r>
              <a:rPr lang="en-US" sz="800" i="1" u="none" strike="noStrike" dirty="0">
                <a:effectLst/>
                <a:latin typeface="Tahoma" panose="020B0604030504040204" pitchFamily="34" charset="0"/>
                <a:ea typeface="Tahoma" panose="020B0604030504040204" pitchFamily="34" charset="0"/>
                <a:cs typeface="Tahoma" panose="020B0604030504040204" pitchFamily="34" charset="0"/>
              </a:rPr>
              <a:t>?</a:t>
            </a:r>
          </a:p>
        </p:txBody>
      </p:sp>
      <p:graphicFrame>
        <p:nvGraphicFramePr>
          <p:cNvPr id="8" name="Chart 7">
            <a:extLst>
              <a:ext uri="{FF2B5EF4-FFF2-40B4-BE49-F238E27FC236}">
                <a16:creationId xmlns:a16="http://schemas.microsoft.com/office/drawing/2014/main" id="{4068BE5A-8E05-1613-3F26-71A5861348A8}"/>
              </a:ext>
            </a:extLst>
          </p:cNvPr>
          <p:cNvGraphicFramePr/>
          <p:nvPr>
            <p:extLst>
              <p:ext uri="{D42A27DB-BD31-4B8C-83A1-F6EECF244321}">
                <p14:modId xmlns:p14="http://schemas.microsoft.com/office/powerpoint/2010/main" val="1622894113"/>
              </p:ext>
            </p:extLst>
          </p:nvPr>
        </p:nvGraphicFramePr>
        <p:xfrm>
          <a:off x="1126213" y="2966895"/>
          <a:ext cx="2776398" cy="3374176"/>
        </p:xfrm>
        <a:graphic>
          <a:graphicData uri="http://schemas.openxmlformats.org/drawingml/2006/chart">
            <c:chart xmlns:c="http://schemas.openxmlformats.org/drawingml/2006/chart" xmlns:r="http://schemas.openxmlformats.org/officeDocument/2006/relationships" r:id="rId2"/>
          </a:graphicData>
        </a:graphic>
      </p:graphicFrame>
      <p:sp>
        <p:nvSpPr>
          <p:cNvPr id="9" name="Arrow: Right 8">
            <a:extLst>
              <a:ext uri="{FF2B5EF4-FFF2-40B4-BE49-F238E27FC236}">
                <a16:creationId xmlns:a16="http://schemas.microsoft.com/office/drawing/2014/main" id="{68A89D01-4F44-B22B-051B-85DD9E07FC5B}"/>
              </a:ext>
            </a:extLst>
          </p:cNvPr>
          <p:cNvSpPr/>
          <p:nvPr/>
        </p:nvSpPr>
        <p:spPr>
          <a:xfrm>
            <a:off x="3618934" y="4449807"/>
            <a:ext cx="633570" cy="400110"/>
          </a:xfrm>
          <a:prstGeom prst="rightArrow">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b="1" dirty="0">
                <a:latin typeface="Tahoma" panose="020B0604030504040204" pitchFamily="34" charset="0"/>
                <a:ea typeface="Tahoma" panose="020B0604030504040204" pitchFamily="34" charset="0"/>
                <a:cs typeface="Tahoma" panose="020B0604030504040204" pitchFamily="34" charset="0"/>
              </a:rPr>
              <a:t>n=543</a:t>
            </a:r>
          </a:p>
        </p:txBody>
      </p:sp>
      <p:sp>
        <p:nvSpPr>
          <p:cNvPr id="10" name="TextBox 9">
            <a:extLst>
              <a:ext uri="{FF2B5EF4-FFF2-40B4-BE49-F238E27FC236}">
                <a16:creationId xmlns:a16="http://schemas.microsoft.com/office/drawing/2014/main" id="{C19D6FCD-CDEF-E429-CB51-7368A325EDA7}"/>
              </a:ext>
            </a:extLst>
          </p:cNvPr>
          <p:cNvSpPr txBox="1"/>
          <p:nvPr/>
        </p:nvSpPr>
        <p:spPr>
          <a:xfrm>
            <a:off x="1310301" y="3113479"/>
            <a:ext cx="2408222" cy="400110"/>
          </a:xfrm>
          <a:prstGeom prst="rect">
            <a:avLst/>
          </a:prstGeom>
          <a:noFill/>
          <a:ln>
            <a:solidFill>
              <a:schemeClr val="tx1"/>
            </a:solidFill>
          </a:ln>
        </p:spPr>
        <p:txBody>
          <a:bodyPr wrap="square" rtlCol="0">
            <a:spAutoFit/>
          </a:bodyPr>
          <a:lstStyle/>
          <a:p>
            <a:pPr algn="ctr"/>
            <a:r>
              <a:rPr lang="en-US" sz="1000" b="1" dirty="0">
                <a:latin typeface="Tahoma" panose="020B0604030504040204" pitchFamily="34" charset="0"/>
                <a:ea typeface="Tahoma" panose="020B0604030504040204" pitchFamily="34" charset="0"/>
                <a:cs typeface="Tahoma" panose="020B0604030504040204" pitchFamily="34" charset="0"/>
              </a:rPr>
              <a:t>Visited PDOP Park or Facility in Past 12 Months?</a:t>
            </a:r>
          </a:p>
        </p:txBody>
      </p:sp>
      <p:sp>
        <p:nvSpPr>
          <p:cNvPr id="6" name="TextBox 5">
            <a:extLst>
              <a:ext uri="{FF2B5EF4-FFF2-40B4-BE49-F238E27FC236}">
                <a16:creationId xmlns:a16="http://schemas.microsoft.com/office/drawing/2014/main" id="{9C980421-27A0-3360-B541-A632D60D78D0}"/>
              </a:ext>
            </a:extLst>
          </p:cNvPr>
          <p:cNvSpPr txBox="1"/>
          <p:nvPr/>
        </p:nvSpPr>
        <p:spPr>
          <a:xfrm>
            <a:off x="482600" y="609420"/>
            <a:ext cx="8038776" cy="492443"/>
          </a:xfrm>
          <a:prstGeom prst="rect">
            <a:avLst/>
          </a:prstGeom>
          <a:noFill/>
        </p:spPr>
        <p:txBody>
          <a:bodyPr wrap="square" rtlCol="0">
            <a:spAutoFit/>
          </a:bodyPr>
          <a:lstStyle/>
          <a:p>
            <a:r>
              <a:rPr lang="en-US" sz="1300" b="1" dirty="0">
                <a:latin typeface="Tahoma" panose="020B0604030504040204" pitchFamily="34" charset="0"/>
                <a:ea typeface="Tahoma" panose="020B0604030504040204" pitchFamily="34" charset="0"/>
                <a:cs typeface="Tahoma" panose="020B0604030504040204" pitchFamily="34" charset="0"/>
              </a:rPr>
              <a:t>As in the 2019 survey, virtually all residents report visiting a PDOP park or facility in the past year (98%, up from 92% four years ago).</a:t>
            </a:r>
          </a:p>
        </p:txBody>
      </p:sp>
      <p:sp>
        <p:nvSpPr>
          <p:cNvPr id="7" name="TextBox 6">
            <a:extLst>
              <a:ext uri="{FF2B5EF4-FFF2-40B4-BE49-F238E27FC236}">
                <a16:creationId xmlns:a16="http://schemas.microsoft.com/office/drawing/2014/main" id="{21CDFD4F-C0D8-CD6E-EBAC-4DF206479261}"/>
              </a:ext>
            </a:extLst>
          </p:cNvPr>
          <p:cNvSpPr txBox="1"/>
          <p:nvPr/>
        </p:nvSpPr>
        <p:spPr>
          <a:xfrm>
            <a:off x="470223" y="1409775"/>
            <a:ext cx="4617937" cy="1277273"/>
          </a:xfrm>
          <a:prstGeom prst="rect">
            <a:avLst/>
          </a:prstGeom>
          <a:noFill/>
        </p:spPr>
        <p:txBody>
          <a:bodyPr wrap="square" rtlCol="0">
            <a:spAutoFit/>
          </a:bodyPr>
          <a:lstStyle/>
          <a:p>
            <a:pPr marL="171450" indent="-171450">
              <a:buFont typeface="Wingdings" panose="05000000000000000000" pitchFamily="2" charset="2"/>
              <a:buChar char="Ø"/>
            </a:pPr>
            <a:r>
              <a:rPr lang="en-US" sz="1100" dirty="0">
                <a:latin typeface="Tahoma" panose="020B0604030504040204" pitchFamily="34" charset="0"/>
                <a:ea typeface="Tahoma" panose="020B0604030504040204" pitchFamily="34" charset="0"/>
                <a:cs typeface="Tahoma" panose="020B0604030504040204" pitchFamily="34" charset="0"/>
              </a:rPr>
              <a:t>Among recent visitors, Scoville Park remains the top destination (cited by roughly two out of three respondents).  Nearly half have also visited the Oak Park Conservatory, Austin Gardens, and Rehm Park.</a:t>
            </a:r>
          </a:p>
          <a:p>
            <a:pPr marL="171450" indent="-171450">
              <a:buFont typeface="Wingdings" panose="05000000000000000000" pitchFamily="2" charset="2"/>
              <a:buChar char="Ø"/>
            </a:pPr>
            <a:endParaRPr lang="en-US" sz="1100" dirty="0">
              <a:latin typeface="Tahoma" panose="020B0604030504040204" pitchFamily="34" charset="0"/>
              <a:ea typeface="Tahoma" panose="020B0604030504040204" pitchFamily="34" charset="0"/>
              <a:cs typeface="Tahoma" panose="020B0604030504040204" pitchFamily="34" charset="0"/>
            </a:endParaRPr>
          </a:p>
          <a:p>
            <a:pPr marL="171450" indent="-171450">
              <a:buFont typeface="Wingdings" panose="05000000000000000000" pitchFamily="2" charset="2"/>
              <a:buChar char="Ø"/>
            </a:pPr>
            <a:r>
              <a:rPr lang="en-US" sz="1100" dirty="0">
                <a:latin typeface="Tahoma" panose="020B0604030504040204" pitchFamily="34" charset="0"/>
                <a:ea typeface="Tahoma" panose="020B0604030504040204" pitchFamily="34" charset="0"/>
                <a:cs typeface="Tahoma" panose="020B0604030504040204" pitchFamily="34" charset="0"/>
              </a:rPr>
              <a:t>At the time of this survey, one in four (25%) report visiting the new CRC which opened in mid-2023.</a:t>
            </a:r>
          </a:p>
        </p:txBody>
      </p:sp>
    </p:spTree>
    <p:extLst>
      <p:ext uri="{BB962C8B-B14F-4D97-AF65-F5344CB8AC3E}">
        <p14:creationId xmlns:p14="http://schemas.microsoft.com/office/powerpoint/2010/main" val="195063177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DF6034B-F8F6-C59A-DC52-74263C50480D}"/>
              </a:ext>
            </a:extLst>
          </p:cNvPr>
          <p:cNvSpPr txBox="1"/>
          <p:nvPr/>
        </p:nvSpPr>
        <p:spPr>
          <a:xfrm>
            <a:off x="5076731" y="161102"/>
            <a:ext cx="3476530" cy="261610"/>
          </a:xfrm>
          <a:prstGeom prst="rect">
            <a:avLst/>
          </a:prstGeom>
          <a:noFill/>
        </p:spPr>
        <p:txBody>
          <a:bodyPr wrap="square" rtlCol="0">
            <a:spAutoFit/>
          </a:bodyPr>
          <a:lstStyle/>
          <a:p>
            <a:pPr algn="r"/>
            <a:r>
              <a:rPr lang="en-US" sz="1100" b="1" dirty="0">
                <a:solidFill>
                  <a:schemeClr val="bg1"/>
                </a:solidFill>
                <a:latin typeface="Tahoma" panose="020B0604030504040204" pitchFamily="34" charset="0"/>
                <a:ea typeface="Tahoma" panose="020B0604030504040204" pitchFamily="34" charset="0"/>
                <a:cs typeface="Tahoma" panose="020B0604030504040204" pitchFamily="34" charset="0"/>
              </a:rPr>
              <a:t>PDOP Usage/Visits in Past Year</a:t>
            </a:r>
          </a:p>
        </p:txBody>
      </p:sp>
      <p:sp>
        <p:nvSpPr>
          <p:cNvPr id="5" name="TextBox 4">
            <a:extLst>
              <a:ext uri="{FF2B5EF4-FFF2-40B4-BE49-F238E27FC236}">
                <a16:creationId xmlns:a16="http://schemas.microsoft.com/office/drawing/2014/main" id="{20DD39B6-0E5F-CAFA-CD30-A2282D904790}"/>
              </a:ext>
            </a:extLst>
          </p:cNvPr>
          <p:cNvSpPr txBox="1"/>
          <p:nvPr/>
        </p:nvSpPr>
        <p:spPr>
          <a:xfrm>
            <a:off x="2799247" y="6519446"/>
            <a:ext cx="4759105" cy="338554"/>
          </a:xfrm>
          <a:prstGeom prst="rect">
            <a:avLst/>
          </a:prstGeom>
          <a:noFill/>
        </p:spPr>
        <p:txBody>
          <a:bodyPr wrap="square" rtlCol="0">
            <a:spAutoFit/>
          </a:bodyPr>
          <a:lstStyle/>
          <a:p>
            <a:r>
              <a:rPr lang="en-US" sz="800" i="1" u="none" strike="noStrike" dirty="0">
                <a:effectLst/>
                <a:latin typeface="Tahoma" panose="020B0604030504040204" pitchFamily="34" charset="0"/>
                <a:ea typeface="Tahoma" panose="020B0604030504040204" pitchFamily="34" charset="0"/>
                <a:cs typeface="Tahoma" panose="020B0604030504040204" pitchFamily="34" charset="0"/>
              </a:rPr>
              <a:t>Q6. Which parks and facilities have you or other household members visited </a:t>
            </a:r>
            <a:r>
              <a:rPr lang="en-US" sz="800" i="1" u="sng" strike="noStrike" dirty="0">
                <a:effectLst/>
                <a:latin typeface="Tahoma" panose="020B0604030504040204" pitchFamily="34" charset="0"/>
                <a:ea typeface="Tahoma" panose="020B0604030504040204" pitchFamily="34" charset="0"/>
                <a:cs typeface="Tahoma" panose="020B0604030504040204" pitchFamily="34" charset="0"/>
              </a:rPr>
              <a:t>in the past 12 months</a:t>
            </a:r>
            <a:r>
              <a:rPr lang="en-US" sz="800" i="1" u="none" strike="noStrike" dirty="0">
                <a:effectLst/>
                <a:latin typeface="Tahoma" panose="020B0604030504040204" pitchFamily="34" charset="0"/>
                <a:ea typeface="Tahoma" panose="020B0604030504040204" pitchFamily="34" charset="0"/>
                <a:cs typeface="Tahoma" panose="020B0604030504040204" pitchFamily="34" charset="0"/>
              </a:rPr>
              <a:t>?</a:t>
            </a:r>
          </a:p>
          <a:p>
            <a:r>
              <a:rPr lang="en-US" sz="800" i="1" dirty="0">
                <a:latin typeface="Tahoma" panose="020B0604030504040204" pitchFamily="34" charset="0"/>
                <a:ea typeface="Tahoma" panose="020B0604030504040204" pitchFamily="34" charset="0"/>
                <a:cs typeface="Tahoma" panose="020B0604030504040204" pitchFamily="34" charset="0"/>
              </a:rPr>
              <a:t>NOTE: </a:t>
            </a:r>
            <a:r>
              <a:rPr lang="en-US" sz="800" dirty="0">
                <a:latin typeface="Tahoma" panose="020B0604030504040204" pitchFamily="34" charset="0"/>
                <a:ea typeface="Tahoma" panose="020B0604030504040204" pitchFamily="34" charset="0"/>
                <a:cs typeface="Tahoma" panose="020B0604030504040204" pitchFamily="34" charset="0"/>
              </a:rPr>
              <a:t>  %s may not total to 100% due to rounding.</a:t>
            </a:r>
            <a:r>
              <a:rPr lang="en-US" sz="800" i="1" u="none" strike="noStrike" dirty="0">
                <a:effectLst/>
                <a:latin typeface="Tahoma" panose="020B0604030504040204" pitchFamily="34" charset="0"/>
                <a:ea typeface="Tahoma" panose="020B0604030504040204" pitchFamily="34" charset="0"/>
                <a:cs typeface="Tahoma" panose="020B0604030504040204" pitchFamily="34" charset="0"/>
              </a:rPr>
              <a:t> </a:t>
            </a:r>
          </a:p>
        </p:txBody>
      </p:sp>
      <p:graphicFrame>
        <p:nvGraphicFramePr>
          <p:cNvPr id="3" name="Table 2">
            <a:extLst>
              <a:ext uri="{FF2B5EF4-FFF2-40B4-BE49-F238E27FC236}">
                <a16:creationId xmlns:a16="http://schemas.microsoft.com/office/drawing/2014/main" id="{19CA706A-9D5F-71A9-C7DD-63B037B93D10}"/>
              </a:ext>
            </a:extLst>
          </p:cNvPr>
          <p:cNvGraphicFramePr>
            <a:graphicFrameLocks noGrp="1"/>
          </p:cNvGraphicFramePr>
          <p:nvPr>
            <p:extLst>
              <p:ext uri="{D42A27DB-BD31-4B8C-83A1-F6EECF244321}">
                <p14:modId xmlns:p14="http://schemas.microsoft.com/office/powerpoint/2010/main" val="604519983"/>
              </p:ext>
            </p:extLst>
          </p:nvPr>
        </p:nvGraphicFramePr>
        <p:xfrm>
          <a:off x="3443149" y="1725840"/>
          <a:ext cx="5107621" cy="4538796"/>
        </p:xfrm>
        <a:graphic>
          <a:graphicData uri="http://schemas.openxmlformats.org/drawingml/2006/table">
            <a:tbl>
              <a:tblPr firstRow="1" firstCol="1" bandCol="1">
                <a:tableStyleId>{68D230F3-CF80-4859-8CE7-A43EE81993B5}</a:tableStyleId>
              </a:tblPr>
              <a:tblGrid>
                <a:gridCol w="2056413">
                  <a:extLst>
                    <a:ext uri="{9D8B030D-6E8A-4147-A177-3AD203B41FA5}">
                      <a16:colId xmlns:a16="http://schemas.microsoft.com/office/drawing/2014/main" val="3699126905"/>
                    </a:ext>
                  </a:extLst>
                </a:gridCol>
                <a:gridCol w="409928">
                  <a:extLst>
                    <a:ext uri="{9D8B030D-6E8A-4147-A177-3AD203B41FA5}">
                      <a16:colId xmlns:a16="http://schemas.microsoft.com/office/drawing/2014/main" val="3228275487"/>
                    </a:ext>
                  </a:extLst>
                </a:gridCol>
                <a:gridCol w="528256">
                  <a:extLst>
                    <a:ext uri="{9D8B030D-6E8A-4147-A177-3AD203B41FA5}">
                      <a16:colId xmlns:a16="http://schemas.microsoft.com/office/drawing/2014/main" val="921956427"/>
                    </a:ext>
                  </a:extLst>
                </a:gridCol>
                <a:gridCol w="528256">
                  <a:extLst>
                    <a:ext uri="{9D8B030D-6E8A-4147-A177-3AD203B41FA5}">
                      <a16:colId xmlns:a16="http://schemas.microsoft.com/office/drawing/2014/main" val="536948069"/>
                    </a:ext>
                  </a:extLst>
                </a:gridCol>
                <a:gridCol w="528256">
                  <a:extLst>
                    <a:ext uri="{9D8B030D-6E8A-4147-A177-3AD203B41FA5}">
                      <a16:colId xmlns:a16="http://schemas.microsoft.com/office/drawing/2014/main" val="2866307736"/>
                    </a:ext>
                  </a:extLst>
                </a:gridCol>
                <a:gridCol w="528256">
                  <a:extLst>
                    <a:ext uri="{9D8B030D-6E8A-4147-A177-3AD203B41FA5}">
                      <a16:colId xmlns:a16="http://schemas.microsoft.com/office/drawing/2014/main" val="2581924579"/>
                    </a:ext>
                  </a:extLst>
                </a:gridCol>
                <a:gridCol w="528256">
                  <a:extLst>
                    <a:ext uri="{9D8B030D-6E8A-4147-A177-3AD203B41FA5}">
                      <a16:colId xmlns:a16="http://schemas.microsoft.com/office/drawing/2014/main" val="3931859279"/>
                    </a:ext>
                  </a:extLst>
                </a:gridCol>
              </a:tblGrid>
              <a:tr h="210004">
                <a:tc rowSpan="2">
                  <a:txBody>
                    <a:bodyPr/>
                    <a:lstStyle/>
                    <a:p>
                      <a:pPr algn="ctr"/>
                      <a:r>
                        <a:rPr lang="en-US" sz="1000" u="sng" dirty="0">
                          <a:solidFill>
                            <a:schemeClr val="tx1"/>
                          </a:solidFill>
                          <a:latin typeface="Tahoma" panose="020B0604030504040204" pitchFamily="34" charset="0"/>
                          <a:ea typeface="Tahoma" panose="020B0604030504040204" pitchFamily="34" charset="0"/>
                          <a:cs typeface="Tahoma" panose="020B0604030504040204" pitchFamily="34" charset="0"/>
                        </a:rPr>
                        <a:t>PDOP Parks</a:t>
                      </a:r>
                    </a:p>
                  </a:txBody>
                  <a:tcPr marL="18288" marR="18288" marT="18288" marB="1828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rowSpan="2">
                  <a:txBody>
                    <a:bodyPr/>
                    <a:lstStyle/>
                    <a:p>
                      <a:pPr algn="ctr"/>
                      <a:r>
                        <a:rPr lang="en-US" sz="1000" i="1" dirty="0">
                          <a:latin typeface="Tahoma" panose="020B0604030504040204" pitchFamily="34" charset="0"/>
                          <a:ea typeface="Tahoma" panose="020B0604030504040204" pitchFamily="34" charset="0"/>
                          <a:cs typeface="Tahoma" panose="020B0604030504040204" pitchFamily="34" charset="0"/>
                        </a:rPr>
                        <a:t>n</a:t>
                      </a:r>
                    </a:p>
                  </a:txBody>
                  <a:tcPr marL="18288" marR="18288" marT="18288" marB="1828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gridSpan="5">
                  <a:txBody>
                    <a:bodyPr/>
                    <a:lstStyle/>
                    <a:p>
                      <a:pPr algn="ctr"/>
                      <a:r>
                        <a:rPr lang="en-US" sz="1000" dirty="0">
                          <a:latin typeface="Tahoma" panose="020B0604030504040204" pitchFamily="34" charset="0"/>
                          <a:ea typeface="Tahoma" panose="020B0604030504040204" pitchFamily="34" charset="0"/>
                          <a:cs typeface="Tahoma" panose="020B0604030504040204" pitchFamily="34" charset="0"/>
                        </a:rPr>
                        <a:t>Region</a:t>
                      </a:r>
                    </a:p>
                  </a:txBody>
                  <a:tcPr marL="18288" marR="18288" marT="18288" marB="1828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r>
                        <a:rPr lang="en-US" sz="1000" dirty="0">
                          <a:latin typeface="Tahoma" panose="020B0604030504040204" pitchFamily="34" charset="0"/>
                          <a:ea typeface="Tahoma" panose="020B0604030504040204" pitchFamily="34" charset="0"/>
                          <a:cs typeface="Tahoma" panose="020B0604030504040204" pitchFamily="34" charset="0"/>
                        </a:rPr>
                        <a:t>Region</a:t>
                      </a:r>
                    </a:p>
                  </a:txBody>
                  <a:tcPr marL="18288" marR="18288" marT="18288" marB="1828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sz="1000" dirty="0">
                        <a:latin typeface="Tahoma" panose="020B0604030504040204" pitchFamily="34" charset="0"/>
                        <a:ea typeface="Tahoma" panose="020B0604030504040204" pitchFamily="34" charset="0"/>
                        <a:cs typeface="Tahom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1000" dirty="0">
                        <a:latin typeface="Tahoma" panose="020B0604030504040204" pitchFamily="34" charset="0"/>
                        <a:ea typeface="Tahoma" panose="020B0604030504040204" pitchFamily="34" charset="0"/>
                        <a:cs typeface="Tahoma" panose="020B0604030504040204" pitchFamily="34" charset="0"/>
                      </a:endParaRPr>
                    </a:p>
                  </a:txBody>
                  <a:tcPr marL="18288" marR="18288" marT="18288" marB="1828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09632151"/>
                  </a:ext>
                </a:extLst>
              </a:tr>
              <a:tr h="379362">
                <a:tc vMerge="1">
                  <a:txBody>
                    <a:bodyPr/>
                    <a:lstStyle/>
                    <a:p>
                      <a:endParaRPr lang="en-US" sz="1000" dirty="0">
                        <a:latin typeface="Tahoma" panose="020B0604030504040204" pitchFamily="34" charset="0"/>
                        <a:ea typeface="Tahoma" panose="020B0604030504040204" pitchFamily="34" charset="0"/>
                        <a:cs typeface="Tahom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sz="1000" dirty="0">
                        <a:latin typeface="Tahoma" panose="020B0604030504040204" pitchFamily="34" charset="0"/>
                        <a:ea typeface="Tahoma" panose="020B0604030504040204" pitchFamily="34" charset="0"/>
                        <a:cs typeface="Tahom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1"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North</a:t>
                      </a:r>
                    </a:p>
                  </a:txBody>
                  <a:tcPr marL="18288" marR="18288" marT="18288" marB="18288"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fontAlgn="b"/>
                      <a:r>
                        <a:rPr lang="en-US" sz="1000" b="1"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N </a:t>
                      </a:r>
                    </a:p>
                    <a:p>
                      <a:pPr algn="ctr" fontAlgn="b"/>
                      <a:r>
                        <a:rPr lang="en-US" sz="1000" b="1"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Central</a:t>
                      </a:r>
                    </a:p>
                  </a:txBody>
                  <a:tcPr marL="18288" marR="18288" marT="18288" marB="18288"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fontAlgn="b"/>
                      <a:br>
                        <a:rPr lang="en-US" sz="1000" b="1"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br>
                      <a:r>
                        <a:rPr lang="en-US" sz="1000" b="1"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Central</a:t>
                      </a:r>
                    </a:p>
                  </a:txBody>
                  <a:tcPr marL="18288" marR="18288" marT="18288" marB="18288"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fontAlgn="b"/>
                      <a:r>
                        <a:rPr lang="en-US" sz="1000" b="1"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S</a:t>
                      </a:r>
                    </a:p>
                    <a:p>
                      <a:pPr algn="ctr" fontAlgn="b"/>
                      <a:r>
                        <a:rPr lang="en-US" sz="1000" b="1"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Central</a:t>
                      </a:r>
                    </a:p>
                  </a:txBody>
                  <a:tcPr marL="18288" marR="18288" marT="18288" marB="18288"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fontAlgn="b"/>
                      <a:r>
                        <a:rPr lang="en-US" sz="1000" b="1"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South</a:t>
                      </a:r>
                    </a:p>
                  </a:txBody>
                  <a:tcPr marL="18288" marR="18288" marT="18288" marB="18288"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20811394"/>
                  </a:ext>
                </a:extLst>
              </a:tr>
              <a:tr h="379362">
                <a:tc>
                  <a:txBody>
                    <a:bodyPr/>
                    <a:lstStyle/>
                    <a:p>
                      <a:pPr algn="ctr"/>
                      <a:r>
                        <a:rPr lang="en-US" sz="1000" b="1" dirty="0">
                          <a:latin typeface="Tahoma" panose="020B0604030504040204" pitchFamily="34" charset="0"/>
                          <a:ea typeface="Tahoma" panose="020B0604030504040204" pitchFamily="34" charset="0"/>
                          <a:cs typeface="Tahoma" panose="020B0604030504040204" pitchFamily="34" charset="0"/>
                        </a:rPr>
                        <a:t>Overall (row) % of Respondents</a:t>
                      </a:r>
                    </a:p>
                  </a:txBody>
                  <a:tcPr marL="18288" marR="18288" marT="18288" marB="18288">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US" sz="1000" b="1" i="1" dirty="0">
                          <a:latin typeface="Tahoma" panose="020B0604030504040204" pitchFamily="34" charset="0"/>
                          <a:ea typeface="Tahoma" panose="020B0604030504040204" pitchFamily="34" charset="0"/>
                          <a:cs typeface="Tahoma" panose="020B0604030504040204" pitchFamily="34" charset="0"/>
                        </a:rPr>
                        <a:t>558</a:t>
                      </a:r>
                    </a:p>
                  </a:txBody>
                  <a:tcPr marL="18288" marR="18288" marT="18288" marB="1828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fontAlgn="ctr"/>
                      <a:r>
                        <a:rPr lang="en-US" sz="1000" b="1"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19%</a:t>
                      </a:r>
                    </a:p>
                  </a:txBody>
                  <a:tcPr marL="18288" marR="18288" marT="18288" marB="1828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fontAlgn="ctr"/>
                      <a:r>
                        <a:rPr lang="en-US" sz="1000" b="1"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20%</a:t>
                      </a:r>
                    </a:p>
                  </a:txBody>
                  <a:tcPr marL="18288" marR="18288" marT="18288" marB="1828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fontAlgn="ctr"/>
                      <a:r>
                        <a:rPr lang="en-US" sz="1000" b="1"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27%</a:t>
                      </a:r>
                    </a:p>
                  </a:txBody>
                  <a:tcPr marL="18288" marR="18288" marT="18288" marB="1828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fontAlgn="ctr"/>
                      <a:r>
                        <a:rPr lang="en-US" sz="1000" b="1"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17%</a:t>
                      </a:r>
                    </a:p>
                  </a:txBody>
                  <a:tcPr marL="18288" marR="18288" marT="18288" marB="1828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fontAlgn="ctr"/>
                      <a:r>
                        <a:rPr lang="en-US" sz="1000" b="1"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16%</a:t>
                      </a:r>
                    </a:p>
                  </a:txBody>
                  <a:tcPr marL="18288" marR="18288" marT="18288" marB="18288"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78580031"/>
                  </a:ext>
                </a:extLst>
              </a:tr>
              <a:tr h="210004">
                <a:tc>
                  <a:txBody>
                    <a:bodyPr/>
                    <a:lstStyle/>
                    <a:p>
                      <a:pPr marL="0" marR="0" algn="ctr">
                        <a:lnSpc>
                          <a:spcPct val="107000"/>
                        </a:lnSpc>
                        <a:spcBef>
                          <a:spcPts val="0"/>
                        </a:spcBef>
                        <a:spcAft>
                          <a:spcPts val="0"/>
                        </a:spcAft>
                      </a:pPr>
                      <a:r>
                        <a:rPr lang="en-US" sz="1000" b="0" dirty="0">
                          <a:solidFill>
                            <a:srgbClr val="000000"/>
                          </a:solidFill>
                          <a:effectLst/>
                          <a:latin typeface="Tahoma" panose="020B0604030504040204" pitchFamily="34" charset="0"/>
                          <a:ea typeface="Tahoma" panose="020B0604030504040204" pitchFamily="34" charset="0"/>
                          <a:cs typeface="Tahoma" panose="020B0604030504040204" pitchFamily="34" charset="0"/>
                        </a:rPr>
                        <a:t>Scoville Park</a:t>
                      </a:r>
                      <a:endParaRPr lang="en-US" sz="1000" b="0" dirty="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0" i="1"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358</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fontAlgn="ctr" latinLnBrk="0" hangingPunct="1"/>
                      <a:r>
                        <a:rPr lang="en-US" sz="1000" b="0" i="0" u="none" strike="noStrike" kern="1200" dirty="0">
                          <a:solidFill>
                            <a:srgbClr val="000000"/>
                          </a:solidFill>
                          <a:effectLst/>
                          <a:latin typeface="Tahoma" panose="020B0604030504040204" pitchFamily="34" charset="0"/>
                          <a:ea typeface="Tahoma" panose="020B0604030504040204" pitchFamily="34" charset="0"/>
                          <a:cs typeface="Tahoma" panose="020B0604030504040204" pitchFamily="34" charset="0"/>
                        </a:rPr>
                        <a:t>18%</a:t>
                      </a:r>
                    </a:p>
                  </a:txBody>
                  <a:tcPr marL="18288" marR="18288" marT="18288" marB="1828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0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25%</a:t>
                      </a:r>
                    </a:p>
                  </a:txBody>
                  <a:tcPr marL="18288" marR="18288" marT="18288" marB="1828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0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25%</a:t>
                      </a:r>
                    </a:p>
                  </a:txBody>
                  <a:tcPr marL="18288" marR="18288" marT="18288" marB="1828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0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15%</a:t>
                      </a:r>
                    </a:p>
                  </a:txBody>
                  <a:tcPr marL="18288" marR="18288" marT="18288" marB="1828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0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16%</a:t>
                      </a:r>
                    </a:p>
                  </a:txBody>
                  <a:tcPr marL="18288" marR="18288" marT="18288" marB="1828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028686137"/>
                  </a:ext>
                </a:extLst>
              </a:tr>
              <a:tr h="210004">
                <a:tc>
                  <a:txBody>
                    <a:bodyPr/>
                    <a:lstStyle/>
                    <a:p>
                      <a:pPr marL="0" marR="0" algn="ctr">
                        <a:lnSpc>
                          <a:spcPct val="107000"/>
                        </a:lnSpc>
                        <a:spcBef>
                          <a:spcPts val="0"/>
                        </a:spcBef>
                        <a:spcAft>
                          <a:spcPts val="0"/>
                        </a:spcAft>
                      </a:pPr>
                      <a:r>
                        <a:rPr lang="en-US" sz="1000" b="0" dirty="0">
                          <a:solidFill>
                            <a:srgbClr val="000000"/>
                          </a:solidFill>
                          <a:effectLst/>
                          <a:latin typeface="Tahoma" panose="020B0604030504040204" pitchFamily="34" charset="0"/>
                          <a:ea typeface="Tahoma" panose="020B0604030504040204" pitchFamily="34" charset="0"/>
                          <a:cs typeface="Tahoma" panose="020B0604030504040204" pitchFamily="34" charset="0"/>
                        </a:rPr>
                        <a:t>Austin Gardens</a:t>
                      </a:r>
                      <a:endParaRPr lang="en-US" sz="1000" b="0" dirty="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0" i="1"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273</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fontAlgn="ctr" latinLnBrk="0" hangingPunct="1"/>
                      <a:r>
                        <a:rPr lang="en-US" sz="1000" b="0" i="0" u="none" strike="noStrike" kern="1200" dirty="0">
                          <a:solidFill>
                            <a:srgbClr val="000000"/>
                          </a:solidFill>
                          <a:effectLst/>
                          <a:latin typeface="Tahoma" panose="020B0604030504040204" pitchFamily="34" charset="0"/>
                          <a:ea typeface="Tahoma" panose="020B0604030504040204" pitchFamily="34" charset="0"/>
                          <a:cs typeface="Tahoma" panose="020B0604030504040204" pitchFamily="34" charset="0"/>
                        </a:rPr>
                        <a:t>18%</a:t>
                      </a:r>
                    </a:p>
                  </a:txBody>
                  <a:tcPr marL="18288" marR="18288" marT="18288" marB="1828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0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28%</a:t>
                      </a:r>
                    </a:p>
                  </a:txBody>
                  <a:tcPr marL="18288" marR="18288" marT="18288" marB="1828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0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29%</a:t>
                      </a:r>
                    </a:p>
                  </a:txBody>
                  <a:tcPr marL="18288" marR="18288" marT="18288" marB="1828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0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13%</a:t>
                      </a:r>
                    </a:p>
                  </a:txBody>
                  <a:tcPr marL="18288" marR="18288" marT="18288" marB="1828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0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12%</a:t>
                      </a:r>
                    </a:p>
                  </a:txBody>
                  <a:tcPr marL="18288" marR="18288" marT="18288" marB="1828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512982853"/>
                  </a:ext>
                </a:extLst>
              </a:tr>
              <a:tr h="210004">
                <a:tc>
                  <a:txBody>
                    <a:bodyPr/>
                    <a:lstStyle/>
                    <a:p>
                      <a:pPr marL="0" marR="0" algn="ctr">
                        <a:lnSpc>
                          <a:spcPct val="107000"/>
                        </a:lnSpc>
                        <a:spcBef>
                          <a:spcPts val="0"/>
                        </a:spcBef>
                        <a:spcAft>
                          <a:spcPts val="0"/>
                        </a:spcAft>
                      </a:pPr>
                      <a:r>
                        <a:rPr lang="en-US" sz="1000" b="0" dirty="0">
                          <a:solidFill>
                            <a:srgbClr val="000000"/>
                          </a:solidFill>
                          <a:effectLst/>
                          <a:latin typeface="Tahoma" panose="020B0604030504040204" pitchFamily="34" charset="0"/>
                          <a:ea typeface="Tahoma" panose="020B0604030504040204" pitchFamily="34" charset="0"/>
                          <a:cs typeface="Tahoma" panose="020B0604030504040204" pitchFamily="34" charset="0"/>
                        </a:rPr>
                        <a:t>Rehm Park</a:t>
                      </a:r>
                      <a:endParaRPr lang="en-US" sz="1000" b="0" dirty="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0" i="1"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257</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fontAlgn="ctr" latinLnBrk="0" hangingPunct="1"/>
                      <a:r>
                        <a:rPr lang="en-US" sz="1000" b="0" i="0" u="none" strike="noStrike" kern="1200" dirty="0">
                          <a:solidFill>
                            <a:srgbClr val="000000"/>
                          </a:solidFill>
                          <a:effectLst/>
                          <a:latin typeface="Tahoma" panose="020B0604030504040204" pitchFamily="34" charset="0"/>
                          <a:ea typeface="Tahoma" panose="020B0604030504040204" pitchFamily="34" charset="0"/>
                          <a:cs typeface="Tahoma" panose="020B0604030504040204" pitchFamily="34" charset="0"/>
                        </a:rPr>
                        <a:t>16%</a:t>
                      </a:r>
                    </a:p>
                  </a:txBody>
                  <a:tcPr marL="18288" marR="18288" marT="18288" marB="1828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0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12%</a:t>
                      </a:r>
                    </a:p>
                  </a:txBody>
                  <a:tcPr marL="18288" marR="18288" marT="18288" marB="1828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0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18%</a:t>
                      </a:r>
                    </a:p>
                  </a:txBody>
                  <a:tcPr marL="18288" marR="18288" marT="18288" marB="1828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0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26%</a:t>
                      </a:r>
                    </a:p>
                  </a:txBody>
                  <a:tcPr marL="18288" marR="18288" marT="18288" marB="1828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0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27%</a:t>
                      </a:r>
                    </a:p>
                  </a:txBody>
                  <a:tcPr marL="18288" marR="18288" marT="18288" marB="1828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770738877"/>
                  </a:ext>
                </a:extLst>
              </a:tr>
              <a:tr h="210004">
                <a:tc>
                  <a:txBody>
                    <a:bodyPr/>
                    <a:lstStyle/>
                    <a:p>
                      <a:pPr marL="0" marR="0" algn="ctr">
                        <a:lnSpc>
                          <a:spcPct val="107000"/>
                        </a:lnSpc>
                        <a:spcBef>
                          <a:spcPts val="0"/>
                        </a:spcBef>
                        <a:spcAft>
                          <a:spcPts val="0"/>
                        </a:spcAft>
                      </a:pPr>
                      <a:r>
                        <a:rPr lang="en-US" sz="1000" b="0" dirty="0">
                          <a:solidFill>
                            <a:srgbClr val="000000"/>
                          </a:solidFill>
                          <a:effectLst/>
                          <a:latin typeface="Tahoma" panose="020B0604030504040204" pitchFamily="34" charset="0"/>
                          <a:ea typeface="Tahoma" panose="020B0604030504040204" pitchFamily="34" charset="0"/>
                          <a:cs typeface="Tahoma" panose="020B0604030504040204" pitchFamily="34" charset="0"/>
                        </a:rPr>
                        <a:t>Taylor Park</a:t>
                      </a:r>
                      <a:endParaRPr lang="en-US" sz="1000" b="0" dirty="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0" i="1"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254</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fontAlgn="ctr" latinLnBrk="0" hangingPunct="1"/>
                      <a:r>
                        <a:rPr lang="en-US" sz="1000" b="0" i="0" u="none" strike="noStrike" kern="1200" dirty="0">
                          <a:solidFill>
                            <a:srgbClr val="000000"/>
                          </a:solidFill>
                          <a:effectLst/>
                          <a:latin typeface="Tahoma" panose="020B0604030504040204" pitchFamily="34" charset="0"/>
                          <a:ea typeface="Tahoma" panose="020B0604030504040204" pitchFamily="34" charset="0"/>
                          <a:cs typeface="Tahoma" panose="020B0604030504040204" pitchFamily="34" charset="0"/>
                        </a:rPr>
                        <a:t>32%</a:t>
                      </a:r>
                    </a:p>
                  </a:txBody>
                  <a:tcPr marL="18288" marR="18288" marT="18288" marB="1828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0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27%</a:t>
                      </a:r>
                    </a:p>
                  </a:txBody>
                  <a:tcPr marL="18288" marR="18288" marT="18288" marB="1828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0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12%</a:t>
                      </a:r>
                    </a:p>
                  </a:txBody>
                  <a:tcPr marL="18288" marR="18288" marT="18288" marB="1828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0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13%</a:t>
                      </a:r>
                    </a:p>
                  </a:txBody>
                  <a:tcPr marL="18288" marR="18288" marT="18288" marB="1828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0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16%</a:t>
                      </a:r>
                    </a:p>
                  </a:txBody>
                  <a:tcPr marL="18288" marR="18288" marT="18288" marB="1828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169982686"/>
                  </a:ext>
                </a:extLst>
              </a:tr>
              <a:tr h="210004">
                <a:tc>
                  <a:txBody>
                    <a:bodyPr/>
                    <a:lstStyle/>
                    <a:p>
                      <a:pPr marL="0" marR="0" algn="ctr">
                        <a:lnSpc>
                          <a:spcPct val="107000"/>
                        </a:lnSpc>
                        <a:spcBef>
                          <a:spcPts val="0"/>
                        </a:spcBef>
                        <a:spcAft>
                          <a:spcPts val="0"/>
                        </a:spcAft>
                      </a:pPr>
                      <a:r>
                        <a:rPr lang="en-US" sz="1000" b="0" dirty="0">
                          <a:solidFill>
                            <a:srgbClr val="000000"/>
                          </a:solidFill>
                          <a:effectLst/>
                          <a:latin typeface="Tahoma" panose="020B0604030504040204" pitchFamily="34" charset="0"/>
                          <a:ea typeface="Tahoma" panose="020B0604030504040204" pitchFamily="34" charset="0"/>
                          <a:cs typeface="Tahoma" panose="020B0604030504040204" pitchFamily="34" charset="0"/>
                        </a:rPr>
                        <a:t>Mills Park</a:t>
                      </a:r>
                      <a:endParaRPr lang="en-US" sz="1000" b="0" dirty="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0" i="1"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140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fontAlgn="ctr" latinLnBrk="0" hangingPunct="1"/>
                      <a:r>
                        <a:rPr lang="en-US" sz="1000" b="0" i="0" u="none" strike="noStrike" kern="1200" dirty="0">
                          <a:solidFill>
                            <a:srgbClr val="000000"/>
                          </a:solidFill>
                          <a:effectLst/>
                          <a:latin typeface="Tahoma" panose="020B0604030504040204" pitchFamily="34" charset="0"/>
                          <a:ea typeface="Tahoma" panose="020B0604030504040204" pitchFamily="34" charset="0"/>
                          <a:cs typeface="Tahoma" panose="020B0604030504040204" pitchFamily="34" charset="0"/>
                        </a:rPr>
                        <a:t>7%</a:t>
                      </a:r>
                    </a:p>
                  </a:txBody>
                  <a:tcPr marL="18288" marR="18288" marT="18288" marB="1828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0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18%</a:t>
                      </a:r>
                    </a:p>
                  </a:txBody>
                  <a:tcPr marL="18288" marR="18288" marT="18288" marB="1828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0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47%</a:t>
                      </a:r>
                    </a:p>
                  </a:txBody>
                  <a:tcPr marL="18288" marR="18288" marT="18288" marB="1828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0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19%</a:t>
                      </a:r>
                    </a:p>
                  </a:txBody>
                  <a:tcPr marL="18288" marR="18288" marT="18288" marB="1828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0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9%</a:t>
                      </a:r>
                    </a:p>
                  </a:txBody>
                  <a:tcPr marL="18288" marR="18288" marT="18288" marB="1828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32063157"/>
                  </a:ext>
                </a:extLst>
              </a:tr>
              <a:tr h="210004">
                <a:tc>
                  <a:txBody>
                    <a:bodyPr/>
                    <a:lstStyle/>
                    <a:p>
                      <a:pPr marL="0" marR="0" algn="ctr">
                        <a:lnSpc>
                          <a:spcPct val="107000"/>
                        </a:lnSpc>
                        <a:spcBef>
                          <a:spcPts val="0"/>
                        </a:spcBef>
                        <a:spcAft>
                          <a:spcPts val="0"/>
                        </a:spcAft>
                      </a:pPr>
                      <a:r>
                        <a:rPr lang="en-US" sz="1000" b="0" dirty="0">
                          <a:solidFill>
                            <a:srgbClr val="000000"/>
                          </a:solidFill>
                          <a:effectLst/>
                          <a:latin typeface="Tahoma" panose="020B0604030504040204" pitchFamily="34" charset="0"/>
                          <a:ea typeface="Tahoma" panose="020B0604030504040204" pitchFamily="34" charset="0"/>
                          <a:cs typeface="Tahoma" panose="020B0604030504040204" pitchFamily="34" charset="0"/>
                        </a:rPr>
                        <a:t>Barrie Center/Park</a:t>
                      </a:r>
                      <a:endParaRPr lang="en-US" sz="1000" b="0" dirty="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0" i="1"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175</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fontAlgn="ctr" latinLnBrk="0" hangingPunct="1"/>
                      <a:r>
                        <a:rPr lang="en-US" sz="1000" b="0" i="0" u="none" strike="noStrike" kern="1200" dirty="0">
                          <a:solidFill>
                            <a:srgbClr val="000000"/>
                          </a:solidFill>
                          <a:effectLst/>
                          <a:latin typeface="Tahoma" panose="020B0604030504040204" pitchFamily="34" charset="0"/>
                          <a:ea typeface="Tahoma" panose="020B0604030504040204" pitchFamily="34" charset="0"/>
                          <a:cs typeface="Tahoma" panose="020B0604030504040204" pitchFamily="34" charset="0"/>
                        </a:rPr>
                        <a:t>9%</a:t>
                      </a:r>
                    </a:p>
                  </a:txBody>
                  <a:tcPr marL="18288" marR="18288" marT="18288" marB="1828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0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11%</a:t>
                      </a:r>
                    </a:p>
                  </a:txBody>
                  <a:tcPr marL="18288" marR="18288" marT="18288" marB="1828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0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17%</a:t>
                      </a:r>
                    </a:p>
                  </a:txBody>
                  <a:tcPr marL="18288" marR="18288" marT="18288" marB="1828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0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26%</a:t>
                      </a:r>
                    </a:p>
                  </a:txBody>
                  <a:tcPr marL="18288" marR="18288" marT="18288" marB="1828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0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37%</a:t>
                      </a:r>
                    </a:p>
                  </a:txBody>
                  <a:tcPr marL="18288" marR="18288" marT="18288" marB="1828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861114385"/>
                  </a:ext>
                </a:extLst>
              </a:tr>
              <a:tr h="210004">
                <a:tc>
                  <a:txBody>
                    <a:bodyPr/>
                    <a:lstStyle/>
                    <a:p>
                      <a:pPr marL="0" marR="0" algn="ctr">
                        <a:lnSpc>
                          <a:spcPct val="107000"/>
                        </a:lnSpc>
                        <a:spcBef>
                          <a:spcPts val="0"/>
                        </a:spcBef>
                        <a:spcAft>
                          <a:spcPts val="0"/>
                        </a:spcAft>
                      </a:pPr>
                      <a:r>
                        <a:rPr lang="en-US" sz="1000" b="0" dirty="0">
                          <a:solidFill>
                            <a:srgbClr val="000000"/>
                          </a:solidFill>
                          <a:effectLst/>
                          <a:latin typeface="Tahoma" panose="020B0604030504040204" pitchFamily="34" charset="0"/>
                          <a:ea typeface="Tahoma" panose="020B0604030504040204" pitchFamily="34" charset="0"/>
                          <a:cs typeface="Tahoma" panose="020B0604030504040204" pitchFamily="34" charset="0"/>
                        </a:rPr>
                        <a:t>Lindberg Park</a:t>
                      </a:r>
                      <a:endParaRPr lang="en-US" sz="1000" b="0" dirty="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0" i="1"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188</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fontAlgn="ctr" latinLnBrk="0" hangingPunct="1"/>
                      <a:r>
                        <a:rPr lang="en-US" sz="1000" b="0" i="0" u="none" strike="noStrike" kern="1200" dirty="0">
                          <a:solidFill>
                            <a:srgbClr val="000000"/>
                          </a:solidFill>
                          <a:effectLst/>
                          <a:latin typeface="Tahoma" panose="020B0604030504040204" pitchFamily="34" charset="0"/>
                          <a:ea typeface="Tahoma" panose="020B0604030504040204" pitchFamily="34" charset="0"/>
                          <a:cs typeface="Tahoma" panose="020B0604030504040204" pitchFamily="34" charset="0"/>
                        </a:rPr>
                        <a:t>41%</a:t>
                      </a:r>
                    </a:p>
                  </a:txBody>
                  <a:tcPr marL="18288" marR="18288" marT="18288" marB="1828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0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15%</a:t>
                      </a:r>
                    </a:p>
                  </a:txBody>
                  <a:tcPr marL="18288" marR="18288" marT="18288" marB="1828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0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18%</a:t>
                      </a:r>
                    </a:p>
                  </a:txBody>
                  <a:tcPr marL="18288" marR="18288" marT="18288" marB="1828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0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11%</a:t>
                      </a:r>
                    </a:p>
                  </a:txBody>
                  <a:tcPr marL="18288" marR="18288" marT="18288" marB="1828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0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14%</a:t>
                      </a:r>
                    </a:p>
                  </a:txBody>
                  <a:tcPr marL="18288" marR="18288" marT="18288" marB="1828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783939086"/>
                  </a:ext>
                </a:extLst>
              </a:tr>
              <a:tr h="210004">
                <a:tc>
                  <a:txBody>
                    <a:bodyPr/>
                    <a:lstStyle/>
                    <a:p>
                      <a:pPr marL="0" marR="0" algn="ctr">
                        <a:lnSpc>
                          <a:spcPct val="107000"/>
                        </a:lnSpc>
                        <a:spcBef>
                          <a:spcPts val="0"/>
                        </a:spcBef>
                        <a:spcAft>
                          <a:spcPts val="0"/>
                        </a:spcAft>
                      </a:pPr>
                      <a:r>
                        <a:rPr lang="en-US" sz="1000" b="0" dirty="0">
                          <a:solidFill>
                            <a:srgbClr val="000000"/>
                          </a:solidFill>
                          <a:effectLst/>
                          <a:latin typeface="Tahoma" panose="020B0604030504040204" pitchFamily="34" charset="0"/>
                          <a:ea typeface="Tahoma" panose="020B0604030504040204" pitchFamily="34" charset="0"/>
                          <a:cs typeface="Tahoma" panose="020B0604030504040204" pitchFamily="34" charset="0"/>
                        </a:rPr>
                        <a:t>Longfellow Center/Park</a:t>
                      </a:r>
                      <a:endParaRPr lang="en-US" sz="1000" b="0" dirty="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0" i="1"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162</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fontAlgn="ctr" latinLnBrk="0" hangingPunct="1"/>
                      <a:r>
                        <a:rPr lang="en-US" sz="1000" b="0" i="0" u="none" strike="noStrike" kern="1200" dirty="0">
                          <a:solidFill>
                            <a:srgbClr val="000000"/>
                          </a:solidFill>
                          <a:effectLst/>
                          <a:latin typeface="Tahoma" panose="020B0604030504040204" pitchFamily="34" charset="0"/>
                          <a:ea typeface="Tahoma" panose="020B0604030504040204" pitchFamily="34" charset="0"/>
                          <a:cs typeface="Tahoma" panose="020B0604030504040204" pitchFamily="34" charset="0"/>
                        </a:rPr>
                        <a:t>9%</a:t>
                      </a:r>
                    </a:p>
                  </a:txBody>
                  <a:tcPr marL="18288" marR="18288" marT="18288" marB="1828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0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19%</a:t>
                      </a:r>
                    </a:p>
                  </a:txBody>
                  <a:tcPr marL="18288" marR="18288" marT="18288" marB="1828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0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16%</a:t>
                      </a:r>
                    </a:p>
                  </a:txBody>
                  <a:tcPr marL="18288" marR="18288" marT="18288" marB="1828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0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35%</a:t>
                      </a:r>
                    </a:p>
                  </a:txBody>
                  <a:tcPr marL="18288" marR="18288" marT="18288" marB="1828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0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21%</a:t>
                      </a:r>
                    </a:p>
                  </a:txBody>
                  <a:tcPr marL="18288" marR="18288" marT="18288" marB="1828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564168657"/>
                  </a:ext>
                </a:extLst>
              </a:tr>
              <a:tr h="210004">
                <a:tc>
                  <a:txBody>
                    <a:bodyPr/>
                    <a:lstStyle/>
                    <a:p>
                      <a:pPr marL="0" marR="0" algn="ctr">
                        <a:lnSpc>
                          <a:spcPct val="107000"/>
                        </a:lnSpc>
                        <a:spcBef>
                          <a:spcPts val="0"/>
                        </a:spcBef>
                        <a:spcAft>
                          <a:spcPts val="0"/>
                        </a:spcAft>
                      </a:pPr>
                      <a:r>
                        <a:rPr lang="en-US" sz="1000" b="0" dirty="0">
                          <a:effectLst/>
                          <a:latin typeface="Tahoma" panose="020B0604030504040204" pitchFamily="34" charset="0"/>
                          <a:ea typeface="Tahoma" panose="020B0604030504040204" pitchFamily="34" charset="0"/>
                          <a:cs typeface="Tahoma" panose="020B0604030504040204" pitchFamily="34" charset="0"/>
                        </a:rPr>
                        <a:t>Maple Park</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0" i="1"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147</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fontAlgn="ctr" latinLnBrk="0" hangingPunct="1"/>
                      <a:r>
                        <a:rPr lang="en-US" sz="1000" b="0" i="0" u="none" strike="noStrike" kern="1200" dirty="0">
                          <a:solidFill>
                            <a:srgbClr val="000000"/>
                          </a:solidFill>
                          <a:effectLst/>
                          <a:latin typeface="Tahoma" panose="020B0604030504040204" pitchFamily="34" charset="0"/>
                          <a:ea typeface="Tahoma" panose="020B0604030504040204" pitchFamily="34" charset="0"/>
                          <a:cs typeface="Tahoma" panose="020B0604030504040204" pitchFamily="34" charset="0"/>
                        </a:rPr>
                        <a:t>10%</a:t>
                      </a:r>
                    </a:p>
                  </a:txBody>
                  <a:tcPr marL="18288" marR="18288" marT="18288" marB="1828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0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8%</a:t>
                      </a:r>
                    </a:p>
                  </a:txBody>
                  <a:tcPr marL="18288" marR="18288" marT="18288" marB="1828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0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15%</a:t>
                      </a:r>
                    </a:p>
                  </a:txBody>
                  <a:tcPr marL="18288" marR="18288" marT="18288" marB="1828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0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26%</a:t>
                      </a:r>
                    </a:p>
                  </a:txBody>
                  <a:tcPr marL="18288" marR="18288" marT="18288" marB="1828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0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41%</a:t>
                      </a:r>
                    </a:p>
                  </a:txBody>
                  <a:tcPr marL="18288" marR="18288" marT="18288" marB="1828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563465967"/>
                  </a:ext>
                </a:extLst>
              </a:tr>
              <a:tr h="210004">
                <a:tc>
                  <a:txBody>
                    <a:bodyPr/>
                    <a:lstStyle/>
                    <a:p>
                      <a:pPr marL="0" marR="0" algn="ctr">
                        <a:lnSpc>
                          <a:spcPct val="107000"/>
                        </a:lnSpc>
                        <a:spcBef>
                          <a:spcPts val="0"/>
                        </a:spcBef>
                        <a:spcAft>
                          <a:spcPts val="0"/>
                        </a:spcAft>
                      </a:pPr>
                      <a:r>
                        <a:rPr lang="en-US" sz="1000" b="0" dirty="0">
                          <a:solidFill>
                            <a:srgbClr val="000000"/>
                          </a:solidFill>
                          <a:effectLst/>
                          <a:latin typeface="Tahoma" panose="020B0604030504040204" pitchFamily="34" charset="0"/>
                          <a:ea typeface="Tahoma" panose="020B0604030504040204" pitchFamily="34" charset="0"/>
                          <a:cs typeface="Tahoma" panose="020B0604030504040204" pitchFamily="34" charset="0"/>
                        </a:rPr>
                        <a:t>Fox Center/Park</a:t>
                      </a:r>
                      <a:endParaRPr lang="en-US" sz="1000" b="0" dirty="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0" i="1"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121</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fontAlgn="ctr" latinLnBrk="0" hangingPunct="1"/>
                      <a:r>
                        <a:rPr lang="en-US" sz="1000" b="0" i="0" u="none" strike="noStrike" kern="1200" dirty="0">
                          <a:solidFill>
                            <a:srgbClr val="000000"/>
                          </a:solidFill>
                          <a:effectLst/>
                          <a:latin typeface="Tahoma" panose="020B0604030504040204" pitchFamily="34" charset="0"/>
                          <a:ea typeface="Tahoma" panose="020B0604030504040204" pitchFamily="34" charset="0"/>
                          <a:cs typeface="Tahoma" panose="020B0604030504040204" pitchFamily="34" charset="0"/>
                        </a:rPr>
                        <a:t>10%</a:t>
                      </a:r>
                    </a:p>
                  </a:txBody>
                  <a:tcPr marL="18288" marR="18288" marT="18288" marB="1828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0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18%</a:t>
                      </a:r>
                    </a:p>
                  </a:txBody>
                  <a:tcPr marL="18288" marR="18288" marT="18288" marB="1828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0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15%</a:t>
                      </a:r>
                    </a:p>
                  </a:txBody>
                  <a:tcPr marL="18288" marR="18288" marT="18288" marB="1828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0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42%</a:t>
                      </a:r>
                    </a:p>
                  </a:txBody>
                  <a:tcPr marL="18288" marR="18288" marT="18288" marB="1828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0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15%</a:t>
                      </a:r>
                    </a:p>
                  </a:txBody>
                  <a:tcPr marL="18288" marR="18288" marT="18288" marB="1828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22180912"/>
                  </a:ext>
                </a:extLst>
              </a:tr>
              <a:tr h="210004">
                <a:tc>
                  <a:txBody>
                    <a:bodyPr/>
                    <a:lstStyle/>
                    <a:p>
                      <a:pPr marL="0" marR="0" algn="ctr">
                        <a:lnSpc>
                          <a:spcPct val="107000"/>
                        </a:lnSpc>
                        <a:spcBef>
                          <a:spcPts val="0"/>
                        </a:spcBef>
                        <a:spcAft>
                          <a:spcPts val="0"/>
                        </a:spcAft>
                      </a:pPr>
                      <a:r>
                        <a:rPr lang="en-US" sz="1000" b="0" dirty="0">
                          <a:effectLst/>
                          <a:latin typeface="Tahoma" panose="020B0604030504040204" pitchFamily="34" charset="0"/>
                          <a:ea typeface="Tahoma" panose="020B0604030504040204" pitchFamily="34" charset="0"/>
                          <a:cs typeface="Tahoma" panose="020B0604030504040204" pitchFamily="34" charset="0"/>
                        </a:rPr>
                        <a:t>Field Center/Park</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0" i="1"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110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fontAlgn="ctr" latinLnBrk="0" hangingPunct="1"/>
                      <a:r>
                        <a:rPr lang="en-US" sz="1000" b="0" i="0" u="none" strike="noStrike" kern="1200" dirty="0">
                          <a:solidFill>
                            <a:srgbClr val="000000"/>
                          </a:solidFill>
                          <a:effectLst/>
                          <a:latin typeface="Tahoma" panose="020B0604030504040204" pitchFamily="34" charset="0"/>
                          <a:ea typeface="Tahoma" panose="020B0604030504040204" pitchFamily="34" charset="0"/>
                          <a:cs typeface="Tahoma" panose="020B0604030504040204" pitchFamily="34" charset="0"/>
                        </a:rPr>
                        <a:t>47%</a:t>
                      </a:r>
                    </a:p>
                  </a:txBody>
                  <a:tcPr marL="18288" marR="18288" marT="18288" marB="1828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0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25%</a:t>
                      </a:r>
                    </a:p>
                  </a:txBody>
                  <a:tcPr marL="18288" marR="18288" marT="18288" marB="1828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0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6%</a:t>
                      </a:r>
                    </a:p>
                  </a:txBody>
                  <a:tcPr marL="18288" marR="18288" marT="18288" marB="1828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0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9%</a:t>
                      </a:r>
                    </a:p>
                  </a:txBody>
                  <a:tcPr marL="18288" marR="18288" marT="18288" marB="1828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0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13%</a:t>
                      </a:r>
                    </a:p>
                  </a:txBody>
                  <a:tcPr marL="18288" marR="18288" marT="18288" marB="1828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241777990"/>
                  </a:ext>
                </a:extLst>
              </a:tr>
              <a:tr h="210004">
                <a:tc>
                  <a:txBody>
                    <a:bodyPr/>
                    <a:lstStyle/>
                    <a:p>
                      <a:pPr marL="0" marR="0" algn="ctr">
                        <a:lnSpc>
                          <a:spcPct val="107000"/>
                        </a:lnSpc>
                        <a:spcBef>
                          <a:spcPts val="0"/>
                        </a:spcBef>
                        <a:spcAft>
                          <a:spcPts val="0"/>
                        </a:spcAft>
                      </a:pPr>
                      <a:r>
                        <a:rPr lang="en-US" sz="1000" b="0" dirty="0">
                          <a:effectLst/>
                          <a:latin typeface="Tahoma" panose="020B0604030504040204" pitchFamily="34" charset="0"/>
                          <a:ea typeface="Tahoma" panose="020B0604030504040204" pitchFamily="34" charset="0"/>
                          <a:cs typeface="Tahoma" panose="020B0604030504040204" pitchFamily="34" charset="0"/>
                        </a:rPr>
                        <a:t>Euclid Square Park</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0" i="1"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118</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fontAlgn="ctr" latinLnBrk="0" hangingPunct="1"/>
                      <a:r>
                        <a:rPr lang="en-US" sz="1000" b="0" i="0" u="none" strike="noStrike" kern="1200" dirty="0">
                          <a:solidFill>
                            <a:srgbClr val="000000"/>
                          </a:solidFill>
                          <a:effectLst/>
                          <a:latin typeface="Tahoma" panose="020B0604030504040204" pitchFamily="34" charset="0"/>
                          <a:ea typeface="Tahoma" panose="020B0604030504040204" pitchFamily="34" charset="0"/>
                          <a:cs typeface="Tahoma" panose="020B0604030504040204" pitchFamily="34" charset="0"/>
                        </a:rPr>
                        <a:t>11%</a:t>
                      </a:r>
                    </a:p>
                  </a:txBody>
                  <a:tcPr marL="18288" marR="18288" marT="18288" marB="1828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0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7%</a:t>
                      </a:r>
                    </a:p>
                  </a:txBody>
                  <a:tcPr marL="18288" marR="18288" marT="18288" marB="1828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0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20%</a:t>
                      </a:r>
                    </a:p>
                  </a:txBody>
                  <a:tcPr marL="18288" marR="18288" marT="18288" marB="1828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0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29%</a:t>
                      </a:r>
                    </a:p>
                  </a:txBody>
                  <a:tcPr marL="18288" marR="18288" marT="18288" marB="1828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0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33%</a:t>
                      </a:r>
                    </a:p>
                  </a:txBody>
                  <a:tcPr marL="18288" marR="18288" marT="18288" marB="1828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864227161"/>
                  </a:ext>
                </a:extLst>
              </a:tr>
              <a:tr h="210004">
                <a:tc>
                  <a:txBody>
                    <a:bodyPr/>
                    <a:lstStyle/>
                    <a:p>
                      <a:pPr marL="0" marR="0" algn="ctr">
                        <a:lnSpc>
                          <a:spcPct val="107000"/>
                        </a:lnSpc>
                        <a:spcBef>
                          <a:spcPts val="0"/>
                        </a:spcBef>
                        <a:spcAft>
                          <a:spcPts val="0"/>
                        </a:spcAft>
                      </a:pPr>
                      <a:r>
                        <a:rPr lang="en-US" sz="1000" b="0" dirty="0">
                          <a:effectLst/>
                          <a:latin typeface="Tahoma" panose="020B0604030504040204" pitchFamily="34" charset="0"/>
                          <a:ea typeface="Tahoma" panose="020B0604030504040204" pitchFamily="34" charset="0"/>
                          <a:cs typeface="Tahoma" panose="020B0604030504040204" pitchFamily="34" charset="0"/>
                        </a:rPr>
                        <a:t>Stevenson Center/Park</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0" i="1"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118</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fontAlgn="ctr" latinLnBrk="0" hangingPunct="1"/>
                      <a:r>
                        <a:rPr lang="en-US" sz="1000" b="0" i="0" u="none" strike="noStrike" kern="1200" dirty="0">
                          <a:solidFill>
                            <a:srgbClr val="000000"/>
                          </a:solidFill>
                          <a:effectLst/>
                          <a:latin typeface="Tahoma" panose="020B0604030504040204" pitchFamily="34" charset="0"/>
                          <a:ea typeface="Tahoma" panose="020B0604030504040204" pitchFamily="34" charset="0"/>
                          <a:cs typeface="Tahoma" panose="020B0604030504040204" pitchFamily="34" charset="0"/>
                        </a:rPr>
                        <a:t>16%</a:t>
                      </a:r>
                    </a:p>
                  </a:txBody>
                  <a:tcPr marL="18288" marR="18288" marT="18288" marB="1828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0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30%</a:t>
                      </a:r>
                    </a:p>
                  </a:txBody>
                  <a:tcPr marL="18288" marR="18288" marT="18288" marB="1828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0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26%</a:t>
                      </a:r>
                    </a:p>
                  </a:txBody>
                  <a:tcPr marL="18288" marR="18288" marT="18288" marB="1828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0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15%</a:t>
                      </a:r>
                    </a:p>
                  </a:txBody>
                  <a:tcPr marL="18288" marR="18288" marT="18288" marB="1828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0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14%</a:t>
                      </a:r>
                    </a:p>
                  </a:txBody>
                  <a:tcPr marL="18288" marR="18288" marT="18288" marB="1828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416107217"/>
                  </a:ext>
                </a:extLst>
              </a:tr>
              <a:tr h="210004">
                <a:tc>
                  <a:txBody>
                    <a:bodyPr/>
                    <a:lstStyle/>
                    <a:p>
                      <a:pPr marL="0" marR="0" algn="ctr">
                        <a:lnSpc>
                          <a:spcPct val="107000"/>
                        </a:lnSpc>
                        <a:spcBef>
                          <a:spcPts val="0"/>
                        </a:spcBef>
                        <a:spcAft>
                          <a:spcPts val="0"/>
                        </a:spcAft>
                      </a:pPr>
                      <a:r>
                        <a:rPr lang="en-US" sz="1000" b="0" dirty="0">
                          <a:effectLst/>
                          <a:latin typeface="Tahoma" panose="020B0604030504040204" pitchFamily="34" charset="0"/>
                          <a:ea typeface="Tahoma" panose="020B0604030504040204" pitchFamily="34" charset="0"/>
                          <a:cs typeface="Tahoma" panose="020B0604030504040204" pitchFamily="34" charset="0"/>
                        </a:rPr>
                        <a:t>Andersen Center/Park</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0" i="1"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78</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fontAlgn="ctr" latinLnBrk="0" hangingPunct="1"/>
                      <a:r>
                        <a:rPr lang="en-US" sz="1000" b="0" i="0" u="none" strike="noStrike" kern="1200" dirty="0">
                          <a:solidFill>
                            <a:srgbClr val="000000"/>
                          </a:solidFill>
                          <a:effectLst/>
                          <a:latin typeface="Tahoma" panose="020B0604030504040204" pitchFamily="34" charset="0"/>
                          <a:ea typeface="Tahoma" panose="020B0604030504040204" pitchFamily="34" charset="0"/>
                          <a:cs typeface="Tahoma" panose="020B0604030504040204" pitchFamily="34" charset="0"/>
                        </a:rPr>
                        <a:t>38%</a:t>
                      </a:r>
                    </a:p>
                  </a:txBody>
                  <a:tcPr marL="18288" marR="18288" marT="18288" marB="1828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0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37%</a:t>
                      </a:r>
                    </a:p>
                  </a:txBody>
                  <a:tcPr marL="18288" marR="18288" marT="18288" marB="1828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0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3%</a:t>
                      </a:r>
                    </a:p>
                  </a:txBody>
                  <a:tcPr marL="18288" marR="18288" marT="18288" marB="1828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0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13%</a:t>
                      </a:r>
                    </a:p>
                  </a:txBody>
                  <a:tcPr marL="18288" marR="18288" marT="18288" marB="1828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0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10%</a:t>
                      </a:r>
                    </a:p>
                  </a:txBody>
                  <a:tcPr marL="18288" marR="18288" marT="18288" marB="1828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793642338"/>
                  </a:ext>
                </a:extLst>
              </a:tr>
              <a:tr h="210004">
                <a:tc>
                  <a:txBody>
                    <a:bodyPr/>
                    <a:lstStyle/>
                    <a:p>
                      <a:pPr marL="0" marR="0" algn="ctr">
                        <a:lnSpc>
                          <a:spcPct val="107000"/>
                        </a:lnSpc>
                        <a:spcBef>
                          <a:spcPts val="0"/>
                        </a:spcBef>
                        <a:spcAft>
                          <a:spcPts val="0"/>
                        </a:spcAft>
                      </a:pPr>
                      <a:r>
                        <a:rPr lang="en-US" sz="1000" b="0" dirty="0">
                          <a:effectLst/>
                          <a:latin typeface="Tahoma" panose="020B0604030504040204" pitchFamily="34" charset="0"/>
                          <a:ea typeface="Tahoma" panose="020B0604030504040204" pitchFamily="34" charset="0"/>
                          <a:cs typeface="Tahoma" panose="020B0604030504040204" pitchFamily="34" charset="0"/>
                        </a:rPr>
                        <a:t>Carroll Center/Park</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0" i="1"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83</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fontAlgn="ctr" latinLnBrk="0" hangingPunct="1"/>
                      <a:r>
                        <a:rPr lang="en-US" sz="1000" b="0" i="0" u="none" strike="noStrike" kern="1200" dirty="0">
                          <a:solidFill>
                            <a:srgbClr val="000000"/>
                          </a:solidFill>
                          <a:effectLst/>
                          <a:latin typeface="Tahoma" panose="020B0604030504040204" pitchFamily="34" charset="0"/>
                          <a:ea typeface="Tahoma" panose="020B0604030504040204" pitchFamily="34" charset="0"/>
                          <a:cs typeface="Tahoma" panose="020B0604030504040204" pitchFamily="34" charset="0"/>
                        </a:rPr>
                        <a:t>14%</a:t>
                      </a:r>
                    </a:p>
                  </a:txBody>
                  <a:tcPr marL="18288" marR="18288" marT="18288" marB="1828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0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6%</a:t>
                      </a:r>
                    </a:p>
                  </a:txBody>
                  <a:tcPr marL="18288" marR="18288" marT="18288" marB="1828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0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7%</a:t>
                      </a:r>
                    </a:p>
                  </a:txBody>
                  <a:tcPr marL="18288" marR="18288" marT="18288" marB="1828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0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31%</a:t>
                      </a:r>
                    </a:p>
                  </a:txBody>
                  <a:tcPr marL="18288" marR="18288" marT="18288" marB="1828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0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42%</a:t>
                      </a:r>
                    </a:p>
                  </a:txBody>
                  <a:tcPr marL="18288" marR="18288" marT="18288" marB="1828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922864199"/>
                  </a:ext>
                </a:extLst>
              </a:tr>
              <a:tr h="210004">
                <a:tc>
                  <a:txBody>
                    <a:bodyPr/>
                    <a:lstStyle/>
                    <a:p>
                      <a:pPr marL="0" marR="0" algn="ctr">
                        <a:lnSpc>
                          <a:spcPct val="107000"/>
                        </a:lnSpc>
                        <a:spcBef>
                          <a:spcPts val="0"/>
                        </a:spcBef>
                        <a:spcAft>
                          <a:spcPts val="0"/>
                        </a:spcAft>
                      </a:pPr>
                      <a:r>
                        <a:rPr lang="en-US" sz="1000" b="0" dirty="0">
                          <a:effectLst/>
                          <a:latin typeface="Tahoma" panose="020B0604030504040204" pitchFamily="34" charset="0"/>
                          <a:ea typeface="Tahoma" panose="020B0604030504040204" pitchFamily="34" charset="0"/>
                          <a:cs typeface="Tahoma" panose="020B0604030504040204" pitchFamily="34" charset="0"/>
                        </a:rPr>
                        <a:t>Randolph Park</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0" i="1"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41</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fontAlgn="ctr" latinLnBrk="0" hangingPunct="1"/>
                      <a:r>
                        <a:rPr lang="en-US" sz="1000" b="0" i="0" u="none" strike="noStrike" kern="1200" dirty="0">
                          <a:solidFill>
                            <a:srgbClr val="000000"/>
                          </a:solidFill>
                          <a:effectLst/>
                          <a:latin typeface="Tahoma" panose="020B0604030504040204" pitchFamily="34" charset="0"/>
                          <a:ea typeface="Tahoma" panose="020B0604030504040204" pitchFamily="34" charset="0"/>
                          <a:cs typeface="Tahoma" panose="020B0604030504040204" pitchFamily="34" charset="0"/>
                        </a:rPr>
                        <a:t>3%</a:t>
                      </a:r>
                    </a:p>
                  </a:txBody>
                  <a:tcPr marL="18288" marR="18288" marT="18288" marB="1828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0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9%</a:t>
                      </a:r>
                    </a:p>
                  </a:txBody>
                  <a:tcPr marL="18288" marR="18288" marT="18288" marB="1828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0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68%</a:t>
                      </a:r>
                    </a:p>
                  </a:txBody>
                  <a:tcPr marL="18288" marR="18288" marT="18288" marB="1828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0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8%</a:t>
                      </a:r>
                    </a:p>
                  </a:txBody>
                  <a:tcPr marL="18288" marR="18288" marT="18288" marB="1828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0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13%</a:t>
                      </a:r>
                    </a:p>
                  </a:txBody>
                  <a:tcPr marL="18288" marR="18288" marT="18288" marB="1828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609047859"/>
                  </a:ext>
                </a:extLst>
              </a:tr>
              <a:tr h="210004">
                <a:tc>
                  <a:txBody>
                    <a:bodyPr/>
                    <a:lstStyle/>
                    <a:p>
                      <a:pPr marL="0" marR="0" algn="ctr">
                        <a:lnSpc>
                          <a:spcPct val="107000"/>
                        </a:lnSpc>
                        <a:spcBef>
                          <a:spcPts val="0"/>
                        </a:spcBef>
                        <a:spcAft>
                          <a:spcPts val="0"/>
                        </a:spcAft>
                      </a:pPr>
                      <a:r>
                        <a:rPr lang="en-US" sz="1000" b="0" dirty="0">
                          <a:effectLst/>
                          <a:latin typeface="Tahoma" panose="020B0604030504040204" pitchFamily="34" charset="0"/>
                          <a:ea typeface="Tahoma" panose="020B0604030504040204" pitchFamily="34" charset="0"/>
                          <a:cs typeface="Tahoma" panose="020B0604030504040204" pitchFamily="34" charset="0"/>
                        </a:rPr>
                        <a:t>Wenonah Park</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0" i="1"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18</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fontAlgn="ctr" latinLnBrk="0" hangingPunct="1"/>
                      <a:r>
                        <a:rPr lang="en-US" sz="1000" b="0" i="0" u="none" strike="noStrike" kern="1200" dirty="0">
                          <a:solidFill>
                            <a:srgbClr val="000000"/>
                          </a:solidFill>
                          <a:effectLst/>
                          <a:latin typeface="Tahoma" panose="020B0604030504040204" pitchFamily="34" charset="0"/>
                          <a:ea typeface="Tahoma" panose="020B0604030504040204" pitchFamily="34" charset="0"/>
                          <a:cs typeface="Tahoma" panose="020B0604030504040204" pitchFamily="34" charset="0"/>
                        </a:rPr>
                        <a:t>10%</a:t>
                      </a:r>
                    </a:p>
                  </a:txBody>
                  <a:tcPr marL="18288" marR="18288" marT="18288" marB="1828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0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17%</a:t>
                      </a:r>
                    </a:p>
                  </a:txBody>
                  <a:tcPr marL="18288" marR="18288" marT="18288" marB="1828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0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26%</a:t>
                      </a:r>
                    </a:p>
                  </a:txBody>
                  <a:tcPr marL="18288" marR="18288" marT="18288" marB="1828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0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27%</a:t>
                      </a:r>
                    </a:p>
                  </a:txBody>
                  <a:tcPr marL="18288" marR="18288" marT="18288" marB="1828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0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20%</a:t>
                      </a:r>
                    </a:p>
                  </a:txBody>
                  <a:tcPr marL="18288" marR="18288" marT="18288" marB="1828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09979550"/>
                  </a:ext>
                </a:extLst>
              </a:tr>
            </a:tbl>
          </a:graphicData>
        </a:graphic>
      </p:graphicFrame>
      <p:sp>
        <p:nvSpPr>
          <p:cNvPr id="4" name="TextBox 3">
            <a:extLst>
              <a:ext uri="{FF2B5EF4-FFF2-40B4-BE49-F238E27FC236}">
                <a16:creationId xmlns:a16="http://schemas.microsoft.com/office/drawing/2014/main" id="{A01D98C7-866E-14C2-8B26-A2A36C921CD2}"/>
              </a:ext>
            </a:extLst>
          </p:cNvPr>
          <p:cNvSpPr txBox="1"/>
          <p:nvPr/>
        </p:nvSpPr>
        <p:spPr>
          <a:xfrm>
            <a:off x="482600" y="609420"/>
            <a:ext cx="8038776" cy="692497"/>
          </a:xfrm>
          <a:prstGeom prst="rect">
            <a:avLst/>
          </a:prstGeom>
          <a:noFill/>
        </p:spPr>
        <p:txBody>
          <a:bodyPr wrap="square" rtlCol="0">
            <a:spAutoFit/>
          </a:bodyPr>
          <a:lstStyle/>
          <a:p>
            <a:r>
              <a:rPr lang="en-US" sz="1300" b="1" dirty="0">
                <a:latin typeface="Tahoma" panose="020B0604030504040204" pitchFamily="34" charset="0"/>
                <a:ea typeface="Tahoma" panose="020B0604030504040204" pitchFamily="34" charset="0"/>
                <a:cs typeface="Tahoma" panose="020B0604030504040204" pitchFamily="34" charset="0"/>
              </a:rPr>
              <a:t>Looking at the top visited (self-reported) PDOP parks in the past year and where these visitors live, it becomes clear that most are heavily used by “neighbors”, with only a couple of sites attracting residents District-wide.</a:t>
            </a:r>
          </a:p>
        </p:txBody>
      </p:sp>
      <p:sp>
        <p:nvSpPr>
          <p:cNvPr id="21" name="TextBox 20">
            <a:extLst>
              <a:ext uri="{FF2B5EF4-FFF2-40B4-BE49-F238E27FC236}">
                <a16:creationId xmlns:a16="http://schemas.microsoft.com/office/drawing/2014/main" id="{7FBD40CF-3E3C-12F1-E55B-A5D3037346DF}"/>
              </a:ext>
            </a:extLst>
          </p:cNvPr>
          <p:cNvSpPr txBox="1"/>
          <p:nvPr/>
        </p:nvSpPr>
        <p:spPr>
          <a:xfrm>
            <a:off x="470223" y="1669582"/>
            <a:ext cx="2786235" cy="3985706"/>
          </a:xfrm>
          <a:prstGeom prst="rect">
            <a:avLst/>
          </a:prstGeom>
          <a:noFill/>
        </p:spPr>
        <p:txBody>
          <a:bodyPr wrap="square" rtlCol="0">
            <a:spAutoFit/>
          </a:bodyPr>
          <a:lstStyle/>
          <a:p>
            <a:pPr marL="171450" indent="-171450">
              <a:buFont typeface="Wingdings" panose="05000000000000000000" pitchFamily="2" charset="2"/>
              <a:buChar char="Ø"/>
            </a:pPr>
            <a:r>
              <a:rPr lang="en-US" sz="1100" dirty="0">
                <a:latin typeface="Tahoma" panose="020B0604030504040204" pitchFamily="34" charset="0"/>
                <a:ea typeface="Tahoma" panose="020B0604030504040204" pitchFamily="34" charset="0"/>
                <a:cs typeface="Tahoma" panose="020B0604030504040204" pitchFamily="34" charset="0"/>
              </a:rPr>
              <a:t>For example, Scoville Park and Austin Gardens draw disproportionately from the N-Central region (relative to the percent of the population in this area). </a:t>
            </a:r>
          </a:p>
          <a:p>
            <a:pPr marL="171450" indent="-171450">
              <a:buFont typeface="Wingdings" panose="05000000000000000000" pitchFamily="2" charset="2"/>
              <a:buChar char="Ø"/>
            </a:pPr>
            <a:endParaRPr lang="en-US" sz="1100" dirty="0">
              <a:latin typeface="Tahoma" panose="020B0604030504040204" pitchFamily="34" charset="0"/>
              <a:ea typeface="Tahoma" panose="020B0604030504040204" pitchFamily="34" charset="0"/>
              <a:cs typeface="Tahoma" panose="020B0604030504040204" pitchFamily="34" charset="0"/>
            </a:endParaRPr>
          </a:p>
          <a:p>
            <a:pPr marL="171450" indent="-171450">
              <a:buFont typeface="Wingdings" panose="05000000000000000000" pitchFamily="2" charset="2"/>
              <a:buChar char="Ø"/>
            </a:pPr>
            <a:r>
              <a:rPr lang="en-US" sz="1100" dirty="0">
                <a:latin typeface="Tahoma" panose="020B0604030504040204" pitchFamily="34" charset="0"/>
                <a:ea typeface="Tahoma" panose="020B0604030504040204" pitchFamily="34" charset="0"/>
                <a:cs typeface="Tahoma" panose="020B0604030504040204" pitchFamily="34" charset="0"/>
              </a:rPr>
              <a:t>The same is true for Rehm Park which draws the largest numbers from the S-Central and South regions.  </a:t>
            </a:r>
          </a:p>
          <a:p>
            <a:pPr marL="171450" indent="-171450">
              <a:buFont typeface="Wingdings" panose="05000000000000000000" pitchFamily="2" charset="2"/>
              <a:buChar char="Ø"/>
            </a:pPr>
            <a:endParaRPr lang="en-US" sz="1100" dirty="0">
              <a:latin typeface="Tahoma" panose="020B0604030504040204" pitchFamily="34" charset="0"/>
              <a:ea typeface="Tahoma" panose="020B0604030504040204" pitchFamily="34" charset="0"/>
              <a:cs typeface="Tahoma" panose="020B0604030504040204" pitchFamily="34" charset="0"/>
            </a:endParaRPr>
          </a:p>
          <a:p>
            <a:pPr marL="344488" lvl="1" indent="-171450">
              <a:buFont typeface="Wingdings" panose="05000000000000000000" pitchFamily="2" charset="2"/>
              <a:buChar char="§"/>
            </a:pPr>
            <a:r>
              <a:rPr lang="en-US" sz="1100" dirty="0">
                <a:latin typeface="Tahoma" panose="020B0604030504040204" pitchFamily="34" charset="0"/>
                <a:ea typeface="Tahoma" panose="020B0604030504040204" pitchFamily="34" charset="0"/>
                <a:cs typeface="Tahoma" panose="020B0604030504040204" pitchFamily="34" charset="0"/>
              </a:rPr>
              <a:t>While the N-Central area accounts for 20% of the overall population, only 12% of Rehm Park visitors come from that area.  </a:t>
            </a:r>
          </a:p>
          <a:p>
            <a:pPr marL="344488" lvl="1" indent="-171450">
              <a:buFont typeface="Wingdings" panose="05000000000000000000" pitchFamily="2" charset="2"/>
              <a:buChar char="§"/>
            </a:pPr>
            <a:endParaRPr lang="en-US" sz="1100" dirty="0">
              <a:latin typeface="Tahoma" panose="020B0604030504040204" pitchFamily="34" charset="0"/>
              <a:ea typeface="Tahoma" panose="020B0604030504040204" pitchFamily="34" charset="0"/>
              <a:cs typeface="Tahoma" panose="020B0604030504040204" pitchFamily="34" charset="0"/>
            </a:endParaRPr>
          </a:p>
          <a:p>
            <a:pPr marL="171450" indent="-171450">
              <a:buFont typeface="Wingdings" panose="05000000000000000000" pitchFamily="2" charset="2"/>
              <a:buChar char="Ø"/>
            </a:pPr>
            <a:r>
              <a:rPr lang="en-US" sz="1100" dirty="0">
                <a:latin typeface="Tahoma" panose="020B0604030504040204" pitchFamily="34" charset="0"/>
                <a:ea typeface="Tahoma" panose="020B0604030504040204" pitchFamily="34" charset="0"/>
                <a:cs typeface="Tahoma" panose="020B0604030504040204" pitchFamily="34" charset="0"/>
              </a:rPr>
              <a:t>This pattern of drawing large numbers from proximate neighborhoods is consistent across most of the top PDOP parks visited, with two exceptions.  Both Stevenson Park/Center and Wenonah Park tend to draw more evenly from throughout the District (no statistically meaningful differences).  </a:t>
            </a:r>
          </a:p>
        </p:txBody>
      </p:sp>
      <p:sp>
        <p:nvSpPr>
          <p:cNvPr id="6" name="Oval 5">
            <a:extLst>
              <a:ext uri="{FF2B5EF4-FFF2-40B4-BE49-F238E27FC236}">
                <a16:creationId xmlns:a16="http://schemas.microsoft.com/office/drawing/2014/main" id="{B853300B-9675-1098-9878-7633E65563F9}"/>
              </a:ext>
            </a:extLst>
          </p:cNvPr>
          <p:cNvSpPr/>
          <p:nvPr/>
        </p:nvSpPr>
        <p:spPr>
          <a:xfrm>
            <a:off x="5989320" y="5424170"/>
            <a:ext cx="342900" cy="200749"/>
          </a:xfrm>
          <a:prstGeom prst="ellipse">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Oval 8">
            <a:extLst>
              <a:ext uri="{FF2B5EF4-FFF2-40B4-BE49-F238E27FC236}">
                <a16:creationId xmlns:a16="http://schemas.microsoft.com/office/drawing/2014/main" id="{C796026C-D67B-07BA-B9EE-4B1D67415B9A}"/>
              </a:ext>
            </a:extLst>
          </p:cNvPr>
          <p:cNvSpPr/>
          <p:nvPr/>
        </p:nvSpPr>
        <p:spPr>
          <a:xfrm>
            <a:off x="6530340" y="5420540"/>
            <a:ext cx="342900" cy="200749"/>
          </a:xfrm>
          <a:prstGeom prst="ellipse">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a:extLst>
              <a:ext uri="{FF2B5EF4-FFF2-40B4-BE49-F238E27FC236}">
                <a16:creationId xmlns:a16="http://schemas.microsoft.com/office/drawing/2014/main" id="{9F775B64-733D-A637-CB4F-53662B57B38E}"/>
              </a:ext>
            </a:extLst>
          </p:cNvPr>
          <p:cNvSpPr/>
          <p:nvPr/>
        </p:nvSpPr>
        <p:spPr>
          <a:xfrm>
            <a:off x="6518910" y="2917639"/>
            <a:ext cx="342900" cy="200749"/>
          </a:xfrm>
          <a:prstGeom prst="ellipse">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Oval 10">
            <a:extLst>
              <a:ext uri="{FF2B5EF4-FFF2-40B4-BE49-F238E27FC236}">
                <a16:creationId xmlns:a16="http://schemas.microsoft.com/office/drawing/2014/main" id="{482713E1-FEC9-8CAF-CAD7-2E3ECFFC8016}"/>
              </a:ext>
            </a:extLst>
          </p:cNvPr>
          <p:cNvSpPr/>
          <p:nvPr/>
        </p:nvSpPr>
        <p:spPr>
          <a:xfrm>
            <a:off x="7578202" y="3750350"/>
            <a:ext cx="342900" cy="200749"/>
          </a:xfrm>
          <a:prstGeom prst="ellipse">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Oval 11">
            <a:extLst>
              <a:ext uri="{FF2B5EF4-FFF2-40B4-BE49-F238E27FC236}">
                <a16:creationId xmlns:a16="http://schemas.microsoft.com/office/drawing/2014/main" id="{1AAD9C24-ACA2-F4B3-D93E-6A75B51C841A}"/>
              </a:ext>
            </a:extLst>
          </p:cNvPr>
          <p:cNvSpPr/>
          <p:nvPr/>
        </p:nvSpPr>
        <p:spPr>
          <a:xfrm>
            <a:off x="8107792" y="3765590"/>
            <a:ext cx="342900" cy="200749"/>
          </a:xfrm>
          <a:prstGeom prst="ellipse">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Oval 12">
            <a:extLst>
              <a:ext uri="{FF2B5EF4-FFF2-40B4-BE49-F238E27FC236}">
                <a16:creationId xmlns:a16="http://schemas.microsoft.com/office/drawing/2014/main" id="{CF8DCFD9-7430-63F1-D9B4-079868E8A80A}"/>
              </a:ext>
            </a:extLst>
          </p:cNvPr>
          <p:cNvSpPr/>
          <p:nvPr/>
        </p:nvSpPr>
        <p:spPr>
          <a:xfrm>
            <a:off x="7578202" y="5011303"/>
            <a:ext cx="342900" cy="200749"/>
          </a:xfrm>
          <a:prstGeom prst="ellipse">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Oval 13">
            <a:extLst>
              <a:ext uri="{FF2B5EF4-FFF2-40B4-BE49-F238E27FC236}">
                <a16:creationId xmlns:a16="http://schemas.microsoft.com/office/drawing/2014/main" id="{03814718-BA13-2625-35B0-576D691170F2}"/>
              </a:ext>
            </a:extLst>
          </p:cNvPr>
          <p:cNvSpPr/>
          <p:nvPr/>
        </p:nvSpPr>
        <p:spPr>
          <a:xfrm>
            <a:off x="8107792" y="5026543"/>
            <a:ext cx="342900" cy="200749"/>
          </a:xfrm>
          <a:prstGeom prst="ellipse">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Oval 14">
            <a:extLst>
              <a:ext uri="{FF2B5EF4-FFF2-40B4-BE49-F238E27FC236}">
                <a16:creationId xmlns:a16="http://schemas.microsoft.com/office/drawing/2014/main" id="{96330DB5-A236-7EC6-A285-A71C193EF35A}"/>
              </a:ext>
            </a:extLst>
          </p:cNvPr>
          <p:cNvSpPr/>
          <p:nvPr/>
        </p:nvSpPr>
        <p:spPr>
          <a:xfrm>
            <a:off x="7566772" y="5625705"/>
            <a:ext cx="342900" cy="200749"/>
          </a:xfrm>
          <a:prstGeom prst="ellipse">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Oval 15">
            <a:extLst>
              <a:ext uri="{FF2B5EF4-FFF2-40B4-BE49-F238E27FC236}">
                <a16:creationId xmlns:a16="http://schemas.microsoft.com/office/drawing/2014/main" id="{7CC23D26-B2FB-049C-4465-AE9D3B901B0D}"/>
              </a:ext>
            </a:extLst>
          </p:cNvPr>
          <p:cNvSpPr/>
          <p:nvPr/>
        </p:nvSpPr>
        <p:spPr>
          <a:xfrm>
            <a:off x="8096362" y="5640945"/>
            <a:ext cx="342900" cy="200749"/>
          </a:xfrm>
          <a:prstGeom prst="ellipse">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Oval 16">
            <a:extLst>
              <a:ext uri="{FF2B5EF4-FFF2-40B4-BE49-F238E27FC236}">
                <a16:creationId xmlns:a16="http://schemas.microsoft.com/office/drawing/2014/main" id="{521B0AA9-CBF9-A85C-CC36-8F4E81AB0FCA}"/>
              </a:ext>
            </a:extLst>
          </p:cNvPr>
          <p:cNvSpPr/>
          <p:nvPr/>
        </p:nvSpPr>
        <p:spPr>
          <a:xfrm>
            <a:off x="5989320" y="4793738"/>
            <a:ext cx="342900" cy="200749"/>
          </a:xfrm>
          <a:prstGeom prst="ellipse">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Oval 17">
            <a:extLst>
              <a:ext uri="{FF2B5EF4-FFF2-40B4-BE49-F238E27FC236}">
                <a16:creationId xmlns:a16="http://schemas.microsoft.com/office/drawing/2014/main" id="{D7395C30-3ED9-FD15-2F8C-ED54F86E2851}"/>
              </a:ext>
            </a:extLst>
          </p:cNvPr>
          <p:cNvSpPr/>
          <p:nvPr/>
        </p:nvSpPr>
        <p:spPr>
          <a:xfrm>
            <a:off x="5989320" y="3951099"/>
            <a:ext cx="342900" cy="200749"/>
          </a:xfrm>
          <a:prstGeom prst="ellipse">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Oval 18">
            <a:extLst>
              <a:ext uri="{FF2B5EF4-FFF2-40B4-BE49-F238E27FC236}">
                <a16:creationId xmlns:a16="http://schemas.microsoft.com/office/drawing/2014/main" id="{F6E72925-EC28-2831-262B-AFE4842D4006}"/>
              </a:ext>
            </a:extLst>
          </p:cNvPr>
          <p:cNvSpPr/>
          <p:nvPr/>
        </p:nvSpPr>
        <p:spPr>
          <a:xfrm>
            <a:off x="6530340" y="2692800"/>
            <a:ext cx="342900" cy="200749"/>
          </a:xfrm>
          <a:prstGeom prst="ellipse">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Oval 19">
            <a:extLst>
              <a:ext uri="{FF2B5EF4-FFF2-40B4-BE49-F238E27FC236}">
                <a16:creationId xmlns:a16="http://schemas.microsoft.com/office/drawing/2014/main" id="{DCEEE519-579F-E8C4-4490-D0EA900002F3}"/>
              </a:ext>
            </a:extLst>
          </p:cNvPr>
          <p:cNvSpPr/>
          <p:nvPr/>
        </p:nvSpPr>
        <p:spPr>
          <a:xfrm>
            <a:off x="7055026" y="3533180"/>
            <a:ext cx="342900" cy="200749"/>
          </a:xfrm>
          <a:prstGeom prst="ellipse">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Oval 21">
            <a:extLst>
              <a:ext uri="{FF2B5EF4-FFF2-40B4-BE49-F238E27FC236}">
                <a16:creationId xmlns:a16="http://schemas.microsoft.com/office/drawing/2014/main" id="{75266B56-E28D-E59B-509F-A70CCF28C6F0}"/>
              </a:ext>
            </a:extLst>
          </p:cNvPr>
          <p:cNvSpPr/>
          <p:nvPr/>
        </p:nvSpPr>
        <p:spPr>
          <a:xfrm>
            <a:off x="7048556" y="5841694"/>
            <a:ext cx="342900" cy="200749"/>
          </a:xfrm>
          <a:prstGeom prst="ellipse">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Oval 22">
            <a:extLst>
              <a:ext uri="{FF2B5EF4-FFF2-40B4-BE49-F238E27FC236}">
                <a16:creationId xmlns:a16="http://schemas.microsoft.com/office/drawing/2014/main" id="{B046BDA1-9D55-5AC4-3082-4E7AF22A3F1D}"/>
              </a:ext>
            </a:extLst>
          </p:cNvPr>
          <p:cNvSpPr/>
          <p:nvPr/>
        </p:nvSpPr>
        <p:spPr>
          <a:xfrm>
            <a:off x="7566772" y="4573121"/>
            <a:ext cx="342900" cy="200749"/>
          </a:xfrm>
          <a:prstGeom prst="ellipse">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Oval 23">
            <a:extLst>
              <a:ext uri="{FF2B5EF4-FFF2-40B4-BE49-F238E27FC236}">
                <a16:creationId xmlns:a16="http://schemas.microsoft.com/office/drawing/2014/main" id="{96B8BDF0-FF2F-1461-4417-6766E42D0385}"/>
              </a:ext>
            </a:extLst>
          </p:cNvPr>
          <p:cNvSpPr/>
          <p:nvPr/>
        </p:nvSpPr>
        <p:spPr>
          <a:xfrm>
            <a:off x="7578314" y="4164837"/>
            <a:ext cx="342900" cy="200749"/>
          </a:xfrm>
          <a:prstGeom prst="ellipse">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Oval 24">
            <a:extLst>
              <a:ext uri="{FF2B5EF4-FFF2-40B4-BE49-F238E27FC236}">
                <a16:creationId xmlns:a16="http://schemas.microsoft.com/office/drawing/2014/main" id="{9AC5CEFD-4195-599A-EB5E-12DF8D2BE312}"/>
              </a:ext>
            </a:extLst>
          </p:cNvPr>
          <p:cNvSpPr/>
          <p:nvPr/>
        </p:nvSpPr>
        <p:spPr>
          <a:xfrm>
            <a:off x="7566772" y="3104633"/>
            <a:ext cx="342900" cy="200749"/>
          </a:xfrm>
          <a:prstGeom prst="ellipse">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Oval 25">
            <a:extLst>
              <a:ext uri="{FF2B5EF4-FFF2-40B4-BE49-F238E27FC236}">
                <a16:creationId xmlns:a16="http://schemas.microsoft.com/office/drawing/2014/main" id="{06B52A15-858C-46CF-65D9-CD001902EAC8}"/>
              </a:ext>
            </a:extLst>
          </p:cNvPr>
          <p:cNvSpPr/>
          <p:nvPr/>
        </p:nvSpPr>
        <p:spPr>
          <a:xfrm>
            <a:off x="8107792" y="4376308"/>
            <a:ext cx="342900" cy="200749"/>
          </a:xfrm>
          <a:prstGeom prst="ellipse">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Oval 26">
            <a:extLst>
              <a:ext uri="{FF2B5EF4-FFF2-40B4-BE49-F238E27FC236}">
                <a16:creationId xmlns:a16="http://schemas.microsoft.com/office/drawing/2014/main" id="{B4115AED-AF98-8125-FAEC-1FFC8BC02251}"/>
              </a:ext>
            </a:extLst>
          </p:cNvPr>
          <p:cNvSpPr/>
          <p:nvPr/>
        </p:nvSpPr>
        <p:spPr>
          <a:xfrm>
            <a:off x="8096362" y="3104632"/>
            <a:ext cx="342900" cy="200749"/>
          </a:xfrm>
          <a:prstGeom prst="ellipse">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Oval 27">
            <a:extLst>
              <a:ext uri="{FF2B5EF4-FFF2-40B4-BE49-F238E27FC236}">
                <a16:creationId xmlns:a16="http://schemas.microsoft.com/office/drawing/2014/main" id="{B9C1E902-80F8-8300-1C8F-0DE0032D9969}"/>
              </a:ext>
            </a:extLst>
          </p:cNvPr>
          <p:cNvSpPr/>
          <p:nvPr/>
        </p:nvSpPr>
        <p:spPr>
          <a:xfrm>
            <a:off x="5981700" y="3324369"/>
            <a:ext cx="342900" cy="200749"/>
          </a:xfrm>
          <a:prstGeom prst="ellipse">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Oval 28">
            <a:extLst>
              <a:ext uri="{FF2B5EF4-FFF2-40B4-BE49-F238E27FC236}">
                <a16:creationId xmlns:a16="http://schemas.microsoft.com/office/drawing/2014/main" id="{165DE007-97D1-3934-154B-6F320178E486}"/>
              </a:ext>
            </a:extLst>
          </p:cNvPr>
          <p:cNvSpPr/>
          <p:nvPr/>
        </p:nvSpPr>
        <p:spPr>
          <a:xfrm>
            <a:off x="6522720" y="3320739"/>
            <a:ext cx="342900" cy="200749"/>
          </a:xfrm>
          <a:prstGeom prst="ellipse">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1" name="Group 30">
            <a:extLst>
              <a:ext uri="{FF2B5EF4-FFF2-40B4-BE49-F238E27FC236}">
                <a16:creationId xmlns:a16="http://schemas.microsoft.com/office/drawing/2014/main" id="{88F33013-BDE0-94C4-201F-37897174977D}"/>
              </a:ext>
            </a:extLst>
          </p:cNvPr>
          <p:cNvGrpSpPr/>
          <p:nvPr/>
        </p:nvGrpSpPr>
        <p:grpSpPr>
          <a:xfrm>
            <a:off x="5178800" y="6279296"/>
            <a:ext cx="3388880" cy="215444"/>
            <a:chOff x="3357899" y="5366375"/>
            <a:chExt cx="3388880" cy="215444"/>
          </a:xfrm>
        </p:grpSpPr>
        <p:sp>
          <p:nvSpPr>
            <p:cNvPr id="32" name="Oval 31">
              <a:extLst>
                <a:ext uri="{FF2B5EF4-FFF2-40B4-BE49-F238E27FC236}">
                  <a16:creationId xmlns:a16="http://schemas.microsoft.com/office/drawing/2014/main" id="{D9D8A26D-9066-AC56-A1A1-03FA16BDA055}"/>
                </a:ext>
              </a:extLst>
            </p:cNvPr>
            <p:cNvSpPr/>
            <p:nvPr/>
          </p:nvSpPr>
          <p:spPr>
            <a:xfrm>
              <a:off x="3357899" y="5436395"/>
              <a:ext cx="210801" cy="100805"/>
            </a:xfrm>
            <a:prstGeom prst="ellipse">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TextBox 32">
              <a:extLst>
                <a:ext uri="{FF2B5EF4-FFF2-40B4-BE49-F238E27FC236}">
                  <a16:creationId xmlns:a16="http://schemas.microsoft.com/office/drawing/2014/main" id="{A7950EF2-01AD-E612-B614-B328DFF5A3C5}"/>
                </a:ext>
              </a:extLst>
            </p:cNvPr>
            <p:cNvSpPr txBox="1"/>
            <p:nvPr/>
          </p:nvSpPr>
          <p:spPr>
            <a:xfrm>
              <a:off x="3533679" y="5366375"/>
              <a:ext cx="3213100" cy="215444"/>
            </a:xfrm>
            <a:prstGeom prst="rect">
              <a:avLst/>
            </a:prstGeom>
            <a:noFill/>
          </p:spPr>
          <p:txBody>
            <a:bodyPr wrap="square" rtlCol="0">
              <a:spAutoFit/>
            </a:bodyPr>
            <a:lstStyle/>
            <a:p>
              <a:r>
                <a:rPr lang="en-US" sz="800" dirty="0">
                  <a:latin typeface="Tahoma" panose="020B0604030504040204" pitchFamily="34" charset="0"/>
                  <a:ea typeface="Tahoma" panose="020B0604030504040204" pitchFamily="34" charset="0"/>
                  <a:cs typeface="Tahoma" panose="020B0604030504040204" pitchFamily="34" charset="0"/>
                </a:rPr>
                <a:t>= statistically higher regional response</a:t>
              </a:r>
            </a:p>
          </p:txBody>
        </p:sp>
      </p:grpSp>
    </p:spTree>
    <p:extLst>
      <p:ext uri="{BB962C8B-B14F-4D97-AF65-F5344CB8AC3E}">
        <p14:creationId xmlns:p14="http://schemas.microsoft.com/office/powerpoint/2010/main" val="316628042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DF6034B-F8F6-C59A-DC52-74263C50480D}"/>
              </a:ext>
            </a:extLst>
          </p:cNvPr>
          <p:cNvSpPr txBox="1"/>
          <p:nvPr/>
        </p:nvSpPr>
        <p:spPr>
          <a:xfrm>
            <a:off x="5076731" y="161102"/>
            <a:ext cx="3476530" cy="261610"/>
          </a:xfrm>
          <a:prstGeom prst="rect">
            <a:avLst/>
          </a:prstGeom>
          <a:noFill/>
        </p:spPr>
        <p:txBody>
          <a:bodyPr wrap="square" rtlCol="0">
            <a:spAutoFit/>
          </a:bodyPr>
          <a:lstStyle/>
          <a:p>
            <a:pPr algn="r"/>
            <a:r>
              <a:rPr lang="en-US" sz="1100" b="1" dirty="0">
                <a:solidFill>
                  <a:schemeClr val="bg1"/>
                </a:solidFill>
                <a:latin typeface="Tahoma" panose="020B0604030504040204" pitchFamily="34" charset="0"/>
                <a:ea typeface="Tahoma" panose="020B0604030504040204" pitchFamily="34" charset="0"/>
                <a:cs typeface="Tahoma" panose="020B0604030504040204" pitchFamily="34" charset="0"/>
              </a:rPr>
              <a:t>PDOP Usage/Visits in Past Year</a:t>
            </a:r>
          </a:p>
        </p:txBody>
      </p:sp>
      <p:graphicFrame>
        <p:nvGraphicFramePr>
          <p:cNvPr id="3" name="Table 2">
            <a:extLst>
              <a:ext uri="{FF2B5EF4-FFF2-40B4-BE49-F238E27FC236}">
                <a16:creationId xmlns:a16="http://schemas.microsoft.com/office/drawing/2014/main" id="{19CA706A-9D5F-71A9-C7DD-63B037B93D10}"/>
              </a:ext>
            </a:extLst>
          </p:cNvPr>
          <p:cNvGraphicFramePr>
            <a:graphicFrameLocks noGrp="1"/>
          </p:cNvGraphicFramePr>
          <p:nvPr>
            <p:extLst>
              <p:ext uri="{D42A27DB-BD31-4B8C-83A1-F6EECF244321}">
                <p14:modId xmlns:p14="http://schemas.microsoft.com/office/powerpoint/2010/main" val="2501030030"/>
              </p:ext>
            </p:extLst>
          </p:nvPr>
        </p:nvGraphicFramePr>
        <p:xfrm>
          <a:off x="3100249" y="1662341"/>
          <a:ext cx="5107621" cy="3195448"/>
        </p:xfrm>
        <a:graphic>
          <a:graphicData uri="http://schemas.openxmlformats.org/drawingml/2006/table">
            <a:tbl>
              <a:tblPr firstRow="1" firstCol="1" bandCol="1">
                <a:tableStyleId>{68D230F3-CF80-4859-8CE7-A43EE81993B5}</a:tableStyleId>
              </a:tblPr>
              <a:tblGrid>
                <a:gridCol w="2056413">
                  <a:extLst>
                    <a:ext uri="{9D8B030D-6E8A-4147-A177-3AD203B41FA5}">
                      <a16:colId xmlns:a16="http://schemas.microsoft.com/office/drawing/2014/main" val="3699126905"/>
                    </a:ext>
                  </a:extLst>
                </a:gridCol>
                <a:gridCol w="409928">
                  <a:extLst>
                    <a:ext uri="{9D8B030D-6E8A-4147-A177-3AD203B41FA5}">
                      <a16:colId xmlns:a16="http://schemas.microsoft.com/office/drawing/2014/main" val="3228275487"/>
                    </a:ext>
                  </a:extLst>
                </a:gridCol>
                <a:gridCol w="528256">
                  <a:extLst>
                    <a:ext uri="{9D8B030D-6E8A-4147-A177-3AD203B41FA5}">
                      <a16:colId xmlns:a16="http://schemas.microsoft.com/office/drawing/2014/main" val="921956427"/>
                    </a:ext>
                  </a:extLst>
                </a:gridCol>
                <a:gridCol w="528256">
                  <a:extLst>
                    <a:ext uri="{9D8B030D-6E8A-4147-A177-3AD203B41FA5}">
                      <a16:colId xmlns:a16="http://schemas.microsoft.com/office/drawing/2014/main" val="536948069"/>
                    </a:ext>
                  </a:extLst>
                </a:gridCol>
                <a:gridCol w="528256">
                  <a:extLst>
                    <a:ext uri="{9D8B030D-6E8A-4147-A177-3AD203B41FA5}">
                      <a16:colId xmlns:a16="http://schemas.microsoft.com/office/drawing/2014/main" val="2866307736"/>
                    </a:ext>
                  </a:extLst>
                </a:gridCol>
                <a:gridCol w="528256">
                  <a:extLst>
                    <a:ext uri="{9D8B030D-6E8A-4147-A177-3AD203B41FA5}">
                      <a16:colId xmlns:a16="http://schemas.microsoft.com/office/drawing/2014/main" val="2581924579"/>
                    </a:ext>
                  </a:extLst>
                </a:gridCol>
                <a:gridCol w="528256">
                  <a:extLst>
                    <a:ext uri="{9D8B030D-6E8A-4147-A177-3AD203B41FA5}">
                      <a16:colId xmlns:a16="http://schemas.microsoft.com/office/drawing/2014/main" val="3931859279"/>
                    </a:ext>
                  </a:extLst>
                </a:gridCol>
              </a:tblGrid>
              <a:tr h="188882">
                <a:tc rowSpan="2">
                  <a:txBody>
                    <a:bodyPr/>
                    <a:lstStyle/>
                    <a:p>
                      <a:pPr algn="ctr"/>
                      <a:r>
                        <a:rPr lang="en-US" sz="1000" u="sng" dirty="0">
                          <a:solidFill>
                            <a:schemeClr val="tx1"/>
                          </a:solidFill>
                          <a:latin typeface="Tahoma" panose="020B0604030504040204" pitchFamily="34" charset="0"/>
                          <a:ea typeface="Tahoma" panose="020B0604030504040204" pitchFamily="34" charset="0"/>
                          <a:cs typeface="Tahoma" panose="020B0604030504040204" pitchFamily="34" charset="0"/>
                        </a:rPr>
                        <a:t>PDOP Facilities</a:t>
                      </a:r>
                    </a:p>
                  </a:txBody>
                  <a:tcPr marL="18288" marR="18288" marT="18288" marB="1828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rowSpan="2">
                  <a:txBody>
                    <a:bodyPr/>
                    <a:lstStyle/>
                    <a:p>
                      <a:pPr algn="ctr"/>
                      <a:r>
                        <a:rPr lang="en-US" sz="1000" i="1" dirty="0">
                          <a:latin typeface="Tahoma" panose="020B0604030504040204" pitchFamily="34" charset="0"/>
                          <a:ea typeface="Tahoma" panose="020B0604030504040204" pitchFamily="34" charset="0"/>
                          <a:cs typeface="Tahoma" panose="020B0604030504040204" pitchFamily="34" charset="0"/>
                        </a:rPr>
                        <a:t>n</a:t>
                      </a:r>
                    </a:p>
                  </a:txBody>
                  <a:tcPr marL="18288" marR="18288" marT="18288" marB="1828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gridSpan="5">
                  <a:txBody>
                    <a:bodyPr/>
                    <a:lstStyle/>
                    <a:p>
                      <a:pPr algn="ctr"/>
                      <a:r>
                        <a:rPr lang="en-US" sz="1000" dirty="0">
                          <a:latin typeface="Tahoma" panose="020B0604030504040204" pitchFamily="34" charset="0"/>
                          <a:ea typeface="Tahoma" panose="020B0604030504040204" pitchFamily="34" charset="0"/>
                          <a:cs typeface="Tahoma" panose="020B0604030504040204" pitchFamily="34" charset="0"/>
                        </a:rPr>
                        <a:t>Region</a:t>
                      </a:r>
                    </a:p>
                  </a:txBody>
                  <a:tcPr marL="18288" marR="18288" marT="18288" marB="1828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r>
                        <a:rPr lang="en-US" sz="1000" dirty="0">
                          <a:latin typeface="Tahoma" panose="020B0604030504040204" pitchFamily="34" charset="0"/>
                          <a:ea typeface="Tahoma" panose="020B0604030504040204" pitchFamily="34" charset="0"/>
                          <a:cs typeface="Tahoma" panose="020B0604030504040204" pitchFamily="34" charset="0"/>
                        </a:rPr>
                        <a:t>Region</a:t>
                      </a:r>
                    </a:p>
                  </a:txBody>
                  <a:tcPr marL="18288" marR="18288" marT="18288" marB="1828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sz="1000" dirty="0">
                        <a:latin typeface="Tahoma" panose="020B0604030504040204" pitchFamily="34" charset="0"/>
                        <a:ea typeface="Tahoma" panose="020B0604030504040204" pitchFamily="34" charset="0"/>
                        <a:cs typeface="Tahom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1000" dirty="0">
                        <a:latin typeface="Tahoma" panose="020B0604030504040204" pitchFamily="34" charset="0"/>
                        <a:ea typeface="Tahoma" panose="020B0604030504040204" pitchFamily="34" charset="0"/>
                        <a:cs typeface="Tahoma" panose="020B0604030504040204" pitchFamily="34" charset="0"/>
                      </a:endParaRPr>
                    </a:p>
                  </a:txBody>
                  <a:tcPr marL="18288" marR="18288" marT="18288" marB="1828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09632151"/>
                  </a:ext>
                </a:extLst>
              </a:tr>
              <a:tr h="243480">
                <a:tc vMerge="1">
                  <a:txBody>
                    <a:bodyPr/>
                    <a:lstStyle/>
                    <a:p>
                      <a:endParaRPr lang="en-US" sz="1000" dirty="0">
                        <a:latin typeface="Tahoma" panose="020B0604030504040204" pitchFamily="34" charset="0"/>
                        <a:ea typeface="Tahoma" panose="020B0604030504040204" pitchFamily="34" charset="0"/>
                        <a:cs typeface="Tahom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sz="1000" dirty="0">
                        <a:latin typeface="Tahoma" panose="020B0604030504040204" pitchFamily="34" charset="0"/>
                        <a:ea typeface="Tahoma" panose="020B0604030504040204" pitchFamily="34" charset="0"/>
                        <a:cs typeface="Tahom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1"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North</a:t>
                      </a:r>
                    </a:p>
                  </a:txBody>
                  <a:tcPr marL="18288" marR="18288" marT="18288" marB="18288"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fontAlgn="b"/>
                      <a:r>
                        <a:rPr lang="en-US" sz="1000" b="1"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N </a:t>
                      </a:r>
                    </a:p>
                    <a:p>
                      <a:pPr algn="ctr" fontAlgn="b"/>
                      <a:r>
                        <a:rPr lang="en-US" sz="1000" b="1"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Central</a:t>
                      </a:r>
                    </a:p>
                  </a:txBody>
                  <a:tcPr marL="18288" marR="18288" marT="18288" marB="18288"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fontAlgn="b"/>
                      <a:br>
                        <a:rPr lang="en-US" sz="1000" b="1"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br>
                      <a:r>
                        <a:rPr lang="en-US" sz="1000" b="1"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Central</a:t>
                      </a:r>
                    </a:p>
                  </a:txBody>
                  <a:tcPr marL="18288" marR="18288" marT="18288" marB="18288"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fontAlgn="b"/>
                      <a:r>
                        <a:rPr lang="en-US" sz="1000" b="1"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S</a:t>
                      </a:r>
                    </a:p>
                    <a:p>
                      <a:pPr algn="ctr" fontAlgn="b"/>
                      <a:r>
                        <a:rPr lang="en-US" sz="1000" b="1"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Central</a:t>
                      </a:r>
                    </a:p>
                  </a:txBody>
                  <a:tcPr marL="18288" marR="18288" marT="18288" marB="18288"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fontAlgn="b"/>
                      <a:r>
                        <a:rPr lang="en-US" sz="1000" b="1"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South</a:t>
                      </a:r>
                    </a:p>
                  </a:txBody>
                  <a:tcPr marL="18288" marR="18288" marT="18288" marB="18288"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20811394"/>
                  </a:ext>
                </a:extLst>
              </a:tr>
              <a:tr h="188882">
                <a:tc>
                  <a:txBody>
                    <a:bodyPr/>
                    <a:lstStyle/>
                    <a:p>
                      <a:pPr algn="ctr"/>
                      <a:r>
                        <a:rPr lang="en-US" sz="1000" b="1" dirty="0">
                          <a:latin typeface="Tahoma" panose="020B0604030504040204" pitchFamily="34" charset="0"/>
                          <a:ea typeface="Tahoma" panose="020B0604030504040204" pitchFamily="34" charset="0"/>
                          <a:cs typeface="Tahoma" panose="020B0604030504040204" pitchFamily="34" charset="0"/>
                        </a:rPr>
                        <a:t>Overall (row) % of Respondents</a:t>
                      </a:r>
                    </a:p>
                  </a:txBody>
                  <a:tcPr marL="18288" marR="18288" marT="18288" marB="18288">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US" sz="1000" b="1" i="1" dirty="0">
                          <a:latin typeface="Tahoma" panose="020B0604030504040204" pitchFamily="34" charset="0"/>
                          <a:ea typeface="Tahoma" panose="020B0604030504040204" pitchFamily="34" charset="0"/>
                          <a:cs typeface="Tahoma" panose="020B0604030504040204" pitchFamily="34" charset="0"/>
                        </a:rPr>
                        <a:t>558</a:t>
                      </a:r>
                    </a:p>
                  </a:txBody>
                  <a:tcPr marL="18288" marR="18288" marT="18288" marB="1828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fontAlgn="ctr"/>
                      <a:r>
                        <a:rPr lang="en-US" sz="1000" b="1"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19%</a:t>
                      </a:r>
                    </a:p>
                  </a:txBody>
                  <a:tcPr marL="18288" marR="18288" marT="18288" marB="1828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fontAlgn="ctr"/>
                      <a:r>
                        <a:rPr lang="en-US" sz="1000" b="1"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20%</a:t>
                      </a:r>
                    </a:p>
                  </a:txBody>
                  <a:tcPr marL="18288" marR="18288" marT="18288" marB="1828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fontAlgn="ctr"/>
                      <a:r>
                        <a:rPr lang="en-US" sz="1000" b="1"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27%</a:t>
                      </a:r>
                    </a:p>
                  </a:txBody>
                  <a:tcPr marL="18288" marR="18288" marT="18288" marB="1828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fontAlgn="ctr"/>
                      <a:r>
                        <a:rPr lang="en-US" sz="1000" b="1"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17%</a:t>
                      </a:r>
                    </a:p>
                  </a:txBody>
                  <a:tcPr marL="18288" marR="18288" marT="18288" marB="1828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fontAlgn="ctr"/>
                      <a:r>
                        <a:rPr lang="en-US" sz="1000" b="1"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16%</a:t>
                      </a:r>
                    </a:p>
                  </a:txBody>
                  <a:tcPr marL="18288" marR="18288" marT="18288" marB="18288"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78580031"/>
                  </a:ext>
                </a:extLst>
              </a:tr>
              <a:tr h="188882">
                <a:tc>
                  <a:txBody>
                    <a:bodyPr/>
                    <a:lstStyle/>
                    <a:p>
                      <a:pPr marL="0" marR="0" algn="ctr">
                        <a:lnSpc>
                          <a:spcPct val="107000"/>
                        </a:lnSpc>
                        <a:spcBef>
                          <a:spcPts val="0"/>
                        </a:spcBef>
                        <a:spcAft>
                          <a:spcPts val="0"/>
                        </a:spcAft>
                      </a:pPr>
                      <a:r>
                        <a:rPr lang="en-US" sz="1000" b="0" dirty="0">
                          <a:solidFill>
                            <a:srgbClr val="000000"/>
                          </a:solidFill>
                          <a:effectLst/>
                          <a:latin typeface="Tahoma" panose="020B0604030504040204" pitchFamily="34" charset="0"/>
                          <a:ea typeface="Tahoma" panose="020B0604030504040204" pitchFamily="34" charset="0"/>
                          <a:cs typeface="Tahoma" panose="020B0604030504040204" pitchFamily="34" charset="0"/>
                        </a:rPr>
                        <a:t>Oak Park Conservatory</a:t>
                      </a:r>
                      <a:endParaRPr lang="en-US" sz="1000" b="0" dirty="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0" i="1"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276</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fontAlgn="ctr" latinLnBrk="0" hangingPunct="1"/>
                      <a:r>
                        <a:rPr lang="en-US" sz="1000" b="0" i="0" u="none" strike="noStrike" kern="1200" dirty="0">
                          <a:solidFill>
                            <a:srgbClr val="000000"/>
                          </a:solidFill>
                          <a:effectLst/>
                          <a:latin typeface="Tahoma" panose="020B0604030504040204" pitchFamily="34" charset="0"/>
                          <a:ea typeface="Tahoma" panose="020B0604030504040204" pitchFamily="34" charset="0"/>
                          <a:cs typeface="Tahoma" panose="020B0604030504040204" pitchFamily="34" charset="0"/>
                        </a:rPr>
                        <a:t>14%</a:t>
                      </a:r>
                    </a:p>
                  </a:txBody>
                  <a:tcPr marL="18288" marR="18288" marT="18288" marB="1828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0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23%</a:t>
                      </a:r>
                    </a:p>
                  </a:txBody>
                  <a:tcPr marL="18288" marR="18288" marT="18288" marB="1828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0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28%</a:t>
                      </a:r>
                    </a:p>
                  </a:txBody>
                  <a:tcPr marL="18288" marR="18288" marT="18288" marB="1828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0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21%</a:t>
                      </a:r>
                    </a:p>
                  </a:txBody>
                  <a:tcPr marL="18288" marR="18288" marT="18288" marB="1828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0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14%</a:t>
                      </a:r>
                    </a:p>
                  </a:txBody>
                  <a:tcPr marL="18288" marR="18288" marT="18288" marB="1828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028686137"/>
                  </a:ext>
                </a:extLst>
              </a:tr>
              <a:tr h="188882">
                <a:tc>
                  <a:txBody>
                    <a:bodyPr/>
                    <a:lstStyle/>
                    <a:p>
                      <a:pPr marL="0" marR="0" algn="ctr">
                        <a:lnSpc>
                          <a:spcPct val="107000"/>
                        </a:lnSpc>
                        <a:spcBef>
                          <a:spcPts val="0"/>
                        </a:spcBef>
                        <a:spcAft>
                          <a:spcPts val="0"/>
                        </a:spcAft>
                      </a:pPr>
                      <a:r>
                        <a:rPr lang="en-US" sz="1000" b="0" dirty="0">
                          <a:solidFill>
                            <a:srgbClr val="000000"/>
                          </a:solidFill>
                          <a:effectLst/>
                          <a:latin typeface="Tahoma" panose="020B0604030504040204" pitchFamily="34" charset="0"/>
                          <a:ea typeface="Tahoma" panose="020B0604030504040204" pitchFamily="34" charset="0"/>
                          <a:cs typeface="Tahoma" panose="020B0604030504040204" pitchFamily="34" charset="0"/>
                        </a:rPr>
                        <a:t>Ridgeland Common Recreation Complex</a:t>
                      </a:r>
                      <a:endParaRPr lang="en-US" sz="1000" b="0" dirty="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0" i="1"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176</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fontAlgn="ctr" latinLnBrk="0" hangingPunct="1"/>
                      <a:r>
                        <a:rPr lang="en-US" sz="1000" b="0" i="0" u="none" strike="noStrike" kern="1200" dirty="0">
                          <a:solidFill>
                            <a:srgbClr val="000000"/>
                          </a:solidFill>
                          <a:effectLst/>
                          <a:latin typeface="Tahoma" panose="020B0604030504040204" pitchFamily="34" charset="0"/>
                          <a:ea typeface="Tahoma" panose="020B0604030504040204" pitchFamily="34" charset="0"/>
                          <a:cs typeface="Tahoma" panose="020B0604030504040204" pitchFamily="34" charset="0"/>
                        </a:rPr>
                        <a:t>23%</a:t>
                      </a:r>
                    </a:p>
                  </a:txBody>
                  <a:tcPr marL="18288" marR="18288" marT="18288" marB="1828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0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27%</a:t>
                      </a:r>
                    </a:p>
                  </a:txBody>
                  <a:tcPr marL="18288" marR="18288" marT="18288" marB="1828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0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18%</a:t>
                      </a:r>
                    </a:p>
                  </a:txBody>
                  <a:tcPr marL="18288" marR="18288" marT="18288" marB="1828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0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19%</a:t>
                      </a:r>
                    </a:p>
                  </a:txBody>
                  <a:tcPr marL="18288" marR="18288" marT="18288" marB="1828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0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13%</a:t>
                      </a:r>
                    </a:p>
                  </a:txBody>
                  <a:tcPr marL="18288" marR="18288" marT="18288" marB="1828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512982853"/>
                  </a:ext>
                </a:extLst>
              </a:tr>
              <a:tr h="188882">
                <a:tc>
                  <a:txBody>
                    <a:bodyPr/>
                    <a:lstStyle/>
                    <a:p>
                      <a:pPr marL="0" marR="0" algn="ctr">
                        <a:lnSpc>
                          <a:spcPct val="107000"/>
                        </a:lnSpc>
                        <a:spcBef>
                          <a:spcPts val="0"/>
                        </a:spcBef>
                        <a:spcAft>
                          <a:spcPts val="0"/>
                        </a:spcAft>
                      </a:pPr>
                      <a:r>
                        <a:rPr lang="en-US" sz="1000" b="0" dirty="0">
                          <a:solidFill>
                            <a:srgbClr val="000000"/>
                          </a:solidFill>
                          <a:effectLst/>
                          <a:latin typeface="Tahoma" panose="020B0604030504040204" pitchFamily="34" charset="0"/>
                          <a:ea typeface="Tahoma" panose="020B0604030504040204" pitchFamily="34" charset="0"/>
                          <a:cs typeface="Tahoma" panose="020B0604030504040204" pitchFamily="34" charset="0"/>
                        </a:rPr>
                        <a:t>Rehm Pool</a:t>
                      </a:r>
                      <a:endParaRPr lang="en-US" sz="1000" b="0" dirty="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0" i="1"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194</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fontAlgn="ctr" latinLnBrk="0" hangingPunct="1"/>
                      <a:r>
                        <a:rPr lang="en-US" sz="1000" b="0" i="0" u="none" strike="noStrike" kern="1200" dirty="0">
                          <a:solidFill>
                            <a:srgbClr val="000000"/>
                          </a:solidFill>
                          <a:effectLst/>
                          <a:latin typeface="Tahoma" panose="020B0604030504040204" pitchFamily="34" charset="0"/>
                          <a:ea typeface="Tahoma" panose="020B0604030504040204" pitchFamily="34" charset="0"/>
                          <a:cs typeface="Tahoma" panose="020B0604030504040204" pitchFamily="34" charset="0"/>
                        </a:rPr>
                        <a:t>16%</a:t>
                      </a:r>
                    </a:p>
                  </a:txBody>
                  <a:tcPr marL="18288" marR="18288" marT="18288" marB="1828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0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16%</a:t>
                      </a:r>
                    </a:p>
                  </a:txBody>
                  <a:tcPr marL="18288" marR="18288" marT="18288" marB="1828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0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22%</a:t>
                      </a:r>
                    </a:p>
                  </a:txBody>
                  <a:tcPr marL="18288" marR="18288" marT="18288" marB="1828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0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24%</a:t>
                      </a:r>
                    </a:p>
                  </a:txBody>
                  <a:tcPr marL="18288" marR="18288" marT="18288" marB="1828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0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23%</a:t>
                      </a:r>
                    </a:p>
                  </a:txBody>
                  <a:tcPr marL="18288" marR="18288" marT="18288" marB="1828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770738877"/>
                  </a:ext>
                </a:extLst>
              </a:tr>
              <a:tr h="188882">
                <a:tc>
                  <a:txBody>
                    <a:bodyPr/>
                    <a:lstStyle/>
                    <a:p>
                      <a:pPr marL="0" marR="0" algn="ctr">
                        <a:lnSpc>
                          <a:spcPct val="107000"/>
                        </a:lnSpc>
                        <a:spcBef>
                          <a:spcPts val="0"/>
                        </a:spcBef>
                        <a:spcAft>
                          <a:spcPts val="0"/>
                        </a:spcAft>
                      </a:pPr>
                      <a:r>
                        <a:rPr lang="en-US" sz="1000" b="0" dirty="0">
                          <a:solidFill>
                            <a:srgbClr val="000000"/>
                          </a:solidFill>
                          <a:effectLst/>
                          <a:latin typeface="Tahoma" panose="020B0604030504040204" pitchFamily="34" charset="0"/>
                          <a:ea typeface="Tahoma" panose="020B0604030504040204" pitchFamily="34" charset="0"/>
                          <a:cs typeface="Tahoma" panose="020B0604030504040204" pitchFamily="34" charset="0"/>
                        </a:rPr>
                        <a:t>Ridgeland Common Pool</a:t>
                      </a:r>
                      <a:endParaRPr lang="en-US" sz="1000" b="0" dirty="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0" i="1"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173</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fontAlgn="ctr" latinLnBrk="0" hangingPunct="1"/>
                      <a:r>
                        <a:rPr lang="en-US" sz="1000" b="0" i="0" u="none" strike="noStrike" kern="1200" dirty="0">
                          <a:solidFill>
                            <a:srgbClr val="000000"/>
                          </a:solidFill>
                          <a:effectLst/>
                          <a:latin typeface="Tahoma" panose="020B0604030504040204" pitchFamily="34" charset="0"/>
                          <a:ea typeface="Tahoma" panose="020B0604030504040204" pitchFamily="34" charset="0"/>
                          <a:cs typeface="Tahoma" panose="020B0604030504040204" pitchFamily="34" charset="0"/>
                        </a:rPr>
                        <a:t>22%</a:t>
                      </a:r>
                    </a:p>
                  </a:txBody>
                  <a:tcPr marL="18288" marR="18288" marT="18288" marB="1828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0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29%</a:t>
                      </a:r>
                    </a:p>
                  </a:txBody>
                  <a:tcPr marL="18288" marR="18288" marT="18288" marB="1828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0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18%</a:t>
                      </a:r>
                    </a:p>
                  </a:txBody>
                  <a:tcPr marL="18288" marR="18288" marT="18288" marB="1828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0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18%</a:t>
                      </a:r>
                    </a:p>
                  </a:txBody>
                  <a:tcPr marL="18288" marR="18288" marT="18288" marB="1828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0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13%</a:t>
                      </a:r>
                    </a:p>
                  </a:txBody>
                  <a:tcPr marL="18288" marR="18288" marT="18288" marB="1828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169982686"/>
                  </a:ext>
                </a:extLst>
              </a:tr>
              <a:tr h="188882">
                <a:tc>
                  <a:txBody>
                    <a:bodyPr/>
                    <a:lstStyle/>
                    <a:p>
                      <a:pPr marL="0" marR="0" algn="ctr">
                        <a:lnSpc>
                          <a:spcPct val="107000"/>
                        </a:lnSpc>
                        <a:spcBef>
                          <a:spcPts val="0"/>
                        </a:spcBef>
                        <a:spcAft>
                          <a:spcPts val="0"/>
                        </a:spcAft>
                      </a:pPr>
                      <a:r>
                        <a:rPr lang="en-US" sz="1000" b="0" dirty="0">
                          <a:solidFill>
                            <a:srgbClr val="000000"/>
                          </a:solidFill>
                          <a:effectLst/>
                          <a:latin typeface="Tahoma" panose="020B0604030504040204" pitchFamily="34" charset="0"/>
                          <a:ea typeface="Tahoma" panose="020B0604030504040204" pitchFamily="34" charset="0"/>
                          <a:cs typeface="Tahoma" panose="020B0604030504040204" pitchFamily="34" charset="0"/>
                        </a:rPr>
                        <a:t>Pleasant Home</a:t>
                      </a:r>
                      <a:endParaRPr lang="en-US" sz="1000" b="0" dirty="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0" i="1"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136</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fontAlgn="ctr" latinLnBrk="0" hangingPunct="1"/>
                      <a:r>
                        <a:rPr lang="en-US" sz="1000" b="0" i="0" u="none" strike="noStrike" kern="1200" dirty="0">
                          <a:solidFill>
                            <a:srgbClr val="000000"/>
                          </a:solidFill>
                          <a:effectLst/>
                          <a:latin typeface="Tahoma" panose="020B0604030504040204" pitchFamily="34" charset="0"/>
                          <a:ea typeface="Tahoma" panose="020B0604030504040204" pitchFamily="34" charset="0"/>
                          <a:cs typeface="Tahoma" panose="020B0604030504040204" pitchFamily="34" charset="0"/>
                        </a:rPr>
                        <a:t>10%</a:t>
                      </a:r>
                    </a:p>
                  </a:txBody>
                  <a:tcPr marL="18288" marR="18288" marT="18288" marB="1828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0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24%</a:t>
                      </a:r>
                    </a:p>
                  </a:txBody>
                  <a:tcPr marL="18288" marR="18288" marT="18288" marB="1828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0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43%</a:t>
                      </a:r>
                    </a:p>
                  </a:txBody>
                  <a:tcPr marL="18288" marR="18288" marT="18288" marB="1828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0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12%</a:t>
                      </a:r>
                    </a:p>
                  </a:txBody>
                  <a:tcPr marL="18288" marR="18288" marT="18288" marB="1828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0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10%</a:t>
                      </a:r>
                    </a:p>
                  </a:txBody>
                  <a:tcPr marL="18288" marR="18288" marT="18288" marB="1828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32063157"/>
                  </a:ext>
                </a:extLst>
              </a:tr>
              <a:tr h="188882">
                <a:tc>
                  <a:txBody>
                    <a:bodyPr/>
                    <a:lstStyle/>
                    <a:p>
                      <a:pPr marL="0" marR="0" algn="ctr">
                        <a:lnSpc>
                          <a:spcPct val="107000"/>
                        </a:lnSpc>
                        <a:spcBef>
                          <a:spcPts val="0"/>
                        </a:spcBef>
                        <a:spcAft>
                          <a:spcPts val="0"/>
                        </a:spcAft>
                      </a:pPr>
                      <a:r>
                        <a:rPr lang="en-US" sz="1000" b="0" dirty="0">
                          <a:solidFill>
                            <a:srgbClr val="000000"/>
                          </a:solidFill>
                          <a:effectLst/>
                          <a:latin typeface="Tahoma" panose="020B0604030504040204" pitchFamily="34" charset="0"/>
                          <a:ea typeface="Tahoma" panose="020B0604030504040204" pitchFamily="34" charset="0"/>
                          <a:cs typeface="Tahoma" panose="020B0604030504040204" pitchFamily="34" charset="0"/>
                        </a:rPr>
                        <a:t>Community Recreation Center</a:t>
                      </a:r>
                      <a:endParaRPr lang="en-US" sz="1000" b="0" dirty="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0" i="1"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151</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fontAlgn="ctr" latinLnBrk="0" hangingPunct="1"/>
                      <a:r>
                        <a:rPr lang="en-US" sz="1000" b="0" i="0" u="none" strike="noStrike" kern="1200" dirty="0">
                          <a:solidFill>
                            <a:srgbClr val="000000"/>
                          </a:solidFill>
                          <a:effectLst/>
                          <a:latin typeface="Tahoma" panose="020B0604030504040204" pitchFamily="34" charset="0"/>
                          <a:ea typeface="Tahoma" panose="020B0604030504040204" pitchFamily="34" charset="0"/>
                          <a:cs typeface="Tahoma" panose="020B0604030504040204" pitchFamily="34" charset="0"/>
                        </a:rPr>
                        <a:t>21%</a:t>
                      </a:r>
                    </a:p>
                  </a:txBody>
                  <a:tcPr marL="18288" marR="18288" marT="18288" marB="1828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0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13%</a:t>
                      </a:r>
                    </a:p>
                  </a:txBody>
                  <a:tcPr marL="18288" marR="18288" marT="18288" marB="1828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0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20%</a:t>
                      </a:r>
                    </a:p>
                  </a:txBody>
                  <a:tcPr marL="18288" marR="18288" marT="18288" marB="1828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0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26%</a:t>
                      </a:r>
                    </a:p>
                  </a:txBody>
                  <a:tcPr marL="18288" marR="18288" marT="18288" marB="1828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0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20%</a:t>
                      </a:r>
                    </a:p>
                  </a:txBody>
                  <a:tcPr marL="18288" marR="18288" marT="18288" marB="1828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861114385"/>
                  </a:ext>
                </a:extLst>
              </a:tr>
              <a:tr h="188882">
                <a:tc>
                  <a:txBody>
                    <a:bodyPr/>
                    <a:lstStyle/>
                    <a:p>
                      <a:pPr marL="0" marR="0" algn="ctr">
                        <a:lnSpc>
                          <a:spcPct val="107000"/>
                        </a:lnSpc>
                        <a:spcBef>
                          <a:spcPts val="0"/>
                        </a:spcBef>
                        <a:spcAft>
                          <a:spcPts val="0"/>
                        </a:spcAft>
                      </a:pPr>
                      <a:r>
                        <a:rPr lang="en-US" sz="1000" b="0" dirty="0">
                          <a:solidFill>
                            <a:srgbClr val="000000"/>
                          </a:solidFill>
                          <a:effectLst/>
                          <a:latin typeface="Tahoma" panose="020B0604030504040204" pitchFamily="34" charset="0"/>
                          <a:ea typeface="Tahoma" panose="020B0604030504040204" pitchFamily="34" charset="0"/>
                          <a:cs typeface="Tahoma" panose="020B0604030504040204" pitchFamily="34" charset="0"/>
                        </a:rPr>
                        <a:t>Elizabeth F Cheney Mansion</a:t>
                      </a:r>
                      <a:endParaRPr lang="en-US" sz="1000" b="0" dirty="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0" i="1"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159</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fontAlgn="ctr" latinLnBrk="0" hangingPunct="1"/>
                      <a:r>
                        <a:rPr lang="en-US" sz="1000" b="0" i="0" u="none" strike="noStrike" kern="1200" dirty="0">
                          <a:solidFill>
                            <a:srgbClr val="000000"/>
                          </a:solidFill>
                          <a:effectLst/>
                          <a:latin typeface="Tahoma" panose="020B0604030504040204" pitchFamily="34" charset="0"/>
                          <a:ea typeface="Tahoma" panose="020B0604030504040204" pitchFamily="34" charset="0"/>
                          <a:cs typeface="Tahoma" panose="020B0604030504040204" pitchFamily="34" charset="0"/>
                        </a:rPr>
                        <a:t>13%</a:t>
                      </a:r>
                    </a:p>
                  </a:txBody>
                  <a:tcPr marL="18288" marR="18288" marT="18288" marB="1828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0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29%</a:t>
                      </a:r>
                    </a:p>
                  </a:txBody>
                  <a:tcPr marL="18288" marR="18288" marT="18288" marB="1828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0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25%</a:t>
                      </a:r>
                    </a:p>
                  </a:txBody>
                  <a:tcPr marL="18288" marR="18288" marT="18288" marB="1828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0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23%</a:t>
                      </a:r>
                    </a:p>
                  </a:txBody>
                  <a:tcPr marL="18288" marR="18288" marT="18288" marB="1828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0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10%</a:t>
                      </a:r>
                    </a:p>
                  </a:txBody>
                  <a:tcPr marL="18288" marR="18288" marT="18288" marB="1828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783939086"/>
                  </a:ext>
                </a:extLst>
              </a:tr>
              <a:tr h="188882">
                <a:tc>
                  <a:txBody>
                    <a:bodyPr/>
                    <a:lstStyle/>
                    <a:p>
                      <a:pPr marL="0" marR="0" algn="ctr">
                        <a:lnSpc>
                          <a:spcPct val="107000"/>
                        </a:lnSpc>
                        <a:spcBef>
                          <a:spcPts val="0"/>
                        </a:spcBef>
                        <a:spcAft>
                          <a:spcPts val="0"/>
                        </a:spcAft>
                      </a:pPr>
                      <a:r>
                        <a:rPr lang="en-US" sz="1000" b="0" dirty="0">
                          <a:solidFill>
                            <a:srgbClr val="000000"/>
                          </a:solidFill>
                          <a:effectLst/>
                          <a:latin typeface="Tahoma" panose="020B0604030504040204" pitchFamily="34" charset="0"/>
                          <a:ea typeface="Tahoma" panose="020B0604030504040204" pitchFamily="34" charset="0"/>
                          <a:cs typeface="Tahoma" panose="020B0604030504040204" pitchFamily="34" charset="0"/>
                        </a:rPr>
                        <a:t>Gymnastics and Recreation Center</a:t>
                      </a:r>
                      <a:endParaRPr lang="en-US" sz="1000" b="0" dirty="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0" i="1"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108</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fontAlgn="ctr" latinLnBrk="0" hangingPunct="1"/>
                      <a:r>
                        <a:rPr lang="en-US" sz="1000" b="0" i="0" u="none" strike="noStrike" kern="1200" dirty="0">
                          <a:solidFill>
                            <a:srgbClr val="000000"/>
                          </a:solidFill>
                          <a:effectLst/>
                          <a:latin typeface="Tahoma" panose="020B0604030504040204" pitchFamily="34" charset="0"/>
                          <a:ea typeface="Tahoma" panose="020B0604030504040204" pitchFamily="34" charset="0"/>
                          <a:cs typeface="Tahoma" panose="020B0604030504040204" pitchFamily="34" charset="0"/>
                        </a:rPr>
                        <a:t>26%</a:t>
                      </a:r>
                    </a:p>
                  </a:txBody>
                  <a:tcPr marL="18288" marR="18288" marT="18288" marB="1828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0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21%</a:t>
                      </a:r>
                    </a:p>
                  </a:txBody>
                  <a:tcPr marL="18288" marR="18288" marT="18288" marB="1828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0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17%</a:t>
                      </a:r>
                    </a:p>
                  </a:txBody>
                  <a:tcPr marL="18288" marR="18288" marT="18288" marB="1828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0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18%</a:t>
                      </a:r>
                    </a:p>
                  </a:txBody>
                  <a:tcPr marL="18288" marR="18288" marT="18288" marB="1828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0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18%</a:t>
                      </a:r>
                    </a:p>
                  </a:txBody>
                  <a:tcPr marL="18288" marR="18288" marT="18288" marB="1828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564168657"/>
                  </a:ext>
                </a:extLst>
              </a:tr>
              <a:tr h="188882">
                <a:tc>
                  <a:txBody>
                    <a:bodyPr/>
                    <a:lstStyle/>
                    <a:p>
                      <a:pPr marL="0" marR="0" algn="ctr">
                        <a:lnSpc>
                          <a:spcPct val="107000"/>
                        </a:lnSpc>
                        <a:spcBef>
                          <a:spcPts val="0"/>
                        </a:spcBef>
                        <a:spcAft>
                          <a:spcPts val="0"/>
                        </a:spcAft>
                      </a:pPr>
                      <a:r>
                        <a:rPr lang="en-US" sz="1000" b="0" dirty="0">
                          <a:solidFill>
                            <a:srgbClr val="000000"/>
                          </a:solidFill>
                          <a:effectLst/>
                          <a:latin typeface="Tahoma" panose="020B0604030504040204" pitchFamily="34" charset="0"/>
                          <a:ea typeface="Tahoma" panose="020B0604030504040204" pitchFamily="34" charset="0"/>
                          <a:cs typeface="Tahoma" panose="020B0604030504040204" pitchFamily="34" charset="0"/>
                        </a:rPr>
                        <a:t>Dole Center</a:t>
                      </a:r>
                      <a:endParaRPr lang="en-US" sz="1000" b="0" dirty="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0" i="1"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116</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fontAlgn="ctr" latinLnBrk="0" hangingPunct="1"/>
                      <a:r>
                        <a:rPr lang="en-US" sz="1000" b="0" i="0" u="none" strike="noStrike" kern="1200" dirty="0">
                          <a:solidFill>
                            <a:srgbClr val="000000"/>
                          </a:solidFill>
                          <a:effectLst/>
                          <a:latin typeface="Tahoma" panose="020B0604030504040204" pitchFamily="34" charset="0"/>
                          <a:ea typeface="Tahoma" panose="020B0604030504040204" pitchFamily="34" charset="0"/>
                          <a:cs typeface="Tahoma" panose="020B0604030504040204" pitchFamily="34" charset="0"/>
                        </a:rPr>
                        <a:t>33%</a:t>
                      </a:r>
                    </a:p>
                  </a:txBody>
                  <a:tcPr marL="18288" marR="18288" marT="18288" marB="1828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0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22%</a:t>
                      </a:r>
                    </a:p>
                  </a:txBody>
                  <a:tcPr marL="18288" marR="18288" marT="18288" marB="1828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0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13%</a:t>
                      </a:r>
                    </a:p>
                  </a:txBody>
                  <a:tcPr marL="18288" marR="18288" marT="18288" marB="1828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0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22%</a:t>
                      </a:r>
                    </a:p>
                  </a:txBody>
                  <a:tcPr marL="18288" marR="18288" marT="18288" marB="1828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0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11%</a:t>
                      </a:r>
                    </a:p>
                  </a:txBody>
                  <a:tcPr marL="18288" marR="18288" marT="18288" marB="1828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563465967"/>
                  </a:ext>
                </a:extLst>
              </a:tr>
              <a:tr h="188882">
                <a:tc>
                  <a:txBody>
                    <a:bodyPr/>
                    <a:lstStyle/>
                    <a:p>
                      <a:pPr marL="0" marR="0" algn="ctr">
                        <a:lnSpc>
                          <a:spcPct val="107000"/>
                        </a:lnSpc>
                        <a:spcBef>
                          <a:spcPts val="0"/>
                        </a:spcBef>
                        <a:spcAft>
                          <a:spcPts val="0"/>
                        </a:spcAft>
                      </a:pPr>
                      <a:r>
                        <a:rPr lang="en-US" sz="1000" b="0" dirty="0">
                          <a:effectLst/>
                          <a:latin typeface="Tahoma" panose="020B0604030504040204" pitchFamily="34" charset="0"/>
                          <a:ea typeface="Tahoma" panose="020B0604030504040204" pitchFamily="34" charset="0"/>
                          <a:cs typeface="Tahoma" panose="020B0604030504040204" pitchFamily="34" charset="0"/>
                        </a:rPr>
                        <a:t>Paul Hruby Ice Arena</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0" i="1"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75</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fontAlgn="ctr" latinLnBrk="0" hangingPunct="1"/>
                      <a:r>
                        <a:rPr lang="en-US" sz="1000" b="0" i="0" u="none" strike="noStrike" kern="1200" dirty="0">
                          <a:solidFill>
                            <a:srgbClr val="000000"/>
                          </a:solidFill>
                          <a:effectLst/>
                          <a:latin typeface="Tahoma" panose="020B0604030504040204" pitchFamily="34" charset="0"/>
                          <a:ea typeface="Tahoma" panose="020B0604030504040204" pitchFamily="34" charset="0"/>
                          <a:cs typeface="Tahoma" panose="020B0604030504040204" pitchFamily="34" charset="0"/>
                        </a:rPr>
                        <a:t>23%</a:t>
                      </a:r>
                    </a:p>
                  </a:txBody>
                  <a:tcPr marL="18288" marR="18288" marT="18288" marB="1828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0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12%</a:t>
                      </a:r>
                    </a:p>
                  </a:txBody>
                  <a:tcPr marL="18288" marR="18288" marT="18288" marB="1828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0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25%</a:t>
                      </a:r>
                    </a:p>
                  </a:txBody>
                  <a:tcPr marL="18288" marR="18288" marT="18288" marB="1828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0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16%</a:t>
                      </a:r>
                    </a:p>
                  </a:txBody>
                  <a:tcPr marL="18288" marR="18288" marT="18288" marB="1828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0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24%</a:t>
                      </a:r>
                    </a:p>
                  </a:txBody>
                  <a:tcPr marL="18288" marR="18288" marT="18288" marB="1828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22180912"/>
                  </a:ext>
                </a:extLst>
              </a:tr>
              <a:tr h="188882">
                <a:tc>
                  <a:txBody>
                    <a:bodyPr/>
                    <a:lstStyle/>
                    <a:p>
                      <a:pPr marL="0" marR="0" algn="ctr">
                        <a:lnSpc>
                          <a:spcPct val="107000"/>
                        </a:lnSpc>
                        <a:spcBef>
                          <a:spcPts val="0"/>
                        </a:spcBef>
                        <a:spcAft>
                          <a:spcPts val="0"/>
                        </a:spcAft>
                      </a:pPr>
                      <a:r>
                        <a:rPr lang="en-US" sz="1000" b="0" dirty="0">
                          <a:effectLst/>
                          <a:latin typeface="Tahoma" panose="020B0604030504040204" pitchFamily="34" charset="0"/>
                          <a:ea typeface="Tahoma" panose="020B0604030504040204" pitchFamily="34" charset="0"/>
                          <a:cs typeface="Tahoma" panose="020B0604030504040204" pitchFamily="34" charset="0"/>
                        </a:rPr>
                        <a:t>Austin Gardens Education Center</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0" i="1"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45</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fontAlgn="ctr" latinLnBrk="0" hangingPunct="1"/>
                      <a:r>
                        <a:rPr lang="en-US" sz="1000" b="0" i="0" u="none" strike="noStrike" kern="1200" dirty="0">
                          <a:solidFill>
                            <a:srgbClr val="000000"/>
                          </a:solidFill>
                          <a:effectLst/>
                          <a:latin typeface="Tahoma" panose="020B0604030504040204" pitchFamily="34" charset="0"/>
                          <a:ea typeface="Tahoma" panose="020B0604030504040204" pitchFamily="34" charset="0"/>
                          <a:cs typeface="Tahoma" panose="020B0604030504040204" pitchFamily="34" charset="0"/>
                        </a:rPr>
                        <a:t>12%</a:t>
                      </a:r>
                    </a:p>
                  </a:txBody>
                  <a:tcPr marL="18288" marR="18288" marT="18288" marB="1828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0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20%</a:t>
                      </a:r>
                    </a:p>
                  </a:txBody>
                  <a:tcPr marL="18288" marR="18288" marT="18288" marB="1828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0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47%</a:t>
                      </a:r>
                    </a:p>
                  </a:txBody>
                  <a:tcPr marL="18288" marR="18288" marT="18288" marB="1828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0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7%</a:t>
                      </a:r>
                    </a:p>
                  </a:txBody>
                  <a:tcPr marL="18288" marR="18288" marT="18288" marB="1828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0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13%</a:t>
                      </a:r>
                    </a:p>
                  </a:txBody>
                  <a:tcPr marL="18288" marR="18288" marT="18288" marB="1828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241777990"/>
                  </a:ext>
                </a:extLst>
              </a:tr>
            </a:tbl>
          </a:graphicData>
        </a:graphic>
      </p:graphicFrame>
      <p:sp>
        <p:nvSpPr>
          <p:cNvPr id="4" name="TextBox 3">
            <a:extLst>
              <a:ext uri="{FF2B5EF4-FFF2-40B4-BE49-F238E27FC236}">
                <a16:creationId xmlns:a16="http://schemas.microsoft.com/office/drawing/2014/main" id="{A01D98C7-866E-14C2-8B26-A2A36C921CD2}"/>
              </a:ext>
            </a:extLst>
          </p:cNvPr>
          <p:cNvSpPr txBox="1"/>
          <p:nvPr/>
        </p:nvSpPr>
        <p:spPr>
          <a:xfrm>
            <a:off x="482600" y="609420"/>
            <a:ext cx="8038776" cy="492443"/>
          </a:xfrm>
          <a:prstGeom prst="rect">
            <a:avLst/>
          </a:prstGeom>
          <a:noFill/>
        </p:spPr>
        <p:txBody>
          <a:bodyPr wrap="square" rtlCol="0">
            <a:spAutoFit/>
          </a:bodyPr>
          <a:lstStyle/>
          <a:p>
            <a:r>
              <a:rPr lang="en-US" sz="1300" b="1" dirty="0">
                <a:latin typeface="Tahoma" panose="020B0604030504040204" pitchFamily="34" charset="0"/>
                <a:ea typeface="Tahoma" panose="020B0604030504040204" pitchFamily="34" charset="0"/>
                <a:cs typeface="Tahoma" panose="020B0604030504040204" pitchFamily="34" charset="0"/>
              </a:rPr>
              <a:t>Comparing the regional “draws” for PDOP facilities, this regional pattern is less evident as residents from throughout Oak Park tend to report recent visits to most facilities.</a:t>
            </a:r>
          </a:p>
        </p:txBody>
      </p:sp>
      <p:sp>
        <p:nvSpPr>
          <p:cNvPr id="21" name="TextBox 20">
            <a:extLst>
              <a:ext uri="{FF2B5EF4-FFF2-40B4-BE49-F238E27FC236}">
                <a16:creationId xmlns:a16="http://schemas.microsoft.com/office/drawing/2014/main" id="{7FBD40CF-3E3C-12F1-E55B-A5D3037346DF}"/>
              </a:ext>
            </a:extLst>
          </p:cNvPr>
          <p:cNvSpPr txBox="1"/>
          <p:nvPr/>
        </p:nvSpPr>
        <p:spPr>
          <a:xfrm>
            <a:off x="470224" y="1409775"/>
            <a:ext cx="2486732" cy="2631490"/>
          </a:xfrm>
          <a:prstGeom prst="rect">
            <a:avLst/>
          </a:prstGeom>
          <a:noFill/>
        </p:spPr>
        <p:txBody>
          <a:bodyPr wrap="square" rtlCol="0">
            <a:spAutoFit/>
          </a:bodyPr>
          <a:lstStyle/>
          <a:p>
            <a:pPr marL="171450" indent="-171450">
              <a:buFont typeface="Wingdings" panose="05000000000000000000" pitchFamily="2" charset="2"/>
              <a:buChar char="Ø"/>
            </a:pPr>
            <a:r>
              <a:rPr lang="en-US" sz="1100" dirty="0">
                <a:latin typeface="Tahoma" panose="020B0604030504040204" pitchFamily="34" charset="0"/>
                <a:ea typeface="Tahoma" panose="020B0604030504040204" pitchFamily="34" charset="0"/>
                <a:cs typeface="Tahoma" panose="020B0604030504040204" pitchFamily="34" charset="0"/>
              </a:rPr>
              <a:t>The few statistically significant regional differences indicate that:</a:t>
            </a:r>
          </a:p>
          <a:p>
            <a:pPr marL="171450" indent="-171450">
              <a:buFont typeface="Wingdings" panose="05000000000000000000" pitchFamily="2" charset="2"/>
              <a:buChar char="Ø"/>
            </a:pPr>
            <a:endParaRPr lang="en-US" sz="1100" dirty="0">
              <a:latin typeface="Tahoma" panose="020B0604030504040204" pitchFamily="34" charset="0"/>
              <a:ea typeface="Tahoma" panose="020B0604030504040204" pitchFamily="34" charset="0"/>
              <a:cs typeface="Tahoma" panose="020B0604030504040204" pitchFamily="34" charset="0"/>
            </a:endParaRPr>
          </a:p>
          <a:p>
            <a:pPr marL="344488" lvl="1" indent="-177800">
              <a:buFont typeface="Wingdings" panose="05000000000000000000" pitchFamily="2" charset="2"/>
              <a:buChar char="§"/>
            </a:pPr>
            <a:r>
              <a:rPr lang="en-US" sz="1100" dirty="0">
                <a:latin typeface="Tahoma" panose="020B0604030504040204" pitchFamily="34" charset="0"/>
                <a:ea typeface="Tahoma" panose="020B0604030504040204" pitchFamily="34" charset="0"/>
                <a:cs typeface="Tahoma" panose="020B0604030504040204" pitchFamily="34" charset="0"/>
              </a:rPr>
              <a:t>Ridgeland Pool tends to attract N-central residents</a:t>
            </a:r>
          </a:p>
          <a:p>
            <a:pPr marL="344488" lvl="1" indent="-177800">
              <a:buFont typeface="Wingdings" panose="05000000000000000000" pitchFamily="2" charset="2"/>
              <a:buChar char="§"/>
            </a:pPr>
            <a:endParaRPr lang="en-US" sz="1100" dirty="0">
              <a:latin typeface="Tahoma" panose="020B0604030504040204" pitchFamily="34" charset="0"/>
              <a:ea typeface="Tahoma" panose="020B0604030504040204" pitchFamily="34" charset="0"/>
              <a:cs typeface="Tahoma" panose="020B0604030504040204" pitchFamily="34" charset="0"/>
            </a:endParaRPr>
          </a:p>
          <a:p>
            <a:pPr marL="344488" lvl="1" indent="-177800">
              <a:buFont typeface="Wingdings" panose="05000000000000000000" pitchFamily="2" charset="2"/>
              <a:buChar char="§"/>
            </a:pPr>
            <a:r>
              <a:rPr lang="en-US" sz="1100" dirty="0">
                <a:latin typeface="Tahoma" panose="020B0604030504040204" pitchFamily="34" charset="0"/>
                <a:ea typeface="Tahoma" panose="020B0604030504040204" pitchFamily="34" charset="0"/>
                <a:cs typeface="Tahoma" panose="020B0604030504040204" pitchFamily="34" charset="0"/>
              </a:rPr>
              <a:t>Pleasant Home tends to draw visitors from the Central region</a:t>
            </a:r>
          </a:p>
          <a:p>
            <a:pPr marL="344488" lvl="1" indent="-177800">
              <a:buFont typeface="Wingdings" panose="05000000000000000000" pitchFamily="2" charset="2"/>
              <a:buChar char="§"/>
            </a:pPr>
            <a:endParaRPr lang="en-US" sz="1100" dirty="0">
              <a:latin typeface="Tahoma" panose="020B0604030504040204" pitchFamily="34" charset="0"/>
              <a:ea typeface="Tahoma" panose="020B0604030504040204" pitchFamily="34" charset="0"/>
              <a:cs typeface="Tahoma" panose="020B0604030504040204" pitchFamily="34" charset="0"/>
            </a:endParaRPr>
          </a:p>
          <a:p>
            <a:pPr marL="344488" lvl="1" indent="-177800">
              <a:buFont typeface="Wingdings" panose="05000000000000000000" pitchFamily="2" charset="2"/>
              <a:buChar char="§"/>
            </a:pPr>
            <a:r>
              <a:rPr lang="en-US" sz="1100" dirty="0">
                <a:latin typeface="Tahoma" panose="020B0604030504040204" pitchFamily="34" charset="0"/>
                <a:ea typeface="Tahoma" panose="020B0604030504040204" pitchFamily="34" charset="0"/>
                <a:cs typeface="Tahoma" panose="020B0604030504040204" pitchFamily="34" charset="0"/>
              </a:rPr>
              <a:t>Dole Center is visited most often by those in the North region.  </a:t>
            </a:r>
            <a:br>
              <a:rPr lang="en-US" sz="1100" dirty="0">
                <a:latin typeface="Tahoma" panose="020B0604030504040204" pitchFamily="34" charset="0"/>
                <a:ea typeface="Tahoma" panose="020B0604030504040204" pitchFamily="34" charset="0"/>
                <a:cs typeface="Tahoma" panose="020B0604030504040204" pitchFamily="34" charset="0"/>
              </a:rPr>
            </a:br>
            <a:endParaRPr lang="en-US" sz="1100" dirty="0">
              <a:latin typeface="Tahoma" panose="020B0604030504040204" pitchFamily="34" charset="0"/>
              <a:ea typeface="Tahoma" panose="020B0604030504040204" pitchFamily="34" charset="0"/>
              <a:cs typeface="Tahoma" panose="020B0604030504040204" pitchFamily="34" charset="0"/>
            </a:endParaRPr>
          </a:p>
          <a:p>
            <a:pPr marL="344488" lvl="1" indent="-177800">
              <a:buFont typeface="Wingdings" panose="05000000000000000000" pitchFamily="2" charset="2"/>
              <a:buChar char="§"/>
            </a:pPr>
            <a:endParaRPr lang="en-US" sz="1100" dirty="0">
              <a:latin typeface="Tahoma" panose="020B0604030504040204" pitchFamily="34" charset="0"/>
              <a:ea typeface="Tahoma" panose="020B0604030504040204" pitchFamily="34" charset="0"/>
              <a:cs typeface="Tahoma" panose="020B0604030504040204" pitchFamily="34" charset="0"/>
            </a:endParaRPr>
          </a:p>
          <a:p>
            <a:pPr indent="-290512">
              <a:buFont typeface="Wingdings" panose="05000000000000000000" pitchFamily="2" charset="2"/>
              <a:buChar char="§"/>
            </a:pPr>
            <a:endParaRPr lang="en-US" sz="1100" dirty="0">
              <a:latin typeface="Tahoma" panose="020B0604030504040204" pitchFamily="34" charset="0"/>
              <a:ea typeface="Tahoma" panose="020B0604030504040204" pitchFamily="34" charset="0"/>
              <a:cs typeface="Tahoma" panose="020B0604030504040204" pitchFamily="34" charset="0"/>
            </a:endParaRPr>
          </a:p>
        </p:txBody>
      </p:sp>
      <p:sp>
        <p:nvSpPr>
          <p:cNvPr id="6" name="Oval 5">
            <a:extLst>
              <a:ext uri="{FF2B5EF4-FFF2-40B4-BE49-F238E27FC236}">
                <a16:creationId xmlns:a16="http://schemas.microsoft.com/office/drawing/2014/main" id="{D72365C4-31B4-7F81-FC67-01DB530E4A69}"/>
              </a:ext>
            </a:extLst>
          </p:cNvPr>
          <p:cNvSpPr/>
          <p:nvPr/>
        </p:nvSpPr>
        <p:spPr>
          <a:xfrm>
            <a:off x="6713332" y="3394710"/>
            <a:ext cx="342900" cy="200749"/>
          </a:xfrm>
          <a:prstGeom prst="ellipse">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Oval 7">
            <a:extLst>
              <a:ext uri="{FF2B5EF4-FFF2-40B4-BE49-F238E27FC236}">
                <a16:creationId xmlns:a16="http://schemas.microsoft.com/office/drawing/2014/main" id="{5A729383-FC36-8455-216D-964904D886C5}"/>
              </a:ext>
            </a:extLst>
          </p:cNvPr>
          <p:cNvSpPr/>
          <p:nvPr/>
        </p:nvSpPr>
        <p:spPr>
          <a:xfrm>
            <a:off x="6154118" y="3228251"/>
            <a:ext cx="342900" cy="200749"/>
          </a:xfrm>
          <a:prstGeom prst="ellipse">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Oval 8">
            <a:extLst>
              <a:ext uri="{FF2B5EF4-FFF2-40B4-BE49-F238E27FC236}">
                <a16:creationId xmlns:a16="http://schemas.microsoft.com/office/drawing/2014/main" id="{A827643B-A997-FC2E-56AE-2F0A68BE9AB5}"/>
              </a:ext>
            </a:extLst>
          </p:cNvPr>
          <p:cNvSpPr/>
          <p:nvPr/>
        </p:nvSpPr>
        <p:spPr>
          <a:xfrm>
            <a:off x="5631199" y="4290060"/>
            <a:ext cx="342900" cy="200749"/>
          </a:xfrm>
          <a:prstGeom prst="ellipse">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3" name="Group 12">
            <a:extLst>
              <a:ext uri="{FF2B5EF4-FFF2-40B4-BE49-F238E27FC236}">
                <a16:creationId xmlns:a16="http://schemas.microsoft.com/office/drawing/2014/main" id="{E6F52EE2-2AB8-9FEE-BBED-C9B28F54AF21}"/>
              </a:ext>
            </a:extLst>
          </p:cNvPr>
          <p:cNvGrpSpPr/>
          <p:nvPr/>
        </p:nvGrpSpPr>
        <p:grpSpPr>
          <a:xfrm>
            <a:off x="4919999" y="5037493"/>
            <a:ext cx="3388880" cy="215444"/>
            <a:chOff x="3357899" y="5366375"/>
            <a:chExt cx="3388880" cy="215444"/>
          </a:xfrm>
        </p:grpSpPr>
        <p:sp>
          <p:nvSpPr>
            <p:cNvPr id="11" name="Oval 10">
              <a:extLst>
                <a:ext uri="{FF2B5EF4-FFF2-40B4-BE49-F238E27FC236}">
                  <a16:creationId xmlns:a16="http://schemas.microsoft.com/office/drawing/2014/main" id="{8FE5E817-F251-BB53-DF9B-FF7DA3F11825}"/>
                </a:ext>
              </a:extLst>
            </p:cNvPr>
            <p:cNvSpPr/>
            <p:nvPr/>
          </p:nvSpPr>
          <p:spPr>
            <a:xfrm>
              <a:off x="3357899" y="5436395"/>
              <a:ext cx="210801" cy="100805"/>
            </a:xfrm>
            <a:prstGeom prst="ellipse">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extBox 11">
              <a:extLst>
                <a:ext uri="{FF2B5EF4-FFF2-40B4-BE49-F238E27FC236}">
                  <a16:creationId xmlns:a16="http://schemas.microsoft.com/office/drawing/2014/main" id="{915D180B-9DC9-9C10-23F1-4A694D424A93}"/>
                </a:ext>
              </a:extLst>
            </p:cNvPr>
            <p:cNvSpPr txBox="1"/>
            <p:nvPr/>
          </p:nvSpPr>
          <p:spPr>
            <a:xfrm>
              <a:off x="3533679" y="5366375"/>
              <a:ext cx="3213100" cy="215444"/>
            </a:xfrm>
            <a:prstGeom prst="rect">
              <a:avLst/>
            </a:prstGeom>
            <a:noFill/>
          </p:spPr>
          <p:txBody>
            <a:bodyPr wrap="square" rtlCol="0">
              <a:spAutoFit/>
            </a:bodyPr>
            <a:lstStyle/>
            <a:p>
              <a:r>
                <a:rPr lang="en-US" sz="800" dirty="0">
                  <a:latin typeface="Tahoma" panose="020B0604030504040204" pitchFamily="34" charset="0"/>
                  <a:ea typeface="Tahoma" panose="020B0604030504040204" pitchFamily="34" charset="0"/>
                  <a:cs typeface="Tahoma" panose="020B0604030504040204" pitchFamily="34" charset="0"/>
                </a:rPr>
                <a:t>= statistically higher regional response</a:t>
              </a:r>
            </a:p>
          </p:txBody>
        </p:sp>
      </p:grpSp>
      <p:sp>
        <p:nvSpPr>
          <p:cNvPr id="7" name="TextBox 6">
            <a:extLst>
              <a:ext uri="{FF2B5EF4-FFF2-40B4-BE49-F238E27FC236}">
                <a16:creationId xmlns:a16="http://schemas.microsoft.com/office/drawing/2014/main" id="{1FA26F5C-092E-68B4-E99E-BE2BA0264A16}"/>
              </a:ext>
            </a:extLst>
          </p:cNvPr>
          <p:cNvSpPr txBox="1"/>
          <p:nvPr/>
        </p:nvSpPr>
        <p:spPr>
          <a:xfrm>
            <a:off x="2751247" y="6499707"/>
            <a:ext cx="4759105" cy="338554"/>
          </a:xfrm>
          <a:prstGeom prst="rect">
            <a:avLst/>
          </a:prstGeom>
          <a:noFill/>
        </p:spPr>
        <p:txBody>
          <a:bodyPr wrap="square" rtlCol="0">
            <a:spAutoFit/>
          </a:bodyPr>
          <a:lstStyle/>
          <a:p>
            <a:r>
              <a:rPr lang="en-US" sz="800" i="1" u="none" strike="noStrike" dirty="0">
                <a:effectLst/>
                <a:latin typeface="Tahoma" panose="020B0604030504040204" pitchFamily="34" charset="0"/>
                <a:ea typeface="Tahoma" panose="020B0604030504040204" pitchFamily="34" charset="0"/>
                <a:cs typeface="Tahoma" panose="020B0604030504040204" pitchFamily="34" charset="0"/>
              </a:rPr>
              <a:t>Q6. Which parks and facilities have you or other household members visited </a:t>
            </a:r>
            <a:r>
              <a:rPr lang="en-US" sz="800" i="1" u="sng" strike="noStrike" dirty="0">
                <a:effectLst/>
                <a:latin typeface="Tahoma" panose="020B0604030504040204" pitchFamily="34" charset="0"/>
                <a:ea typeface="Tahoma" panose="020B0604030504040204" pitchFamily="34" charset="0"/>
                <a:cs typeface="Tahoma" panose="020B0604030504040204" pitchFamily="34" charset="0"/>
              </a:rPr>
              <a:t>in the past 12 months</a:t>
            </a:r>
            <a:r>
              <a:rPr lang="en-US" sz="800" i="1" u="none" strike="noStrike" dirty="0">
                <a:effectLst/>
                <a:latin typeface="Tahoma" panose="020B0604030504040204" pitchFamily="34" charset="0"/>
                <a:ea typeface="Tahoma" panose="020B0604030504040204" pitchFamily="34" charset="0"/>
                <a:cs typeface="Tahoma" panose="020B0604030504040204" pitchFamily="34" charset="0"/>
              </a:rPr>
              <a:t>?</a:t>
            </a:r>
          </a:p>
          <a:p>
            <a:r>
              <a:rPr lang="en-US" sz="800" i="1" dirty="0">
                <a:latin typeface="Tahoma" panose="020B0604030504040204" pitchFamily="34" charset="0"/>
                <a:ea typeface="Tahoma" panose="020B0604030504040204" pitchFamily="34" charset="0"/>
                <a:cs typeface="Tahoma" panose="020B0604030504040204" pitchFamily="34" charset="0"/>
              </a:rPr>
              <a:t>NOTE: </a:t>
            </a:r>
            <a:r>
              <a:rPr lang="en-US" sz="800" dirty="0">
                <a:latin typeface="Tahoma" panose="020B0604030504040204" pitchFamily="34" charset="0"/>
                <a:ea typeface="Tahoma" panose="020B0604030504040204" pitchFamily="34" charset="0"/>
                <a:cs typeface="Tahoma" panose="020B0604030504040204" pitchFamily="34" charset="0"/>
              </a:rPr>
              <a:t>  %s may not total to 100% due to rounding.</a:t>
            </a:r>
            <a:r>
              <a:rPr lang="en-US" sz="800" i="1" u="none" strike="noStrike" dirty="0">
                <a:effectLst/>
                <a:latin typeface="Tahoma" panose="020B0604030504040204" pitchFamily="34" charset="0"/>
                <a:ea typeface="Tahoma" panose="020B0604030504040204" pitchFamily="34" charset="0"/>
                <a:cs typeface="Tahoma" panose="020B0604030504040204" pitchFamily="34" charset="0"/>
              </a:rPr>
              <a:t> </a:t>
            </a:r>
          </a:p>
        </p:txBody>
      </p:sp>
    </p:spTree>
    <p:extLst>
      <p:ext uri="{BB962C8B-B14F-4D97-AF65-F5344CB8AC3E}">
        <p14:creationId xmlns:p14="http://schemas.microsoft.com/office/powerpoint/2010/main" val="138020872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DF6034B-F8F6-C59A-DC52-74263C50480D}"/>
              </a:ext>
            </a:extLst>
          </p:cNvPr>
          <p:cNvSpPr txBox="1"/>
          <p:nvPr/>
        </p:nvSpPr>
        <p:spPr>
          <a:xfrm>
            <a:off x="5088161" y="161102"/>
            <a:ext cx="3476530" cy="261610"/>
          </a:xfrm>
          <a:prstGeom prst="rect">
            <a:avLst/>
          </a:prstGeom>
          <a:noFill/>
        </p:spPr>
        <p:txBody>
          <a:bodyPr wrap="square" rtlCol="0">
            <a:spAutoFit/>
          </a:bodyPr>
          <a:lstStyle/>
          <a:p>
            <a:pPr algn="r"/>
            <a:r>
              <a:rPr lang="en-US" sz="1100" b="1" dirty="0">
                <a:solidFill>
                  <a:schemeClr val="bg1"/>
                </a:solidFill>
                <a:latin typeface="Tahoma" panose="020B0604030504040204" pitchFamily="34" charset="0"/>
                <a:ea typeface="Tahoma" panose="020B0604030504040204" pitchFamily="34" charset="0"/>
                <a:cs typeface="Tahoma" panose="020B0604030504040204" pitchFamily="34" charset="0"/>
              </a:rPr>
              <a:t>PDOP Usage/Visits in Past Year</a:t>
            </a:r>
          </a:p>
        </p:txBody>
      </p:sp>
      <p:sp>
        <p:nvSpPr>
          <p:cNvPr id="5" name="TextBox 4">
            <a:extLst>
              <a:ext uri="{FF2B5EF4-FFF2-40B4-BE49-F238E27FC236}">
                <a16:creationId xmlns:a16="http://schemas.microsoft.com/office/drawing/2014/main" id="{20DD39B6-0E5F-CAFA-CD30-A2282D904790}"/>
              </a:ext>
            </a:extLst>
          </p:cNvPr>
          <p:cNvSpPr txBox="1"/>
          <p:nvPr/>
        </p:nvSpPr>
        <p:spPr>
          <a:xfrm>
            <a:off x="2691896" y="6481362"/>
            <a:ext cx="4759105" cy="338554"/>
          </a:xfrm>
          <a:prstGeom prst="rect">
            <a:avLst/>
          </a:prstGeom>
          <a:noFill/>
        </p:spPr>
        <p:txBody>
          <a:bodyPr wrap="square" rtlCol="0">
            <a:spAutoFit/>
          </a:bodyPr>
          <a:lstStyle/>
          <a:p>
            <a:r>
              <a:rPr lang="en-US" sz="800" i="1" u="none" strike="noStrike" dirty="0">
                <a:effectLst/>
                <a:latin typeface="Tahoma" panose="020B0604030504040204" pitchFamily="34" charset="0"/>
                <a:ea typeface="Tahoma" panose="020B0604030504040204" pitchFamily="34" charset="0"/>
                <a:cs typeface="Tahoma" panose="020B0604030504040204" pitchFamily="34" charset="0"/>
              </a:rPr>
              <a:t>Q7. </a:t>
            </a:r>
            <a:r>
              <a:rPr lang="en-US" sz="800" i="1" dirty="0">
                <a:effectLst/>
                <a:latin typeface="Tahoma" panose="020B0604030504040204" pitchFamily="34" charset="0"/>
                <a:ea typeface="Tahoma" panose="020B0604030504040204" pitchFamily="34" charset="0"/>
                <a:cs typeface="Tahoma" panose="020B0604030504040204" pitchFamily="34" charset="0"/>
              </a:rPr>
              <a:t>From the list above, which three parks, playgrounds, facilities or shelters do you use most often? </a:t>
            </a:r>
          </a:p>
          <a:p>
            <a:r>
              <a:rPr lang="en-US" sz="800" i="1" u="none" strike="noStrike" dirty="0">
                <a:latin typeface="Tahoma" panose="020B0604030504040204" pitchFamily="34" charset="0"/>
                <a:ea typeface="Tahoma" panose="020B0604030504040204" pitchFamily="34" charset="0"/>
                <a:cs typeface="Tahoma" panose="020B0604030504040204" pitchFamily="34" charset="0"/>
              </a:rPr>
              <a:t>NOTE: values &lt;4% are not shown</a:t>
            </a:r>
            <a:r>
              <a:rPr lang="en-US" sz="800" i="1" dirty="0">
                <a:latin typeface="Tahoma" panose="020B0604030504040204" pitchFamily="34" charset="0"/>
                <a:ea typeface="Tahoma" panose="020B0604030504040204" pitchFamily="34" charset="0"/>
                <a:cs typeface="Tahoma" panose="020B0604030504040204" pitchFamily="34" charset="0"/>
              </a:rPr>
              <a:t>.</a:t>
            </a:r>
            <a:endParaRPr lang="en-US" sz="800" i="1" u="none" strike="noStrike" dirty="0">
              <a:effectLst/>
              <a:latin typeface="Tahoma" panose="020B0604030504040204" pitchFamily="34" charset="0"/>
              <a:ea typeface="Tahoma" panose="020B0604030504040204" pitchFamily="34" charset="0"/>
              <a:cs typeface="Tahoma" panose="020B0604030504040204" pitchFamily="34" charset="0"/>
            </a:endParaRPr>
          </a:p>
        </p:txBody>
      </p:sp>
      <p:graphicFrame>
        <p:nvGraphicFramePr>
          <p:cNvPr id="11" name="Chart 10">
            <a:extLst>
              <a:ext uri="{FF2B5EF4-FFF2-40B4-BE49-F238E27FC236}">
                <a16:creationId xmlns:a16="http://schemas.microsoft.com/office/drawing/2014/main" id="{513D6010-6E34-F238-A162-FFBFEDF2E4C2}"/>
              </a:ext>
            </a:extLst>
          </p:cNvPr>
          <p:cNvGraphicFramePr/>
          <p:nvPr>
            <p:extLst>
              <p:ext uri="{D42A27DB-BD31-4B8C-83A1-F6EECF244321}">
                <p14:modId xmlns:p14="http://schemas.microsoft.com/office/powerpoint/2010/main" val="1278276190"/>
              </p:ext>
            </p:extLst>
          </p:nvPr>
        </p:nvGraphicFramePr>
        <p:xfrm>
          <a:off x="628618" y="1757825"/>
          <a:ext cx="4759106" cy="4785204"/>
        </p:xfrm>
        <a:graphic>
          <a:graphicData uri="http://schemas.openxmlformats.org/drawingml/2006/chart">
            <c:chart xmlns:c="http://schemas.openxmlformats.org/drawingml/2006/chart" xmlns:r="http://schemas.openxmlformats.org/officeDocument/2006/relationships" r:id="rId2"/>
          </a:graphicData>
        </a:graphic>
      </p:graphicFrame>
      <p:sp>
        <p:nvSpPr>
          <p:cNvPr id="25" name="TextBox 24">
            <a:extLst>
              <a:ext uri="{FF2B5EF4-FFF2-40B4-BE49-F238E27FC236}">
                <a16:creationId xmlns:a16="http://schemas.microsoft.com/office/drawing/2014/main" id="{9DEC2280-4148-D737-2866-99E1C31D4CFB}"/>
              </a:ext>
            </a:extLst>
          </p:cNvPr>
          <p:cNvSpPr txBox="1"/>
          <p:nvPr/>
        </p:nvSpPr>
        <p:spPr>
          <a:xfrm>
            <a:off x="2129937" y="1530055"/>
            <a:ext cx="5633160" cy="276999"/>
          </a:xfrm>
          <a:prstGeom prst="rect">
            <a:avLst/>
          </a:prstGeom>
          <a:noFill/>
          <a:ln>
            <a:solidFill>
              <a:schemeClr val="tx1"/>
            </a:solidFill>
          </a:ln>
        </p:spPr>
        <p:txBody>
          <a:bodyPr wrap="square" rtlCol="0">
            <a:spAutoFit/>
          </a:bodyPr>
          <a:lstStyle/>
          <a:p>
            <a:r>
              <a:rPr lang="en-US" sz="1200" b="1" dirty="0">
                <a:latin typeface="Tahoma" panose="020B0604030504040204" pitchFamily="34" charset="0"/>
                <a:ea typeface="Tahoma" panose="020B0604030504040204" pitchFamily="34" charset="0"/>
                <a:cs typeface="Tahoma" panose="020B0604030504040204" pitchFamily="34" charset="0"/>
              </a:rPr>
              <a:t>Most Visited PDOP Parks/Playgrounds/Facilities Visited in Past Year</a:t>
            </a:r>
          </a:p>
        </p:txBody>
      </p:sp>
      <p:sp>
        <p:nvSpPr>
          <p:cNvPr id="26" name="TextBox 25">
            <a:extLst>
              <a:ext uri="{FF2B5EF4-FFF2-40B4-BE49-F238E27FC236}">
                <a16:creationId xmlns:a16="http://schemas.microsoft.com/office/drawing/2014/main" id="{38105C22-8FD2-064F-FE02-134711BB11DA}"/>
              </a:ext>
            </a:extLst>
          </p:cNvPr>
          <p:cNvSpPr txBox="1"/>
          <p:nvPr/>
        </p:nvSpPr>
        <p:spPr>
          <a:xfrm>
            <a:off x="482600" y="609420"/>
            <a:ext cx="8038776" cy="692497"/>
          </a:xfrm>
          <a:prstGeom prst="rect">
            <a:avLst/>
          </a:prstGeom>
          <a:noFill/>
        </p:spPr>
        <p:txBody>
          <a:bodyPr wrap="square" rtlCol="0">
            <a:spAutoFit/>
          </a:bodyPr>
          <a:lstStyle/>
          <a:p>
            <a:r>
              <a:rPr lang="en-US" sz="1300" b="1" dirty="0">
                <a:latin typeface="Tahoma" panose="020B0604030504040204" pitchFamily="34" charset="0"/>
                <a:ea typeface="Tahoma" panose="020B0604030504040204" pitchFamily="34" charset="0"/>
                <a:cs typeface="Tahoma" panose="020B0604030504040204" pitchFamily="34" charset="0"/>
              </a:rPr>
              <a:t>Roughly one in ten respondents report that Scoville Park and Austin Gardens are their most visited PDOP locations (especially older residents and those in the N-Central region).  Lindberg Park and Mills Park tend to attract younger adults most often.</a:t>
            </a:r>
          </a:p>
        </p:txBody>
      </p:sp>
      <p:sp>
        <p:nvSpPr>
          <p:cNvPr id="3" name="TextBox 2">
            <a:extLst>
              <a:ext uri="{FF2B5EF4-FFF2-40B4-BE49-F238E27FC236}">
                <a16:creationId xmlns:a16="http://schemas.microsoft.com/office/drawing/2014/main" id="{984253B7-5492-D97F-3389-680B9A07D9D3}"/>
              </a:ext>
            </a:extLst>
          </p:cNvPr>
          <p:cNvSpPr txBox="1"/>
          <p:nvPr/>
        </p:nvSpPr>
        <p:spPr>
          <a:xfrm>
            <a:off x="5104220" y="1927537"/>
            <a:ext cx="3633056" cy="369332"/>
          </a:xfrm>
          <a:prstGeom prst="rect">
            <a:avLst/>
          </a:prstGeom>
          <a:noFill/>
        </p:spPr>
        <p:txBody>
          <a:bodyPr wrap="square" rtlCol="0">
            <a:spAutoFit/>
          </a:bodyPr>
          <a:lstStyle/>
          <a:p>
            <a:r>
              <a:rPr lang="en-US" sz="900" dirty="0">
                <a:latin typeface="Tahoma" panose="020B0604030504040204" pitchFamily="34" charset="0"/>
                <a:ea typeface="Tahoma" panose="020B0604030504040204" pitchFamily="34" charset="0"/>
                <a:cs typeface="Tahoma" panose="020B0604030504040204" pitchFamily="34" charset="0"/>
              </a:rPr>
              <a:t>Especially:  N-Central region (28%); ages 65+ (17%); African American adults (19%)</a:t>
            </a:r>
          </a:p>
        </p:txBody>
      </p:sp>
      <p:sp>
        <p:nvSpPr>
          <p:cNvPr id="4" name="TextBox 3">
            <a:extLst>
              <a:ext uri="{FF2B5EF4-FFF2-40B4-BE49-F238E27FC236}">
                <a16:creationId xmlns:a16="http://schemas.microsoft.com/office/drawing/2014/main" id="{88148287-C90F-4935-37F2-738B1071CDEC}"/>
              </a:ext>
            </a:extLst>
          </p:cNvPr>
          <p:cNvSpPr txBox="1"/>
          <p:nvPr/>
        </p:nvSpPr>
        <p:spPr>
          <a:xfrm>
            <a:off x="4620017" y="2320272"/>
            <a:ext cx="3330015" cy="230832"/>
          </a:xfrm>
          <a:prstGeom prst="rect">
            <a:avLst/>
          </a:prstGeom>
          <a:noFill/>
        </p:spPr>
        <p:txBody>
          <a:bodyPr wrap="square" rtlCol="0">
            <a:spAutoFit/>
          </a:bodyPr>
          <a:lstStyle/>
          <a:p>
            <a:r>
              <a:rPr lang="en-US" sz="900" dirty="0">
                <a:latin typeface="Tahoma" panose="020B0604030504040204" pitchFamily="34" charset="0"/>
                <a:ea typeface="Tahoma" panose="020B0604030504040204" pitchFamily="34" charset="0"/>
                <a:cs typeface="Tahoma" panose="020B0604030504040204" pitchFamily="34" charset="0"/>
              </a:rPr>
              <a:t>Especially:  N-Central region (24%); ages 55+ (15%)</a:t>
            </a:r>
          </a:p>
        </p:txBody>
      </p:sp>
      <p:sp>
        <p:nvSpPr>
          <p:cNvPr id="6" name="TextBox 5">
            <a:extLst>
              <a:ext uri="{FF2B5EF4-FFF2-40B4-BE49-F238E27FC236}">
                <a16:creationId xmlns:a16="http://schemas.microsoft.com/office/drawing/2014/main" id="{D0B90B4E-C348-65A2-0A6A-42A211806F77}"/>
              </a:ext>
            </a:extLst>
          </p:cNvPr>
          <p:cNvSpPr txBox="1"/>
          <p:nvPr/>
        </p:nvSpPr>
        <p:spPr>
          <a:xfrm>
            <a:off x="4444057" y="2662207"/>
            <a:ext cx="4166512" cy="230832"/>
          </a:xfrm>
          <a:prstGeom prst="rect">
            <a:avLst/>
          </a:prstGeom>
          <a:noFill/>
        </p:spPr>
        <p:txBody>
          <a:bodyPr wrap="square" rtlCol="0">
            <a:spAutoFit/>
          </a:bodyPr>
          <a:lstStyle/>
          <a:p>
            <a:r>
              <a:rPr lang="en-US" sz="900" dirty="0">
                <a:latin typeface="Tahoma" panose="020B0604030504040204" pitchFamily="34" charset="0"/>
                <a:ea typeface="Tahoma" panose="020B0604030504040204" pitchFamily="34" charset="0"/>
                <a:cs typeface="Tahoma" panose="020B0604030504040204" pitchFamily="34" charset="0"/>
              </a:rPr>
              <a:t>Especially:  North region (30%); under age 35 (16%); Asian adults (27%)</a:t>
            </a:r>
          </a:p>
        </p:txBody>
      </p:sp>
      <p:sp>
        <p:nvSpPr>
          <p:cNvPr id="7" name="TextBox 6">
            <a:extLst>
              <a:ext uri="{FF2B5EF4-FFF2-40B4-BE49-F238E27FC236}">
                <a16:creationId xmlns:a16="http://schemas.microsoft.com/office/drawing/2014/main" id="{48359407-271E-630E-8746-41B4CD37F250}"/>
              </a:ext>
            </a:extLst>
          </p:cNvPr>
          <p:cNvSpPr txBox="1"/>
          <p:nvPr/>
        </p:nvSpPr>
        <p:spPr>
          <a:xfrm>
            <a:off x="4459060" y="2962422"/>
            <a:ext cx="3330015" cy="230832"/>
          </a:xfrm>
          <a:prstGeom prst="rect">
            <a:avLst/>
          </a:prstGeom>
          <a:noFill/>
        </p:spPr>
        <p:txBody>
          <a:bodyPr wrap="square" rtlCol="0">
            <a:spAutoFit/>
          </a:bodyPr>
          <a:lstStyle/>
          <a:p>
            <a:r>
              <a:rPr lang="en-US" sz="900" dirty="0">
                <a:latin typeface="Tahoma" panose="020B0604030504040204" pitchFamily="34" charset="0"/>
                <a:ea typeface="Tahoma" panose="020B0604030504040204" pitchFamily="34" charset="0"/>
                <a:cs typeface="Tahoma" panose="020B0604030504040204" pitchFamily="34" charset="0"/>
              </a:rPr>
              <a:t>Especially:  North region (28%)</a:t>
            </a:r>
          </a:p>
        </p:txBody>
      </p:sp>
      <p:sp>
        <p:nvSpPr>
          <p:cNvPr id="8" name="TextBox 7">
            <a:extLst>
              <a:ext uri="{FF2B5EF4-FFF2-40B4-BE49-F238E27FC236}">
                <a16:creationId xmlns:a16="http://schemas.microsoft.com/office/drawing/2014/main" id="{3624B1EB-E425-3C02-D9A0-A3CDBAEA56F5}"/>
              </a:ext>
            </a:extLst>
          </p:cNvPr>
          <p:cNvSpPr txBox="1"/>
          <p:nvPr/>
        </p:nvSpPr>
        <p:spPr>
          <a:xfrm>
            <a:off x="4464389" y="3280263"/>
            <a:ext cx="4229294" cy="369332"/>
          </a:xfrm>
          <a:prstGeom prst="rect">
            <a:avLst/>
          </a:prstGeom>
          <a:noFill/>
        </p:spPr>
        <p:txBody>
          <a:bodyPr wrap="square" rtlCol="0">
            <a:spAutoFit/>
          </a:bodyPr>
          <a:lstStyle/>
          <a:p>
            <a:r>
              <a:rPr lang="en-US" sz="900" dirty="0">
                <a:latin typeface="Tahoma" panose="020B0604030504040204" pitchFamily="34" charset="0"/>
                <a:ea typeface="Tahoma" panose="020B0604030504040204" pitchFamily="34" charset="0"/>
                <a:cs typeface="Tahoma" panose="020B0604030504040204" pitchFamily="34" charset="0"/>
              </a:rPr>
              <a:t>Especially:  South region (35%), ages 45-54 (15%); households with children (19%) especially under age 5 (26%)</a:t>
            </a:r>
          </a:p>
        </p:txBody>
      </p:sp>
      <p:sp>
        <p:nvSpPr>
          <p:cNvPr id="9" name="TextBox 8">
            <a:extLst>
              <a:ext uri="{FF2B5EF4-FFF2-40B4-BE49-F238E27FC236}">
                <a16:creationId xmlns:a16="http://schemas.microsoft.com/office/drawing/2014/main" id="{4AF6357F-FB95-9652-82EE-7D541B7EAD74}"/>
              </a:ext>
            </a:extLst>
          </p:cNvPr>
          <p:cNvSpPr txBox="1"/>
          <p:nvPr/>
        </p:nvSpPr>
        <p:spPr>
          <a:xfrm>
            <a:off x="3957478" y="3710217"/>
            <a:ext cx="4653091" cy="230832"/>
          </a:xfrm>
          <a:prstGeom prst="rect">
            <a:avLst/>
          </a:prstGeom>
          <a:noFill/>
        </p:spPr>
        <p:txBody>
          <a:bodyPr wrap="square" rtlCol="0">
            <a:spAutoFit/>
          </a:bodyPr>
          <a:lstStyle/>
          <a:p>
            <a:r>
              <a:rPr lang="en-US" sz="900" dirty="0">
                <a:latin typeface="Tahoma" panose="020B0604030504040204" pitchFamily="34" charset="0"/>
                <a:ea typeface="Tahoma" panose="020B0604030504040204" pitchFamily="34" charset="0"/>
                <a:cs typeface="Tahoma" panose="020B0604030504040204" pitchFamily="34" charset="0"/>
              </a:rPr>
              <a:t>Especially:  Central region (22%); Under age 35 (17%); women (11%, vs. 1% of men)</a:t>
            </a:r>
          </a:p>
        </p:txBody>
      </p:sp>
      <p:sp>
        <p:nvSpPr>
          <p:cNvPr id="10" name="TextBox 9">
            <a:extLst>
              <a:ext uri="{FF2B5EF4-FFF2-40B4-BE49-F238E27FC236}">
                <a16:creationId xmlns:a16="http://schemas.microsoft.com/office/drawing/2014/main" id="{2127937F-3681-79D1-0CCA-ECC7D57EAA8E}"/>
              </a:ext>
            </a:extLst>
          </p:cNvPr>
          <p:cNvSpPr txBox="1"/>
          <p:nvPr/>
        </p:nvSpPr>
        <p:spPr>
          <a:xfrm>
            <a:off x="3957478" y="4027717"/>
            <a:ext cx="4253175" cy="230832"/>
          </a:xfrm>
          <a:prstGeom prst="rect">
            <a:avLst/>
          </a:prstGeom>
          <a:noFill/>
        </p:spPr>
        <p:txBody>
          <a:bodyPr wrap="square" rtlCol="0">
            <a:spAutoFit/>
          </a:bodyPr>
          <a:lstStyle/>
          <a:p>
            <a:r>
              <a:rPr lang="en-US" sz="900" dirty="0">
                <a:latin typeface="Tahoma" panose="020B0604030504040204" pitchFamily="34" charset="0"/>
                <a:ea typeface="Tahoma" panose="020B0604030504040204" pitchFamily="34" charset="0"/>
                <a:cs typeface="Tahoma" panose="020B0604030504040204" pitchFamily="34" charset="0"/>
              </a:rPr>
              <a:t>Especially:  Ages 55-64 (13%); </a:t>
            </a:r>
          </a:p>
        </p:txBody>
      </p:sp>
      <p:sp>
        <p:nvSpPr>
          <p:cNvPr id="12" name="Arrow: Right 11">
            <a:extLst>
              <a:ext uri="{FF2B5EF4-FFF2-40B4-BE49-F238E27FC236}">
                <a16:creationId xmlns:a16="http://schemas.microsoft.com/office/drawing/2014/main" id="{87A342E3-689E-F4F3-363A-1C90F7BC0AAD}"/>
              </a:ext>
            </a:extLst>
          </p:cNvPr>
          <p:cNvSpPr/>
          <p:nvPr/>
        </p:nvSpPr>
        <p:spPr>
          <a:xfrm>
            <a:off x="5050880" y="1975253"/>
            <a:ext cx="106680" cy="245651"/>
          </a:xfrm>
          <a:prstGeom prst="rightArrow">
            <a:avLst/>
          </a:prstGeom>
          <a:solidFill>
            <a:schemeClr val="accent6">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Arrow: Right 12">
            <a:extLst>
              <a:ext uri="{FF2B5EF4-FFF2-40B4-BE49-F238E27FC236}">
                <a16:creationId xmlns:a16="http://schemas.microsoft.com/office/drawing/2014/main" id="{52BC2C87-A806-226B-39F7-57190D80493A}"/>
              </a:ext>
            </a:extLst>
          </p:cNvPr>
          <p:cNvSpPr/>
          <p:nvPr/>
        </p:nvSpPr>
        <p:spPr>
          <a:xfrm>
            <a:off x="4555580" y="2305453"/>
            <a:ext cx="106680" cy="245651"/>
          </a:xfrm>
          <a:prstGeom prst="rightArrow">
            <a:avLst/>
          </a:prstGeom>
          <a:solidFill>
            <a:schemeClr val="accent6">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Arrow: Right 13">
            <a:extLst>
              <a:ext uri="{FF2B5EF4-FFF2-40B4-BE49-F238E27FC236}">
                <a16:creationId xmlns:a16="http://schemas.microsoft.com/office/drawing/2014/main" id="{5DBB8ADC-88F0-D6EB-8394-BF08102C8C62}"/>
              </a:ext>
            </a:extLst>
          </p:cNvPr>
          <p:cNvSpPr/>
          <p:nvPr/>
        </p:nvSpPr>
        <p:spPr>
          <a:xfrm>
            <a:off x="4352380" y="2661053"/>
            <a:ext cx="106680" cy="245651"/>
          </a:xfrm>
          <a:prstGeom prst="rightArrow">
            <a:avLst/>
          </a:prstGeom>
          <a:solidFill>
            <a:schemeClr val="accent6">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Arrow: Right 14">
            <a:extLst>
              <a:ext uri="{FF2B5EF4-FFF2-40B4-BE49-F238E27FC236}">
                <a16:creationId xmlns:a16="http://schemas.microsoft.com/office/drawing/2014/main" id="{AFE95060-09A2-ABFC-0DD6-636DEB9DFBF1}"/>
              </a:ext>
            </a:extLst>
          </p:cNvPr>
          <p:cNvSpPr/>
          <p:nvPr/>
        </p:nvSpPr>
        <p:spPr>
          <a:xfrm>
            <a:off x="4352380" y="2978553"/>
            <a:ext cx="106680" cy="245651"/>
          </a:xfrm>
          <a:prstGeom prst="rightArrow">
            <a:avLst/>
          </a:prstGeom>
          <a:solidFill>
            <a:schemeClr val="accent6">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Arrow: Right 15">
            <a:extLst>
              <a:ext uri="{FF2B5EF4-FFF2-40B4-BE49-F238E27FC236}">
                <a16:creationId xmlns:a16="http://schemas.microsoft.com/office/drawing/2014/main" id="{B014AD66-50AD-3B9F-11E1-A7D562CEB59B}"/>
              </a:ext>
            </a:extLst>
          </p:cNvPr>
          <p:cNvSpPr/>
          <p:nvPr/>
        </p:nvSpPr>
        <p:spPr>
          <a:xfrm>
            <a:off x="4352380" y="3334153"/>
            <a:ext cx="106680" cy="245651"/>
          </a:xfrm>
          <a:prstGeom prst="rightArrow">
            <a:avLst/>
          </a:prstGeom>
          <a:solidFill>
            <a:schemeClr val="accent6">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Arrow: Right 16">
            <a:extLst>
              <a:ext uri="{FF2B5EF4-FFF2-40B4-BE49-F238E27FC236}">
                <a16:creationId xmlns:a16="http://schemas.microsoft.com/office/drawing/2014/main" id="{12DC3D78-9962-C552-F9D0-E4AB8D98C78D}"/>
              </a:ext>
            </a:extLst>
          </p:cNvPr>
          <p:cNvSpPr/>
          <p:nvPr/>
        </p:nvSpPr>
        <p:spPr>
          <a:xfrm>
            <a:off x="3826986" y="3693653"/>
            <a:ext cx="106680" cy="245651"/>
          </a:xfrm>
          <a:prstGeom prst="rightArrow">
            <a:avLst/>
          </a:prstGeom>
          <a:solidFill>
            <a:schemeClr val="accent6">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Arrow: Right 17">
            <a:extLst>
              <a:ext uri="{FF2B5EF4-FFF2-40B4-BE49-F238E27FC236}">
                <a16:creationId xmlns:a16="http://schemas.microsoft.com/office/drawing/2014/main" id="{F812A434-DF86-E115-AE9B-BF400602F7CF}"/>
              </a:ext>
            </a:extLst>
          </p:cNvPr>
          <p:cNvSpPr/>
          <p:nvPr/>
        </p:nvSpPr>
        <p:spPr>
          <a:xfrm>
            <a:off x="3826986" y="4011153"/>
            <a:ext cx="106680" cy="245651"/>
          </a:xfrm>
          <a:prstGeom prst="rightArrow">
            <a:avLst/>
          </a:prstGeom>
          <a:solidFill>
            <a:schemeClr val="accent6">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87871251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hart 5">
            <a:extLst>
              <a:ext uri="{FF2B5EF4-FFF2-40B4-BE49-F238E27FC236}">
                <a16:creationId xmlns:a16="http://schemas.microsoft.com/office/drawing/2014/main" id="{7751E6C2-3CE8-AB7C-0BE0-16A0CC221018}"/>
              </a:ext>
            </a:extLst>
          </p:cNvPr>
          <p:cNvGraphicFramePr/>
          <p:nvPr>
            <p:extLst>
              <p:ext uri="{D42A27DB-BD31-4B8C-83A1-F6EECF244321}">
                <p14:modId xmlns:p14="http://schemas.microsoft.com/office/powerpoint/2010/main" val="1467173753"/>
              </p:ext>
            </p:extLst>
          </p:nvPr>
        </p:nvGraphicFramePr>
        <p:xfrm>
          <a:off x="749300" y="2527300"/>
          <a:ext cx="8280400" cy="4064000"/>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Box 6">
            <a:extLst>
              <a:ext uri="{FF2B5EF4-FFF2-40B4-BE49-F238E27FC236}">
                <a16:creationId xmlns:a16="http://schemas.microsoft.com/office/drawing/2014/main" id="{BC9A7E18-834D-465F-19B8-6CB3AEE6AD4A}"/>
              </a:ext>
            </a:extLst>
          </p:cNvPr>
          <p:cNvSpPr txBox="1"/>
          <p:nvPr/>
        </p:nvSpPr>
        <p:spPr>
          <a:xfrm>
            <a:off x="6985000" y="2692400"/>
            <a:ext cx="990600" cy="230832"/>
          </a:xfrm>
          <a:prstGeom prst="rect">
            <a:avLst/>
          </a:prstGeom>
          <a:noFill/>
        </p:spPr>
        <p:txBody>
          <a:bodyPr wrap="square" rtlCol="0">
            <a:spAutoFit/>
          </a:bodyPr>
          <a:lstStyle/>
          <a:p>
            <a:r>
              <a:rPr lang="en-US" sz="900" b="1" dirty="0">
                <a:latin typeface="Tahoma" panose="020B0604030504040204" pitchFamily="34" charset="0"/>
                <a:ea typeface="Tahoma" panose="020B0604030504040204" pitchFamily="34" charset="0"/>
                <a:cs typeface="Tahoma" panose="020B0604030504040204" pitchFamily="34" charset="0"/>
              </a:rPr>
              <a:t>= 49% Top 3</a:t>
            </a:r>
          </a:p>
        </p:txBody>
      </p:sp>
      <p:sp>
        <p:nvSpPr>
          <p:cNvPr id="8" name="TextBox 7">
            <a:extLst>
              <a:ext uri="{FF2B5EF4-FFF2-40B4-BE49-F238E27FC236}">
                <a16:creationId xmlns:a16="http://schemas.microsoft.com/office/drawing/2014/main" id="{0C135C28-09AD-1F7D-2056-C727820895EB}"/>
              </a:ext>
            </a:extLst>
          </p:cNvPr>
          <p:cNvSpPr txBox="1"/>
          <p:nvPr/>
        </p:nvSpPr>
        <p:spPr>
          <a:xfrm>
            <a:off x="7467600" y="3024832"/>
            <a:ext cx="990600" cy="230832"/>
          </a:xfrm>
          <a:prstGeom prst="rect">
            <a:avLst/>
          </a:prstGeom>
          <a:noFill/>
        </p:spPr>
        <p:txBody>
          <a:bodyPr wrap="square" rtlCol="0">
            <a:spAutoFit/>
          </a:bodyPr>
          <a:lstStyle/>
          <a:p>
            <a:r>
              <a:rPr lang="en-US" sz="900" b="1" dirty="0">
                <a:latin typeface="Tahoma" panose="020B0604030504040204" pitchFamily="34" charset="0"/>
                <a:ea typeface="Tahoma" panose="020B0604030504040204" pitchFamily="34" charset="0"/>
                <a:cs typeface="Tahoma" panose="020B0604030504040204" pitchFamily="34" charset="0"/>
              </a:rPr>
              <a:t>= 57% </a:t>
            </a:r>
          </a:p>
        </p:txBody>
      </p:sp>
      <p:sp>
        <p:nvSpPr>
          <p:cNvPr id="9" name="TextBox 8">
            <a:extLst>
              <a:ext uri="{FF2B5EF4-FFF2-40B4-BE49-F238E27FC236}">
                <a16:creationId xmlns:a16="http://schemas.microsoft.com/office/drawing/2014/main" id="{33E7C257-BAB1-C098-E49E-28764EB49EC9}"/>
              </a:ext>
            </a:extLst>
          </p:cNvPr>
          <p:cNvSpPr txBox="1"/>
          <p:nvPr/>
        </p:nvSpPr>
        <p:spPr>
          <a:xfrm>
            <a:off x="5308600" y="3331864"/>
            <a:ext cx="990600" cy="230832"/>
          </a:xfrm>
          <a:prstGeom prst="rect">
            <a:avLst/>
          </a:prstGeom>
          <a:noFill/>
        </p:spPr>
        <p:txBody>
          <a:bodyPr wrap="square" rtlCol="0">
            <a:spAutoFit/>
          </a:bodyPr>
          <a:lstStyle/>
          <a:p>
            <a:r>
              <a:rPr lang="en-US" sz="900" b="1" dirty="0">
                <a:latin typeface="Tahoma" panose="020B0604030504040204" pitchFamily="34" charset="0"/>
                <a:ea typeface="Tahoma" panose="020B0604030504040204" pitchFamily="34" charset="0"/>
                <a:cs typeface="Tahoma" panose="020B0604030504040204" pitchFamily="34" charset="0"/>
              </a:rPr>
              <a:t>= 21% </a:t>
            </a:r>
          </a:p>
        </p:txBody>
      </p:sp>
      <p:sp>
        <p:nvSpPr>
          <p:cNvPr id="10" name="TextBox 9">
            <a:extLst>
              <a:ext uri="{FF2B5EF4-FFF2-40B4-BE49-F238E27FC236}">
                <a16:creationId xmlns:a16="http://schemas.microsoft.com/office/drawing/2014/main" id="{E1FA0973-8FF0-0B76-FEEC-C3DFFE31E301}"/>
              </a:ext>
            </a:extLst>
          </p:cNvPr>
          <p:cNvSpPr txBox="1"/>
          <p:nvPr/>
        </p:nvSpPr>
        <p:spPr>
          <a:xfrm>
            <a:off x="6375400" y="3650480"/>
            <a:ext cx="990600" cy="230832"/>
          </a:xfrm>
          <a:prstGeom prst="rect">
            <a:avLst/>
          </a:prstGeom>
          <a:noFill/>
        </p:spPr>
        <p:txBody>
          <a:bodyPr wrap="square" rtlCol="0">
            <a:spAutoFit/>
          </a:bodyPr>
          <a:lstStyle/>
          <a:p>
            <a:r>
              <a:rPr lang="en-US" sz="900" b="1" dirty="0">
                <a:latin typeface="Tahoma" panose="020B0604030504040204" pitchFamily="34" charset="0"/>
                <a:ea typeface="Tahoma" panose="020B0604030504040204" pitchFamily="34" charset="0"/>
                <a:cs typeface="Tahoma" panose="020B0604030504040204" pitchFamily="34" charset="0"/>
              </a:rPr>
              <a:t>= 39%</a:t>
            </a:r>
          </a:p>
        </p:txBody>
      </p:sp>
      <p:sp>
        <p:nvSpPr>
          <p:cNvPr id="11" name="TextBox 10">
            <a:extLst>
              <a:ext uri="{FF2B5EF4-FFF2-40B4-BE49-F238E27FC236}">
                <a16:creationId xmlns:a16="http://schemas.microsoft.com/office/drawing/2014/main" id="{9746FD0E-58DF-95E3-5972-B8E0A54E558F}"/>
              </a:ext>
            </a:extLst>
          </p:cNvPr>
          <p:cNvSpPr txBox="1"/>
          <p:nvPr/>
        </p:nvSpPr>
        <p:spPr>
          <a:xfrm>
            <a:off x="5613400" y="3965324"/>
            <a:ext cx="990600" cy="230832"/>
          </a:xfrm>
          <a:prstGeom prst="rect">
            <a:avLst/>
          </a:prstGeom>
          <a:noFill/>
        </p:spPr>
        <p:txBody>
          <a:bodyPr wrap="square" rtlCol="0">
            <a:spAutoFit/>
          </a:bodyPr>
          <a:lstStyle/>
          <a:p>
            <a:r>
              <a:rPr lang="en-US" sz="900" b="1" dirty="0">
                <a:latin typeface="Tahoma" panose="020B0604030504040204" pitchFamily="34" charset="0"/>
                <a:ea typeface="Tahoma" panose="020B0604030504040204" pitchFamily="34" charset="0"/>
                <a:cs typeface="Tahoma" panose="020B0604030504040204" pitchFamily="34" charset="0"/>
              </a:rPr>
              <a:t>= 26%</a:t>
            </a:r>
          </a:p>
        </p:txBody>
      </p:sp>
      <p:sp>
        <p:nvSpPr>
          <p:cNvPr id="12" name="TextBox 11">
            <a:extLst>
              <a:ext uri="{FF2B5EF4-FFF2-40B4-BE49-F238E27FC236}">
                <a16:creationId xmlns:a16="http://schemas.microsoft.com/office/drawing/2014/main" id="{D6AAF26D-C1E3-10ED-8A95-2C5661D30B1A}"/>
              </a:ext>
            </a:extLst>
          </p:cNvPr>
          <p:cNvSpPr txBox="1"/>
          <p:nvPr/>
        </p:nvSpPr>
        <p:spPr>
          <a:xfrm>
            <a:off x="5486400" y="4282824"/>
            <a:ext cx="990600" cy="230832"/>
          </a:xfrm>
          <a:prstGeom prst="rect">
            <a:avLst/>
          </a:prstGeom>
          <a:noFill/>
        </p:spPr>
        <p:txBody>
          <a:bodyPr wrap="square" rtlCol="0">
            <a:spAutoFit/>
          </a:bodyPr>
          <a:lstStyle/>
          <a:p>
            <a:r>
              <a:rPr lang="en-US" sz="900" b="1" dirty="0">
                <a:latin typeface="Tahoma" panose="020B0604030504040204" pitchFamily="34" charset="0"/>
                <a:ea typeface="Tahoma" panose="020B0604030504040204" pitchFamily="34" charset="0"/>
                <a:cs typeface="Tahoma" panose="020B0604030504040204" pitchFamily="34" charset="0"/>
              </a:rPr>
              <a:t>= 24%</a:t>
            </a:r>
          </a:p>
        </p:txBody>
      </p:sp>
      <p:sp>
        <p:nvSpPr>
          <p:cNvPr id="13" name="TextBox 12">
            <a:extLst>
              <a:ext uri="{FF2B5EF4-FFF2-40B4-BE49-F238E27FC236}">
                <a16:creationId xmlns:a16="http://schemas.microsoft.com/office/drawing/2014/main" id="{9FEAE468-845A-4E7A-2A8D-C1B9DF024F37}"/>
              </a:ext>
            </a:extLst>
          </p:cNvPr>
          <p:cNvSpPr txBox="1"/>
          <p:nvPr/>
        </p:nvSpPr>
        <p:spPr>
          <a:xfrm>
            <a:off x="4622800" y="5230171"/>
            <a:ext cx="990600" cy="230832"/>
          </a:xfrm>
          <a:prstGeom prst="rect">
            <a:avLst/>
          </a:prstGeom>
          <a:noFill/>
        </p:spPr>
        <p:txBody>
          <a:bodyPr wrap="square" rtlCol="0">
            <a:spAutoFit/>
          </a:bodyPr>
          <a:lstStyle/>
          <a:p>
            <a:r>
              <a:rPr lang="en-US" sz="900" b="1" dirty="0">
                <a:latin typeface="Tahoma" panose="020B0604030504040204" pitchFamily="34" charset="0"/>
                <a:ea typeface="Tahoma" panose="020B0604030504040204" pitchFamily="34" charset="0"/>
                <a:cs typeface="Tahoma" panose="020B0604030504040204" pitchFamily="34" charset="0"/>
              </a:rPr>
              <a:t>= 10%</a:t>
            </a:r>
          </a:p>
        </p:txBody>
      </p:sp>
      <p:sp>
        <p:nvSpPr>
          <p:cNvPr id="14" name="TextBox 13">
            <a:extLst>
              <a:ext uri="{FF2B5EF4-FFF2-40B4-BE49-F238E27FC236}">
                <a16:creationId xmlns:a16="http://schemas.microsoft.com/office/drawing/2014/main" id="{2276E446-E1EA-C245-E244-06F29FDB90D9}"/>
              </a:ext>
            </a:extLst>
          </p:cNvPr>
          <p:cNvSpPr txBox="1"/>
          <p:nvPr/>
        </p:nvSpPr>
        <p:spPr>
          <a:xfrm>
            <a:off x="4965700" y="4567645"/>
            <a:ext cx="990600" cy="230832"/>
          </a:xfrm>
          <a:prstGeom prst="rect">
            <a:avLst/>
          </a:prstGeom>
          <a:noFill/>
        </p:spPr>
        <p:txBody>
          <a:bodyPr wrap="square" rtlCol="0">
            <a:spAutoFit/>
          </a:bodyPr>
          <a:lstStyle/>
          <a:p>
            <a:r>
              <a:rPr lang="en-US" sz="900" b="1" dirty="0">
                <a:latin typeface="Tahoma" panose="020B0604030504040204" pitchFamily="34" charset="0"/>
                <a:ea typeface="Tahoma" panose="020B0604030504040204" pitchFamily="34" charset="0"/>
                <a:cs typeface="Tahoma" panose="020B0604030504040204" pitchFamily="34" charset="0"/>
              </a:rPr>
              <a:t>= 16%</a:t>
            </a:r>
          </a:p>
        </p:txBody>
      </p:sp>
      <p:sp>
        <p:nvSpPr>
          <p:cNvPr id="15" name="TextBox 14">
            <a:extLst>
              <a:ext uri="{FF2B5EF4-FFF2-40B4-BE49-F238E27FC236}">
                <a16:creationId xmlns:a16="http://schemas.microsoft.com/office/drawing/2014/main" id="{C5A818A3-0483-752E-1E21-B8B447681C7C}"/>
              </a:ext>
            </a:extLst>
          </p:cNvPr>
          <p:cNvSpPr txBox="1"/>
          <p:nvPr/>
        </p:nvSpPr>
        <p:spPr>
          <a:xfrm>
            <a:off x="4851400" y="4885145"/>
            <a:ext cx="990600" cy="230832"/>
          </a:xfrm>
          <a:prstGeom prst="rect">
            <a:avLst/>
          </a:prstGeom>
          <a:noFill/>
        </p:spPr>
        <p:txBody>
          <a:bodyPr wrap="square" rtlCol="0">
            <a:spAutoFit/>
          </a:bodyPr>
          <a:lstStyle/>
          <a:p>
            <a:r>
              <a:rPr lang="en-US" sz="900" b="1" dirty="0">
                <a:latin typeface="Tahoma" panose="020B0604030504040204" pitchFamily="34" charset="0"/>
                <a:ea typeface="Tahoma" panose="020B0604030504040204" pitchFamily="34" charset="0"/>
                <a:cs typeface="Tahoma" panose="020B0604030504040204" pitchFamily="34" charset="0"/>
              </a:rPr>
              <a:t>= 13%</a:t>
            </a:r>
          </a:p>
        </p:txBody>
      </p:sp>
      <p:sp>
        <p:nvSpPr>
          <p:cNvPr id="16" name="TextBox 15">
            <a:extLst>
              <a:ext uri="{FF2B5EF4-FFF2-40B4-BE49-F238E27FC236}">
                <a16:creationId xmlns:a16="http://schemas.microsoft.com/office/drawing/2014/main" id="{BA05C709-0E50-32A1-5FD6-FFFA527190FE}"/>
              </a:ext>
            </a:extLst>
          </p:cNvPr>
          <p:cNvSpPr txBox="1"/>
          <p:nvPr/>
        </p:nvSpPr>
        <p:spPr>
          <a:xfrm>
            <a:off x="4584700" y="5527424"/>
            <a:ext cx="990600" cy="230832"/>
          </a:xfrm>
          <a:prstGeom prst="rect">
            <a:avLst/>
          </a:prstGeom>
          <a:noFill/>
        </p:spPr>
        <p:txBody>
          <a:bodyPr wrap="square" rtlCol="0">
            <a:spAutoFit/>
          </a:bodyPr>
          <a:lstStyle/>
          <a:p>
            <a:r>
              <a:rPr lang="en-US" sz="900" b="1" dirty="0">
                <a:latin typeface="Tahoma" panose="020B0604030504040204" pitchFamily="34" charset="0"/>
                <a:ea typeface="Tahoma" panose="020B0604030504040204" pitchFamily="34" charset="0"/>
                <a:cs typeface="Tahoma" panose="020B0604030504040204" pitchFamily="34" charset="0"/>
              </a:rPr>
              <a:t>= 9%</a:t>
            </a:r>
          </a:p>
        </p:txBody>
      </p:sp>
      <p:sp>
        <p:nvSpPr>
          <p:cNvPr id="17" name="TextBox 16">
            <a:extLst>
              <a:ext uri="{FF2B5EF4-FFF2-40B4-BE49-F238E27FC236}">
                <a16:creationId xmlns:a16="http://schemas.microsoft.com/office/drawing/2014/main" id="{CCD3E023-1781-1CFA-DD01-6BB56C7329D6}"/>
              </a:ext>
            </a:extLst>
          </p:cNvPr>
          <p:cNvSpPr txBox="1"/>
          <p:nvPr/>
        </p:nvSpPr>
        <p:spPr>
          <a:xfrm>
            <a:off x="4356100" y="5846386"/>
            <a:ext cx="990600" cy="230832"/>
          </a:xfrm>
          <a:prstGeom prst="rect">
            <a:avLst/>
          </a:prstGeom>
          <a:noFill/>
        </p:spPr>
        <p:txBody>
          <a:bodyPr wrap="square" rtlCol="0">
            <a:spAutoFit/>
          </a:bodyPr>
          <a:lstStyle/>
          <a:p>
            <a:r>
              <a:rPr lang="en-US" sz="900" b="1" dirty="0">
                <a:latin typeface="Tahoma" panose="020B0604030504040204" pitchFamily="34" charset="0"/>
                <a:ea typeface="Tahoma" panose="020B0604030504040204" pitchFamily="34" charset="0"/>
                <a:cs typeface="Tahoma" panose="020B0604030504040204" pitchFamily="34" charset="0"/>
              </a:rPr>
              <a:t>= 6%</a:t>
            </a:r>
          </a:p>
        </p:txBody>
      </p:sp>
      <p:sp>
        <p:nvSpPr>
          <p:cNvPr id="18" name="TextBox 17">
            <a:extLst>
              <a:ext uri="{FF2B5EF4-FFF2-40B4-BE49-F238E27FC236}">
                <a16:creationId xmlns:a16="http://schemas.microsoft.com/office/drawing/2014/main" id="{37D9DEE3-DA16-2E3E-F127-49A5EA419D2A}"/>
              </a:ext>
            </a:extLst>
          </p:cNvPr>
          <p:cNvSpPr txBox="1"/>
          <p:nvPr/>
        </p:nvSpPr>
        <p:spPr>
          <a:xfrm>
            <a:off x="2564896" y="6354362"/>
            <a:ext cx="4759105" cy="338554"/>
          </a:xfrm>
          <a:prstGeom prst="rect">
            <a:avLst/>
          </a:prstGeom>
          <a:noFill/>
        </p:spPr>
        <p:txBody>
          <a:bodyPr wrap="square" rtlCol="0">
            <a:spAutoFit/>
          </a:bodyPr>
          <a:lstStyle/>
          <a:p>
            <a:r>
              <a:rPr lang="en-US" sz="800" i="1" u="none" strike="noStrike" dirty="0">
                <a:effectLst/>
                <a:latin typeface="Tahoma" panose="020B0604030504040204" pitchFamily="34" charset="0"/>
                <a:ea typeface="Tahoma" panose="020B0604030504040204" pitchFamily="34" charset="0"/>
                <a:cs typeface="Tahoma" panose="020B0604030504040204" pitchFamily="34" charset="0"/>
              </a:rPr>
              <a:t>Q10.  What are your top three reasons for using PDOP parks and facilities (rank ordered).</a:t>
            </a:r>
            <a:endParaRPr lang="en-US" sz="800" u="none" strike="noStrike" dirty="0">
              <a:effectLst/>
              <a:latin typeface="Tahoma" panose="020B0604030504040204" pitchFamily="34" charset="0"/>
              <a:ea typeface="Tahoma" panose="020B0604030504040204" pitchFamily="34" charset="0"/>
              <a:cs typeface="Tahoma" panose="020B0604030504040204" pitchFamily="34" charset="0"/>
            </a:endParaRPr>
          </a:p>
          <a:p>
            <a:r>
              <a:rPr lang="en-US" sz="800" u="none" strike="noStrike" dirty="0">
                <a:latin typeface="Tahoma" panose="020B0604030504040204" pitchFamily="34" charset="0"/>
                <a:ea typeface="Tahoma" panose="020B0604030504040204" pitchFamily="34" charset="0"/>
                <a:cs typeface="Tahoma" panose="020B0604030504040204" pitchFamily="34" charset="0"/>
              </a:rPr>
              <a:t>NOTE: Individual %s may not total Top 3 %s due to rounding.  Values &lt;3% are not shown</a:t>
            </a:r>
            <a:r>
              <a:rPr lang="en-US" sz="800" dirty="0">
                <a:latin typeface="Tahoma" panose="020B0604030504040204" pitchFamily="34" charset="0"/>
                <a:ea typeface="Tahoma" panose="020B0604030504040204" pitchFamily="34" charset="0"/>
                <a:cs typeface="Tahoma" panose="020B0604030504040204" pitchFamily="34" charset="0"/>
              </a:rPr>
              <a:t>.</a:t>
            </a:r>
            <a:endParaRPr lang="en-US" sz="800" u="none" strike="noStrike" dirty="0">
              <a:effectLst/>
              <a:latin typeface="Tahoma" panose="020B0604030504040204" pitchFamily="34" charset="0"/>
              <a:ea typeface="Tahoma" panose="020B0604030504040204" pitchFamily="34" charset="0"/>
              <a:cs typeface="Tahoma" panose="020B0604030504040204" pitchFamily="34" charset="0"/>
            </a:endParaRPr>
          </a:p>
        </p:txBody>
      </p:sp>
      <p:sp>
        <p:nvSpPr>
          <p:cNvPr id="19" name="TextBox 18">
            <a:extLst>
              <a:ext uri="{FF2B5EF4-FFF2-40B4-BE49-F238E27FC236}">
                <a16:creationId xmlns:a16="http://schemas.microsoft.com/office/drawing/2014/main" id="{109D4DA9-B715-C49C-3A79-640CB16A5C58}"/>
              </a:ext>
            </a:extLst>
          </p:cNvPr>
          <p:cNvSpPr txBox="1"/>
          <p:nvPr/>
        </p:nvSpPr>
        <p:spPr>
          <a:xfrm>
            <a:off x="2123720" y="2123132"/>
            <a:ext cx="5633160" cy="276999"/>
          </a:xfrm>
          <a:prstGeom prst="rect">
            <a:avLst/>
          </a:prstGeom>
          <a:noFill/>
          <a:ln>
            <a:solidFill>
              <a:schemeClr val="tx1"/>
            </a:solidFill>
          </a:ln>
        </p:spPr>
        <p:txBody>
          <a:bodyPr wrap="square" rtlCol="0">
            <a:spAutoFit/>
          </a:bodyPr>
          <a:lstStyle/>
          <a:p>
            <a:r>
              <a:rPr lang="en-US" sz="1200" b="1" dirty="0">
                <a:latin typeface="Tahoma" panose="020B0604030504040204" pitchFamily="34" charset="0"/>
                <a:ea typeface="Tahoma" panose="020B0604030504040204" pitchFamily="34" charset="0"/>
                <a:cs typeface="Tahoma" panose="020B0604030504040204" pitchFamily="34" charset="0"/>
              </a:rPr>
              <a:t>Most Visited PDOP Parks/Playgrounds/Facilities Visited in Past Year</a:t>
            </a:r>
          </a:p>
        </p:txBody>
      </p:sp>
      <p:sp>
        <p:nvSpPr>
          <p:cNvPr id="20" name="TextBox 19">
            <a:extLst>
              <a:ext uri="{FF2B5EF4-FFF2-40B4-BE49-F238E27FC236}">
                <a16:creationId xmlns:a16="http://schemas.microsoft.com/office/drawing/2014/main" id="{22452735-E783-E6C8-01E0-92045F549554}"/>
              </a:ext>
            </a:extLst>
          </p:cNvPr>
          <p:cNvSpPr txBox="1"/>
          <p:nvPr/>
        </p:nvSpPr>
        <p:spPr>
          <a:xfrm>
            <a:off x="482600" y="609420"/>
            <a:ext cx="8038776" cy="692497"/>
          </a:xfrm>
          <a:prstGeom prst="rect">
            <a:avLst/>
          </a:prstGeom>
          <a:noFill/>
        </p:spPr>
        <p:txBody>
          <a:bodyPr wrap="square" rtlCol="0">
            <a:spAutoFit/>
          </a:bodyPr>
          <a:lstStyle/>
          <a:p>
            <a:r>
              <a:rPr lang="en-US" sz="1300" b="1" dirty="0">
                <a:latin typeface="Tahoma" panose="020B0604030504040204" pitchFamily="34" charset="0"/>
                <a:ea typeface="Tahoma" panose="020B0604030504040204" pitchFamily="34" charset="0"/>
                <a:cs typeface="Tahoma" panose="020B0604030504040204" pitchFamily="34" charset="0"/>
              </a:rPr>
              <a:t>The #1 reason for visiting a PDOP location is for personal health and fitness, with convenience and proximity a strong secondary reason.  Those with children tend to cite safety as the top reason, while the broader population rank enjoying natural setting among their top reasons.</a:t>
            </a:r>
          </a:p>
        </p:txBody>
      </p:sp>
      <p:sp>
        <p:nvSpPr>
          <p:cNvPr id="21" name="TextBox 20">
            <a:extLst>
              <a:ext uri="{FF2B5EF4-FFF2-40B4-BE49-F238E27FC236}">
                <a16:creationId xmlns:a16="http://schemas.microsoft.com/office/drawing/2014/main" id="{0F09B243-2670-0C2A-5D53-8A13DA61F5D9}"/>
              </a:ext>
            </a:extLst>
          </p:cNvPr>
          <p:cNvSpPr txBox="1"/>
          <p:nvPr/>
        </p:nvSpPr>
        <p:spPr>
          <a:xfrm>
            <a:off x="5387249" y="132202"/>
            <a:ext cx="3134129" cy="261610"/>
          </a:xfrm>
          <a:prstGeom prst="rect">
            <a:avLst/>
          </a:prstGeom>
          <a:noFill/>
        </p:spPr>
        <p:txBody>
          <a:bodyPr wrap="square" rtlCol="0">
            <a:spAutoFit/>
          </a:bodyPr>
          <a:lstStyle/>
          <a:p>
            <a:pPr algn="r"/>
            <a:r>
              <a:rPr lang="en-US" sz="1100" b="1" dirty="0">
                <a:solidFill>
                  <a:schemeClr val="bg1"/>
                </a:solidFill>
                <a:latin typeface="Tahoma" panose="020B0604030504040204" pitchFamily="34" charset="0"/>
                <a:ea typeface="Tahoma" panose="020B0604030504040204" pitchFamily="34" charset="0"/>
                <a:cs typeface="Tahoma" panose="020B0604030504040204" pitchFamily="34" charset="0"/>
              </a:rPr>
              <a:t>Reasons for Using PDOP Sites</a:t>
            </a:r>
          </a:p>
        </p:txBody>
      </p:sp>
    </p:spTree>
    <p:extLst>
      <p:ext uri="{BB962C8B-B14F-4D97-AF65-F5344CB8AC3E}">
        <p14:creationId xmlns:p14="http://schemas.microsoft.com/office/powerpoint/2010/main" val="123274644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06D6B829-BB65-2721-F7AC-D1D647ECBDA4}"/>
              </a:ext>
            </a:extLst>
          </p:cNvPr>
          <p:cNvSpPr txBox="1"/>
          <p:nvPr/>
        </p:nvSpPr>
        <p:spPr>
          <a:xfrm>
            <a:off x="5387249" y="132202"/>
            <a:ext cx="3134129" cy="261610"/>
          </a:xfrm>
          <a:prstGeom prst="rect">
            <a:avLst/>
          </a:prstGeom>
          <a:noFill/>
        </p:spPr>
        <p:txBody>
          <a:bodyPr wrap="square" rtlCol="0">
            <a:spAutoFit/>
          </a:bodyPr>
          <a:lstStyle/>
          <a:p>
            <a:pPr algn="r"/>
            <a:r>
              <a:rPr lang="en-US" sz="1100" b="1" dirty="0">
                <a:solidFill>
                  <a:schemeClr val="bg1"/>
                </a:solidFill>
                <a:latin typeface="Tahoma" panose="020B0604030504040204" pitchFamily="34" charset="0"/>
                <a:ea typeface="Tahoma" panose="020B0604030504040204" pitchFamily="34" charset="0"/>
                <a:cs typeface="Tahoma" panose="020B0604030504040204" pitchFamily="34" charset="0"/>
              </a:rPr>
              <a:t>Reasons for Using PDOP Sites</a:t>
            </a:r>
          </a:p>
        </p:txBody>
      </p:sp>
      <p:sp>
        <p:nvSpPr>
          <p:cNvPr id="9" name="Content Placeholder 2">
            <a:extLst>
              <a:ext uri="{FF2B5EF4-FFF2-40B4-BE49-F238E27FC236}">
                <a16:creationId xmlns:a16="http://schemas.microsoft.com/office/drawing/2014/main" id="{680ACF7F-BBB4-C8A0-4B4D-4E7677B9B52D}"/>
              </a:ext>
            </a:extLst>
          </p:cNvPr>
          <p:cNvSpPr txBox="1">
            <a:spLocks/>
          </p:cNvSpPr>
          <p:nvPr/>
        </p:nvSpPr>
        <p:spPr>
          <a:xfrm>
            <a:off x="581192" y="1407887"/>
            <a:ext cx="7989752" cy="1944913"/>
          </a:xfrm>
          <a:prstGeom prst="rect">
            <a:avLst/>
          </a:prstGeom>
        </p:spPr>
        <p:txBody>
          <a:bodyPr vert="horz" lIns="91440" tIns="45720" rIns="91440" bIns="45720" rtlCol="0" anchor="t">
            <a:noAutofit/>
          </a:bodyPr>
          <a:lstStyle>
            <a:lvl1pPr marL="305992" indent="-305992" algn="l" defTabSz="457189" rtl="0" eaLnBrk="1" latinLnBrk="0" hangingPunct="1">
              <a:spcBef>
                <a:spcPct val="20000"/>
              </a:spcBef>
              <a:spcAft>
                <a:spcPts val="600"/>
              </a:spcAft>
              <a:buClrTx/>
              <a:buSzPct val="92000"/>
              <a:buFont typeface="Wingdings" panose="05000000000000000000" pitchFamily="2" charset="2"/>
              <a:buChar char="Ø"/>
              <a:defRPr sz="1200" kern="1200">
                <a:solidFill>
                  <a:schemeClr val="tx2"/>
                </a:solidFill>
                <a:latin typeface="+mn-lt"/>
                <a:ea typeface="+mn-ea"/>
                <a:cs typeface="+mn-cs"/>
              </a:defRPr>
            </a:lvl1pPr>
            <a:lvl2pPr marL="629984" indent="-305992" algn="l" defTabSz="457189" rtl="0" eaLnBrk="1" latinLnBrk="0" hangingPunct="1">
              <a:spcBef>
                <a:spcPct val="20000"/>
              </a:spcBef>
              <a:spcAft>
                <a:spcPts val="600"/>
              </a:spcAft>
              <a:buClrTx/>
              <a:buSzPct val="92000"/>
              <a:buFont typeface="Wingdings 2" panose="05020102010507070707" pitchFamily="18" charset="2"/>
              <a:buChar char=""/>
              <a:defRPr sz="1200" kern="1200">
                <a:solidFill>
                  <a:schemeClr val="tx2"/>
                </a:solidFill>
                <a:latin typeface="+mn-lt"/>
                <a:ea typeface="+mn-ea"/>
                <a:cs typeface="+mn-cs"/>
              </a:defRPr>
            </a:lvl2pPr>
            <a:lvl3pPr marL="899978" indent="-269993" algn="l" defTabSz="457189" rtl="0" eaLnBrk="1" latinLnBrk="0" hangingPunct="1">
              <a:spcBef>
                <a:spcPct val="20000"/>
              </a:spcBef>
              <a:spcAft>
                <a:spcPts val="600"/>
              </a:spcAft>
              <a:buClrTx/>
              <a:buSzPct val="92000"/>
              <a:buFont typeface="Wingdings 2" panose="05020102010507070707" pitchFamily="18" charset="2"/>
              <a:buChar char=""/>
              <a:defRPr sz="1200" kern="1200">
                <a:solidFill>
                  <a:schemeClr val="tx2"/>
                </a:solidFill>
                <a:latin typeface="+mn-lt"/>
                <a:ea typeface="+mn-ea"/>
                <a:cs typeface="+mn-cs"/>
              </a:defRPr>
            </a:lvl3pPr>
            <a:lvl4pPr marL="1241969" indent="-233994" algn="l" defTabSz="457189" rtl="0" eaLnBrk="1" latinLnBrk="0" hangingPunct="1">
              <a:spcBef>
                <a:spcPct val="20000"/>
              </a:spcBef>
              <a:spcAft>
                <a:spcPts val="600"/>
              </a:spcAft>
              <a:buClrTx/>
              <a:buSzPct val="92000"/>
              <a:buFont typeface="Wingdings 2" panose="05020102010507070707" pitchFamily="18" charset="2"/>
              <a:buChar char=""/>
              <a:defRPr sz="1200" kern="1200">
                <a:solidFill>
                  <a:schemeClr val="tx2"/>
                </a:solidFill>
                <a:latin typeface="+mn-lt"/>
                <a:ea typeface="+mn-ea"/>
                <a:cs typeface="+mn-cs"/>
              </a:defRPr>
            </a:lvl4pPr>
            <a:lvl5pPr marL="1601960" indent="-233994" algn="l" defTabSz="457189" rtl="0" eaLnBrk="1" latinLnBrk="0" hangingPunct="1">
              <a:spcBef>
                <a:spcPct val="20000"/>
              </a:spcBef>
              <a:spcAft>
                <a:spcPts val="600"/>
              </a:spcAft>
              <a:buClrTx/>
              <a:buSzPct val="92000"/>
              <a:buFont typeface="Wingdings 2" panose="05020102010507070707" pitchFamily="18" charset="2"/>
              <a:buChar char=""/>
              <a:defRPr sz="1200" kern="1200">
                <a:solidFill>
                  <a:schemeClr val="tx2"/>
                </a:solidFill>
                <a:latin typeface="+mn-lt"/>
                <a:ea typeface="+mn-ea"/>
                <a:cs typeface="+mn-cs"/>
              </a:defRPr>
            </a:lvl5pPr>
            <a:lvl6pPr marL="1899953" indent="-228594" algn="l" defTabSz="457189"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199945" indent="-228594" algn="l" defTabSz="457189"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499938" indent="-228594" algn="l" defTabSz="457189"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799930" indent="-228594" algn="l" defTabSz="457189"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r>
              <a:rPr lang="en-US" sz="1100" dirty="0">
                <a:solidFill>
                  <a:schemeClr val="tx1"/>
                </a:solidFill>
                <a:latin typeface="Tahoma" panose="020B0604030504040204" pitchFamily="34" charset="0"/>
                <a:ea typeface="Tahoma" panose="020B0604030504040204" pitchFamily="34" charset="0"/>
                <a:cs typeface="Tahoma" panose="020B0604030504040204" pitchFamily="34" charset="0"/>
              </a:rPr>
              <a:t>As reported, those with children tend to use the PDOP for safe locations and activities.  This is especially true for those in the North and South regions, along with men and higher-income households.  </a:t>
            </a:r>
          </a:p>
        </p:txBody>
      </p:sp>
      <p:graphicFrame>
        <p:nvGraphicFramePr>
          <p:cNvPr id="5" name="Content Placeholder 4"/>
          <p:cNvGraphicFramePr>
            <a:graphicFrameLocks/>
          </p:cNvGraphicFramePr>
          <p:nvPr>
            <p:extLst>
              <p:ext uri="{D42A27DB-BD31-4B8C-83A1-F6EECF244321}">
                <p14:modId xmlns:p14="http://schemas.microsoft.com/office/powerpoint/2010/main" val="1714290680"/>
              </p:ext>
            </p:extLst>
          </p:nvPr>
        </p:nvGraphicFramePr>
        <p:xfrm>
          <a:off x="525597" y="2688681"/>
          <a:ext cx="7989753" cy="3550920"/>
        </p:xfrm>
        <a:graphic>
          <a:graphicData uri="http://schemas.openxmlformats.org/drawingml/2006/table">
            <a:tbl>
              <a:tblPr firstRow="1" bandRow="1">
                <a:tableStyleId>{5C22544A-7EE6-4342-B048-85BDC9FD1C3A}</a:tableStyleId>
              </a:tblPr>
              <a:tblGrid>
                <a:gridCol w="1557203">
                  <a:extLst>
                    <a:ext uri="{9D8B030D-6E8A-4147-A177-3AD203B41FA5}">
                      <a16:colId xmlns:a16="http://schemas.microsoft.com/office/drawing/2014/main" val="2497118381"/>
                    </a:ext>
                  </a:extLst>
                </a:gridCol>
                <a:gridCol w="2986314">
                  <a:extLst>
                    <a:ext uri="{9D8B030D-6E8A-4147-A177-3AD203B41FA5}">
                      <a16:colId xmlns:a16="http://schemas.microsoft.com/office/drawing/2014/main" val="907739967"/>
                    </a:ext>
                  </a:extLst>
                </a:gridCol>
                <a:gridCol w="3446236">
                  <a:extLst>
                    <a:ext uri="{9D8B030D-6E8A-4147-A177-3AD203B41FA5}">
                      <a16:colId xmlns:a16="http://schemas.microsoft.com/office/drawing/2014/main" val="1142707747"/>
                    </a:ext>
                  </a:extLst>
                </a:gridCol>
              </a:tblGrid>
              <a:tr h="189324">
                <a:tc>
                  <a:txBody>
                    <a:bodyPr/>
                    <a:lstStyle/>
                    <a:p>
                      <a:pPr algn="ctr"/>
                      <a:endParaRPr lang="en-US" sz="1100" dirty="0">
                        <a:latin typeface="Tahoma" panose="020B0604030504040204" pitchFamily="34" charset="0"/>
                        <a:ea typeface="Tahoma" panose="020B0604030504040204" pitchFamily="34" charset="0"/>
                        <a:cs typeface="Tahoma" panose="020B0604030504040204" pitchFamily="34" charset="0"/>
                      </a:endParaRPr>
                    </a:p>
                  </a:txBody>
                  <a:tcPr anchor="ctr"/>
                </a:tc>
                <a:tc>
                  <a:txBody>
                    <a:bodyPr/>
                    <a:lstStyle/>
                    <a:p>
                      <a:pPr algn="ctr"/>
                      <a:r>
                        <a:rPr lang="en-US" sz="1100" dirty="0">
                          <a:latin typeface="Tahoma" panose="020B0604030504040204" pitchFamily="34" charset="0"/>
                          <a:ea typeface="Tahoma" panose="020B0604030504040204" pitchFamily="34" charset="0"/>
                          <a:cs typeface="Tahoma" panose="020B0604030504040204" pitchFamily="34" charset="0"/>
                        </a:rPr>
                        <a:t>#1 Reason</a:t>
                      </a:r>
                    </a:p>
                  </a:txBody>
                  <a:tcPr anchor="ctr"/>
                </a:tc>
                <a:tc>
                  <a:txBody>
                    <a:bodyPr/>
                    <a:lstStyle/>
                    <a:p>
                      <a:pPr algn="ctr"/>
                      <a:r>
                        <a:rPr lang="en-US" sz="1100" dirty="0">
                          <a:latin typeface="Tahoma" panose="020B0604030504040204" pitchFamily="34" charset="0"/>
                          <a:ea typeface="Tahoma" panose="020B0604030504040204" pitchFamily="34" charset="0"/>
                          <a:cs typeface="Tahoma" panose="020B0604030504040204" pitchFamily="34" charset="0"/>
                        </a:rPr>
                        <a:t>Top 3 Reasons</a:t>
                      </a:r>
                    </a:p>
                  </a:txBody>
                  <a:tcPr anchor="ctr"/>
                </a:tc>
                <a:extLst>
                  <a:ext uri="{0D108BD9-81ED-4DB2-BD59-A6C34878D82A}">
                    <a16:rowId xmlns:a16="http://schemas.microsoft.com/office/drawing/2014/main" val="3685723207"/>
                  </a:ext>
                </a:extLst>
              </a:tr>
              <a:tr h="868664">
                <a:tc>
                  <a:txBody>
                    <a:bodyPr/>
                    <a:lstStyle/>
                    <a:p>
                      <a:pPr marL="0" indent="0" algn="ctr">
                        <a:buFontTx/>
                        <a:buNone/>
                      </a:pPr>
                      <a:r>
                        <a:rPr lang="en-US" sz="1000" b="1" dirty="0">
                          <a:latin typeface="Tahoma" panose="020B0604030504040204" pitchFamily="34" charset="0"/>
                          <a:ea typeface="Tahoma" panose="020B0604030504040204" pitchFamily="34" charset="0"/>
                          <a:cs typeface="Tahoma" panose="020B0604030504040204" pitchFamily="34" charset="0"/>
                        </a:rPr>
                        <a:t>Personal fitness/health</a:t>
                      </a:r>
                    </a:p>
                  </a:txBody>
                  <a:tcPr anchor="ctr"/>
                </a:tc>
                <a:tc>
                  <a:txBody>
                    <a:bodyPr/>
                    <a:lstStyle/>
                    <a:p>
                      <a:pPr marL="0" indent="0" algn="ctr">
                        <a:buFontTx/>
                        <a:buNone/>
                      </a:pPr>
                      <a:r>
                        <a:rPr lang="en-US" sz="900" b="1" u="sng" dirty="0">
                          <a:latin typeface="Tahoma" panose="020B0604030504040204" pitchFamily="34" charset="0"/>
                          <a:ea typeface="Tahoma" panose="020B0604030504040204" pitchFamily="34" charset="0"/>
                          <a:cs typeface="Tahoma" panose="020B0604030504040204" pitchFamily="34" charset="0"/>
                        </a:rPr>
                        <a:t>31% Overall</a:t>
                      </a:r>
                    </a:p>
                    <a:p>
                      <a:pPr marL="285750" indent="-285750">
                        <a:buFontTx/>
                        <a:buChar char="-"/>
                      </a:pPr>
                      <a:r>
                        <a:rPr lang="en-US" sz="900" dirty="0">
                          <a:latin typeface="Tahoma" panose="020B0604030504040204" pitchFamily="34" charset="0"/>
                          <a:ea typeface="Tahoma" panose="020B0604030504040204" pitchFamily="34" charset="0"/>
                          <a:cs typeface="Tahoma" panose="020B0604030504040204" pitchFamily="34" charset="0"/>
                        </a:rPr>
                        <a:t>N-Central (41%)</a:t>
                      </a:r>
                    </a:p>
                    <a:p>
                      <a:pPr marL="285750" indent="-285750">
                        <a:buFontTx/>
                        <a:buChar char="-"/>
                      </a:pPr>
                      <a:r>
                        <a:rPr lang="en-US" sz="900" dirty="0">
                          <a:latin typeface="Tahoma" panose="020B0604030504040204" pitchFamily="34" charset="0"/>
                          <a:ea typeface="Tahoma" panose="020B0604030504040204" pitchFamily="34" charset="0"/>
                          <a:cs typeface="Tahoma" panose="020B0604030504040204" pitchFamily="34" charset="0"/>
                        </a:rPr>
                        <a:t>Under age 35 (42%)</a:t>
                      </a:r>
                    </a:p>
                    <a:p>
                      <a:pPr marL="285750" indent="-285750">
                        <a:buFontTx/>
                        <a:buChar char="-"/>
                      </a:pPr>
                      <a:r>
                        <a:rPr lang="en-US" sz="900" dirty="0">
                          <a:latin typeface="Tahoma" panose="020B0604030504040204" pitchFamily="34" charset="0"/>
                          <a:ea typeface="Tahoma" panose="020B0604030504040204" pitchFamily="34" charset="0"/>
                          <a:cs typeface="Tahoma" panose="020B0604030504040204" pitchFamily="34" charset="0"/>
                        </a:rPr>
                        <a:t>Renters (41%, vs. 24% of homeowners)</a:t>
                      </a:r>
                    </a:p>
                    <a:p>
                      <a:pPr marL="285750" indent="-285750">
                        <a:buFontTx/>
                        <a:buChar char="-"/>
                      </a:pPr>
                      <a:r>
                        <a:rPr lang="en-US" sz="900" dirty="0">
                          <a:latin typeface="Tahoma" panose="020B0604030504040204" pitchFamily="34" charset="0"/>
                          <a:ea typeface="Tahoma" panose="020B0604030504040204" pitchFamily="34" charset="0"/>
                          <a:cs typeface="Tahoma" panose="020B0604030504040204" pitchFamily="34" charset="0"/>
                        </a:rPr>
                        <a:t>No children in household (38%, vs. 13% of those with children)</a:t>
                      </a:r>
                    </a:p>
                  </a:txBody>
                  <a:tcPr/>
                </a:tc>
                <a:tc>
                  <a:txBody>
                    <a:bodyPr/>
                    <a:lstStyle/>
                    <a:p>
                      <a:pPr marL="0" indent="0" algn="ctr">
                        <a:buFontTx/>
                        <a:buNone/>
                      </a:pPr>
                      <a:r>
                        <a:rPr lang="en-US" sz="900" b="1" u="sng" dirty="0">
                          <a:solidFill>
                            <a:schemeClr val="tx1"/>
                          </a:solidFill>
                          <a:latin typeface="Tahoma" panose="020B0604030504040204" pitchFamily="34" charset="0"/>
                          <a:ea typeface="Tahoma" panose="020B0604030504040204" pitchFamily="34" charset="0"/>
                          <a:cs typeface="Tahoma" panose="020B0604030504040204" pitchFamily="34" charset="0"/>
                        </a:rPr>
                        <a:t>49% Overall</a:t>
                      </a:r>
                    </a:p>
                    <a:p>
                      <a:pPr marL="285750" indent="-285750">
                        <a:buFontTx/>
                        <a:buChar char="-"/>
                      </a:pPr>
                      <a:r>
                        <a:rPr lang="en-US" sz="900" dirty="0">
                          <a:solidFill>
                            <a:schemeClr val="tx1"/>
                          </a:solidFill>
                          <a:latin typeface="Tahoma" panose="020B0604030504040204" pitchFamily="34" charset="0"/>
                          <a:ea typeface="Tahoma" panose="020B0604030504040204" pitchFamily="34" charset="0"/>
                          <a:cs typeface="Tahoma" panose="020B0604030504040204" pitchFamily="34" charset="0"/>
                        </a:rPr>
                        <a:t>North (58%), N-Central (58%), and S-Central regions (57%)</a:t>
                      </a:r>
                    </a:p>
                    <a:p>
                      <a:pPr marL="285750" indent="-285750">
                        <a:buFontTx/>
                        <a:buChar char="-"/>
                      </a:pPr>
                      <a:r>
                        <a:rPr lang="en-US" sz="900" dirty="0">
                          <a:solidFill>
                            <a:schemeClr val="tx1"/>
                          </a:solidFill>
                          <a:latin typeface="Tahoma" panose="020B0604030504040204" pitchFamily="34" charset="0"/>
                          <a:ea typeface="Tahoma" panose="020B0604030504040204" pitchFamily="34" charset="0"/>
                          <a:cs typeface="Tahoma" panose="020B0604030504040204" pitchFamily="34" charset="0"/>
                        </a:rPr>
                        <a:t>Under age 35 (60%), 55-64 (59%) </a:t>
                      </a:r>
                    </a:p>
                    <a:p>
                      <a:pPr marL="285750" indent="-285750">
                        <a:buFontTx/>
                        <a:buChar char="-"/>
                      </a:pPr>
                      <a:r>
                        <a:rPr lang="en-US" sz="900" dirty="0">
                          <a:solidFill>
                            <a:schemeClr val="tx1"/>
                          </a:solidFill>
                          <a:latin typeface="Tahoma" panose="020B0604030504040204" pitchFamily="34" charset="0"/>
                          <a:ea typeface="Tahoma" panose="020B0604030504040204" pitchFamily="34" charset="0"/>
                          <a:cs typeface="Tahoma" panose="020B0604030504040204" pitchFamily="34" charset="0"/>
                        </a:rPr>
                        <a:t>Renters (59%, vs. 42% of homeowners)</a:t>
                      </a:r>
                    </a:p>
                    <a:p>
                      <a:pPr marL="285750" indent="-285750">
                        <a:buFontTx/>
                        <a:buChar char="-"/>
                      </a:pPr>
                      <a:r>
                        <a:rPr lang="en-US" sz="900" dirty="0">
                          <a:solidFill>
                            <a:schemeClr val="tx1"/>
                          </a:solidFill>
                          <a:latin typeface="Tahoma" panose="020B0604030504040204" pitchFamily="34" charset="0"/>
                          <a:ea typeface="Tahoma" panose="020B0604030504040204" pitchFamily="34" charset="0"/>
                          <a:cs typeface="Tahoma" panose="020B0604030504040204" pitchFamily="34" charset="0"/>
                        </a:rPr>
                        <a:t>CRC members (73%, vs. 46% of non-members)</a:t>
                      </a:r>
                    </a:p>
                    <a:p>
                      <a:pPr marL="285750" indent="-285750">
                        <a:buFontTx/>
                        <a:buChar char="-"/>
                      </a:pPr>
                      <a:r>
                        <a:rPr lang="en-US" sz="900" dirty="0">
                          <a:solidFill>
                            <a:schemeClr val="tx1"/>
                          </a:solidFill>
                          <a:latin typeface="Tahoma" panose="020B0604030504040204" pitchFamily="34" charset="0"/>
                          <a:ea typeface="Tahoma" panose="020B0604030504040204" pitchFamily="34" charset="0"/>
                          <a:cs typeface="Tahoma" panose="020B0604030504040204" pitchFamily="34" charset="0"/>
                        </a:rPr>
                        <a:t>No children in household (58%, vs. 27% of those with children)</a:t>
                      </a:r>
                    </a:p>
                  </a:txBody>
                  <a:tcPr/>
                </a:tc>
                <a:extLst>
                  <a:ext uri="{0D108BD9-81ED-4DB2-BD59-A6C34878D82A}">
                    <a16:rowId xmlns:a16="http://schemas.microsoft.com/office/drawing/2014/main" val="3849950514"/>
                  </a:ext>
                </a:extLst>
              </a:tr>
              <a:tr h="505339">
                <a:tc>
                  <a:txBody>
                    <a:bodyPr/>
                    <a:lstStyle/>
                    <a:p>
                      <a:pPr marL="0" indent="0" algn="ctr">
                        <a:buFontTx/>
                        <a:buNone/>
                      </a:pPr>
                      <a:r>
                        <a:rPr lang="en-US" sz="1000" b="1" dirty="0">
                          <a:latin typeface="Tahoma" panose="020B0604030504040204" pitchFamily="34" charset="0"/>
                          <a:ea typeface="Tahoma" panose="020B0604030504040204" pitchFamily="34" charset="0"/>
                          <a:cs typeface="Tahoma" panose="020B0604030504040204" pitchFamily="34" charset="0"/>
                        </a:rPr>
                        <a:t>Convenient, close to home</a:t>
                      </a:r>
                    </a:p>
                  </a:txBody>
                  <a:tcPr anchor="ctr"/>
                </a:tc>
                <a:tc>
                  <a:txBody>
                    <a:bodyPr/>
                    <a:lstStyle/>
                    <a:p>
                      <a:pPr marL="0" indent="0" algn="ctr">
                        <a:buFontTx/>
                        <a:buNone/>
                      </a:pPr>
                      <a:r>
                        <a:rPr lang="en-US" sz="900" b="1" u="sng" dirty="0">
                          <a:latin typeface="Tahoma" panose="020B0604030504040204" pitchFamily="34" charset="0"/>
                          <a:ea typeface="Tahoma" panose="020B0604030504040204" pitchFamily="34" charset="0"/>
                          <a:cs typeface="Tahoma" panose="020B0604030504040204" pitchFamily="34" charset="0"/>
                        </a:rPr>
                        <a:t>17% Overall</a:t>
                      </a:r>
                    </a:p>
                    <a:p>
                      <a:pPr marL="285750" indent="-285750">
                        <a:buFontTx/>
                        <a:buChar char="-"/>
                      </a:pPr>
                      <a:r>
                        <a:rPr lang="en-US" sz="900" dirty="0">
                          <a:latin typeface="Tahoma" panose="020B0604030504040204" pitchFamily="34" charset="0"/>
                          <a:ea typeface="Tahoma" panose="020B0604030504040204" pitchFamily="34" charset="0"/>
                          <a:cs typeface="Tahoma" panose="020B0604030504040204" pitchFamily="34" charset="0"/>
                        </a:rPr>
                        <a:t>HH income &lt;$50K (36%)</a:t>
                      </a:r>
                    </a:p>
                    <a:p>
                      <a:pPr marL="285750" indent="-285750">
                        <a:buFontTx/>
                        <a:buChar char="-"/>
                      </a:pPr>
                      <a:r>
                        <a:rPr lang="en-US" sz="900" dirty="0">
                          <a:latin typeface="Tahoma" panose="020B0604030504040204" pitchFamily="34" charset="0"/>
                          <a:ea typeface="Tahoma" panose="020B0604030504040204" pitchFamily="34" charset="0"/>
                          <a:cs typeface="Tahoma" panose="020B0604030504040204" pitchFamily="34" charset="0"/>
                        </a:rPr>
                        <a:t>No children in household (20%, vs. 10% of those with children)</a:t>
                      </a:r>
                    </a:p>
                  </a:txBody>
                  <a:tcPr/>
                </a:tc>
                <a:tc>
                  <a:txBody>
                    <a:bodyPr/>
                    <a:lstStyle/>
                    <a:p>
                      <a:pPr marL="0" indent="0" algn="ctr">
                        <a:buFontTx/>
                        <a:buNone/>
                      </a:pPr>
                      <a:r>
                        <a:rPr lang="en-US" sz="900" b="1" u="sng" dirty="0">
                          <a:solidFill>
                            <a:schemeClr val="tx1"/>
                          </a:solidFill>
                          <a:latin typeface="Tahoma" panose="020B0604030504040204" pitchFamily="34" charset="0"/>
                          <a:ea typeface="Tahoma" panose="020B0604030504040204" pitchFamily="34" charset="0"/>
                          <a:cs typeface="Tahoma" panose="020B0604030504040204" pitchFamily="34" charset="0"/>
                        </a:rPr>
                        <a:t>57% Overall</a:t>
                      </a:r>
                    </a:p>
                    <a:p>
                      <a:pPr marL="285750" indent="-285750">
                        <a:buFontTx/>
                        <a:buChar char="-"/>
                      </a:pPr>
                      <a:r>
                        <a:rPr lang="en-US" sz="900" dirty="0">
                          <a:solidFill>
                            <a:schemeClr val="tx1"/>
                          </a:solidFill>
                          <a:latin typeface="Tahoma" panose="020B0604030504040204" pitchFamily="34" charset="0"/>
                          <a:ea typeface="Tahoma" panose="020B0604030504040204" pitchFamily="34" charset="0"/>
                          <a:cs typeface="Tahoma" panose="020B0604030504040204" pitchFamily="34" charset="0"/>
                        </a:rPr>
                        <a:t>Renters (65%, vs. 51% of homeowners)</a:t>
                      </a:r>
                    </a:p>
                    <a:p>
                      <a:pPr marL="285750" indent="-285750">
                        <a:buFontTx/>
                        <a:buChar char="-"/>
                      </a:pPr>
                      <a:r>
                        <a:rPr lang="en-US" sz="900" dirty="0">
                          <a:solidFill>
                            <a:schemeClr val="tx1"/>
                          </a:solidFill>
                          <a:latin typeface="Tahoma" panose="020B0604030504040204" pitchFamily="34" charset="0"/>
                          <a:ea typeface="Tahoma" panose="020B0604030504040204" pitchFamily="34" charset="0"/>
                          <a:cs typeface="Tahoma" panose="020B0604030504040204" pitchFamily="34" charset="0"/>
                        </a:rPr>
                        <a:t>No children in household (61%, vs. 47% of those with children)</a:t>
                      </a:r>
                      <a:endParaRPr lang="en-US" sz="900" strike="noStrike" baseline="0" dirty="0">
                        <a:solidFill>
                          <a:schemeClr val="tx1"/>
                        </a:solidFill>
                        <a:latin typeface="Tahoma" panose="020B0604030504040204" pitchFamily="34" charset="0"/>
                        <a:ea typeface="Tahoma" panose="020B0604030504040204" pitchFamily="34" charset="0"/>
                        <a:cs typeface="Tahoma" panose="020B0604030504040204" pitchFamily="34" charset="0"/>
                      </a:endParaRPr>
                    </a:p>
                  </a:txBody>
                  <a:tcPr/>
                </a:tc>
                <a:extLst>
                  <a:ext uri="{0D108BD9-81ED-4DB2-BD59-A6C34878D82A}">
                    <a16:rowId xmlns:a16="http://schemas.microsoft.com/office/drawing/2014/main" val="248704400"/>
                  </a:ext>
                </a:extLst>
              </a:tr>
              <a:tr h="1069125">
                <a:tc>
                  <a:txBody>
                    <a:bodyPr/>
                    <a:lstStyle/>
                    <a:p>
                      <a:pPr marL="0" indent="0" algn="ctr">
                        <a:buFontTx/>
                        <a:buNone/>
                      </a:pPr>
                      <a:r>
                        <a:rPr lang="en-US" sz="1000" b="1" dirty="0">
                          <a:latin typeface="Tahoma" panose="020B0604030504040204" pitchFamily="34" charset="0"/>
                          <a:ea typeface="Tahoma" panose="020B0604030504040204" pitchFamily="34" charset="0"/>
                          <a:cs typeface="Tahoma" panose="020B0604030504040204" pitchFamily="34" charset="0"/>
                        </a:rPr>
                        <a:t>Somewhere safe to bring children</a:t>
                      </a:r>
                    </a:p>
                  </a:txBody>
                  <a:tcPr anchor="ctr"/>
                </a:tc>
                <a:tc>
                  <a:txBody>
                    <a:bodyPr/>
                    <a:lstStyle/>
                    <a:p>
                      <a:pPr marL="0" indent="0" algn="ctr">
                        <a:buFontTx/>
                        <a:buNone/>
                      </a:pPr>
                      <a:r>
                        <a:rPr lang="en-US" sz="900" b="1" u="sng" dirty="0">
                          <a:latin typeface="Tahoma" panose="020B0604030504040204" pitchFamily="34" charset="0"/>
                          <a:ea typeface="Tahoma" panose="020B0604030504040204" pitchFamily="34" charset="0"/>
                          <a:cs typeface="Tahoma" panose="020B0604030504040204" pitchFamily="34" charset="0"/>
                        </a:rPr>
                        <a:t>16% Overall</a:t>
                      </a:r>
                    </a:p>
                    <a:p>
                      <a:pPr marL="285750" indent="-285750">
                        <a:buFontTx/>
                        <a:buChar char="-"/>
                      </a:pPr>
                      <a:r>
                        <a:rPr lang="en-US" sz="900" b="0" dirty="0">
                          <a:latin typeface="Tahoma" panose="020B0604030504040204" pitchFamily="34" charset="0"/>
                          <a:ea typeface="Tahoma" panose="020B0604030504040204" pitchFamily="34" charset="0"/>
                          <a:cs typeface="Tahoma" panose="020B0604030504040204" pitchFamily="34" charset="0"/>
                        </a:rPr>
                        <a:t>North (22%) and South regions (28%) </a:t>
                      </a:r>
                    </a:p>
                    <a:p>
                      <a:pPr marL="285750" indent="-285750">
                        <a:buFontTx/>
                        <a:buChar char="-"/>
                      </a:pPr>
                      <a:r>
                        <a:rPr lang="en-US" sz="900" b="0" dirty="0">
                          <a:latin typeface="Tahoma" panose="020B0604030504040204" pitchFamily="34" charset="0"/>
                          <a:ea typeface="Tahoma" panose="020B0604030504040204" pitchFamily="34" charset="0"/>
                          <a:cs typeface="Tahoma" panose="020B0604030504040204" pitchFamily="34" charset="0"/>
                        </a:rPr>
                        <a:t>Ages 35-44 (29%), 45-54 (23%)</a:t>
                      </a:r>
                    </a:p>
                    <a:p>
                      <a:pPr marL="285750" indent="-285750">
                        <a:buFontTx/>
                        <a:buChar char="-"/>
                      </a:pPr>
                      <a:r>
                        <a:rPr lang="en-US" sz="900" b="0" dirty="0">
                          <a:latin typeface="Tahoma" panose="020B0604030504040204" pitchFamily="34" charset="0"/>
                          <a:ea typeface="Tahoma" panose="020B0604030504040204" pitchFamily="34" charset="0"/>
                          <a:cs typeface="Tahoma" panose="020B0604030504040204" pitchFamily="34" charset="0"/>
                        </a:rPr>
                        <a:t>Homeowners (23%, vs. 5% of renters)</a:t>
                      </a:r>
                    </a:p>
                    <a:p>
                      <a:pPr marL="285750" indent="-285750">
                        <a:buFontTx/>
                        <a:buChar char="-"/>
                      </a:pPr>
                      <a:r>
                        <a:rPr lang="en-US" sz="900" b="0" dirty="0">
                          <a:latin typeface="Tahoma" panose="020B0604030504040204" pitchFamily="34" charset="0"/>
                          <a:ea typeface="Tahoma" panose="020B0604030504040204" pitchFamily="34" charset="0"/>
                          <a:cs typeface="Tahoma" panose="020B0604030504040204" pitchFamily="34" charset="0"/>
                        </a:rPr>
                        <a:t>Men (21%, vs. 12% of women)</a:t>
                      </a:r>
                    </a:p>
                    <a:p>
                      <a:pPr marL="285750" indent="-285750">
                        <a:buFontTx/>
                        <a:buChar char="-"/>
                      </a:pPr>
                      <a:r>
                        <a:rPr lang="en-US" sz="900" b="0" dirty="0">
                          <a:latin typeface="Tahoma" panose="020B0604030504040204" pitchFamily="34" charset="0"/>
                          <a:ea typeface="Tahoma" panose="020B0604030504040204" pitchFamily="34" charset="0"/>
                          <a:cs typeface="Tahoma" panose="020B0604030504040204" pitchFamily="34" charset="0"/>
                        </a:rPr>
                        <a:t>Lived in Oak Park &lt;25 yrs. (20%)</a:t>
                      </a:r>
                    </a:p>
                    <a:p>
                      <a:pPr marL="285750" indent="-285750">
                        <a:buFontTx/>
                        <a:buChar char="-"/>
                      </a:pPr>
                      <a:r>
                        <a:rPr lang="en-US" sz="900" b="0" dirty="0">
                          <a:latin typeface="Tahoma" panose="020B0604030504040204" pitchFamily="34" charset="0"/>
                          <a:ea typeface="Tahoma" panose="020B0604030504040204" pitchFamily="34" charset="0"/>
                          <a:cs typeface="Tahoma" panose="020B0604030504040204" pitchFamily="34" charset="0"/>
                        </a:rPr>
                        <a:t>HH income $200K+ (27%)</a:t>
                      </a:r>
                    </a:p>
                    <a:p>
                      <a:pPr marL="285750" indent="-285750">
                        <a:buFontTx/>
                        <a:buChar char="-"/>
                      </a:pPr>
                      <a:r>
                        <a:rPr lang="en-US" sz="900" b="0" dirty="0">
                          <a:latin typeface="Tahoma" panose="020B0604030504040204" pitchFamily="34" charset="0"/>
                          <a:ea typeface="Tahoma" panose="020B0604030504040204" pitchFamily="34" charset="0"/>
                          <a:cs typeface="Tahoma" panose="020B0604030504040204" pitchFamily="34" charset="0"/>
                        </a:rPr>
                        <a:t>PDOP program participants (23%)</a:t>
                      </a:r>
                    </a:p>
                    <a:p>
                      <a:pPr marL="285750" indent="-285750">
                        <a:buFontTx/>
                        <a:buChar char="-"/>
                      </a:pPr>
                      <a:r>
                        <a:rPr lang="en-US" sz="900" b="0" dirty="0">
                          <a:latin typeface="Tahoma" panose="020B0604030504040204" pitchFamily="34" charset="0"/>
                          <a:ea typeface="Tahoma" panose="020B0604030504040204" pitchFamily="34" charset="0"/>
                          <a:cs typeface="Tahoma" panose="020B0604030504040204" pitchFamily="34" charset="0"/>
                        </a:rPr>
                        <a:t>Have children in household (40%), especially under age 5 (54%)</a:t>
                      </a:r>
                    </a:p>
                  </a:txBody>
                  <a:tcPr anchor="ctr"/>
                </a:tc>
                <a:tc>
                  <a:txBody>
                    <a:bodyPr/>
                    <a:lstStyle/>
                    <a:p>
                      <a:pPr marL="0" indent="0" algn="ctr">
                        <a:buFontTx/>
                        <a:buNone/>
                      </a:pPr>
                      <a:r>
                        <a:rPr lang="en-US" sz="900" b="1" u="sng" dirty="0">
                          <a:solidFill>
                            <a:schemeClr val="tx1"/>
                          </a:solidFill>
                          <a:latin typeface="Tahoma" panose="020B0604030504040204" pitchFamily="34" charset="0"/>
                          <a:ea typeface="Tahoma" panose="020B0604030504040204" pitchFamily="34" charset="0"/>
                          <a:cs typeface="Tahoma" panose="020B0604030504040204" pitchFamily="34" charset="0"/>
                        </a:rPr>
                        <a:t>21%Overall</a:t>
                      </a:r>
                    </a:p>
                    <a:p>
                      <a:pPr marL="285750" indent="-285750">
                        <a:buFontTx/>
                        <a:buChar char="-"/>
                      </a:pPr>
                      <a:r>
                        <a:rPr lang="en-US" sz="900" dirty="0">
                          <a:solidFill>
                            <a:schemeClr val="tx1"/>
                          </a:solidFill>
                          <a:latin typeface="Tahoma" panose="020B0604030504040204" pitchFamily="34" charset="0"/>
                          <a:ea typeface="Tahoma" panose="020B0604030504040204" pitchFamily="34" charset="0"/>
                          <a:cs typeface="Tahoma" panose="020B0604030504040204" pitchFamily="34" charset="0"/>
                        </a:rPr>
                        <a:t>North (30%) and South regions (32%)</a:t>
                      </a:r>
                    </a:p>
                    <a:p>
                      <a:pPr marL="285750" indent="-285750">
                        <a:buFontTx/>
                        <a:buChar char="-"/>
                      </a:pPr>
                      <a:r>
                        <a:rPr lang="en-US" sz="900" dirty="0">
                          <a:solidFill>
                            <a:schemeClr val="tx1"/>
                          </a:solidFill>
                          <a:latin typeface="Tahoma" panose="020B0604030504040204" pitchFamily="34" charset="0"/>
                          <a:ea typeface="Tahoma" panose="020B0604030504040204" pitchFamily="34" charset="0"/>
                          <a:cs typeface="Tahoma" panose="020B0604030504040204" pitchFamily="34" charset="0"/>
                        </a:rPr>
                        <a:t>Ages 35-44 (42%), 45-54 (28%)</a:t>
                      </a:r>
                    </a:p>
                    <a:p>
                      <a:pPr marL="285750" indent="-285750">
                        <a:buFontTx/>
                        <a:buChar char="-"/>
                      </a:pPr>
                      <a:r>
                        <a:rPr lang="en-US" sz="900" dirty="0">
                          <a:solidFill>
                            <a:schemeClr val="tx1"/>
                          </a:solidFill>
                          <a:latin typeface="Tahoma" panose="020B0604030504040204" pitchFamily="34" charset="0"/>
                          <a:ea typeface="Tahoma" panose="020B0604030504040204" pitchFamily="34" charset="0"/>
                          <a:cs typeface="Tahoma" panose="020B0604030504040204" pitchFamily="34" charset="0"/>
                        </a:rPr>
                        <a:t>Homeowners (32%, vs. 5% of renters)</a:t>
                      </a:r>
                    </a:p>
                    <a:p>
                      <a:pPr marL="285750" indent="-285750">
                        <a:buFontTx/>
                        <a:buChar char="-"/>
                      </a:pPr>
                      <a:r>
                        <a:rPr lang="en-US" sz="900" dirty="0">
                          <a:solidFill>
                            <a:schemeClr val="tx1"/>
                          </a:solidFill>
                          <a:latin typeface="Tahoma" panose="020B0604030504040204" pitchFamily="34" charset="0"/>
                          <a:ea typeface="Tahoma" panose="020B0604030504040204" pitchFamily="34" charset="0"/>
                          <a:cs typeface="Tahoma" panose="020B0604030504040204" pitchFamily="34" charset="0"/>
                        </a:rPr>
                        <a:t>Lived in Oak Park 5-14 yrs. (37%)</a:t>
                      </a:r>
                    </a:p>
                    <a:p>
                      <a:pPr marL="285750" indent="-285750">
                        <a:buFontTx/>
                        <a:buChar char="-"/>
                      </a:pPr>
                      <a:r>
                        <a:rPr lang="en-US" sz="900" dirty="0">
                          <a:solidFill>
                            <a:schemeClr val="tx1"/>
                          </a:solidFill>
                          <a:latin typeface="Tahoma" panose="020B0604030504040204" pitchFamily="34" charset="0"/>
                          <a:ea typeface="Tahoma" panose="020B0604030504040204" pitchFamily="34" charset="0"/>
                          <a:cs typeface="Tahoma" panose="020B0604030504040204" pitchFamily="34" charset="0"/>
                        </a:rPr>
                        <a:t>HH income $100K-$199K (25%), $200K+ (37%)</a:t>
                      </a:r>
                    </a:p>
                    <a:p>
                      <a:pPr marL="285750" indent="-285750">
                        <a:buFontTx/>
                        <a:buChar char="-"/>
                      </a:pPr>
                      <a:r>
                        <a:rPr lang="en-US" sz="900" dirty="0">
                          <a:solidFill>
                            <a:schemeClr val="tx1"/>
                          </a:solidFill>
                          <a:latin typeface="Tahoma" panose="020B0604030504040204" pitchFamily="34" charset="0"/>
                          <a:ea typeface="Tahoma" panose="020B0604030504040204" pitchFamily="34" charset="0"/>
                          <a:cs typeface="Tahoma" panose="020B0604030504040204" pitchFamily="34" charset="0"/>
                        </a:rPr>
                        <a:t>PDOP program participants (30%, vs. 9% of non-participants)</a:t>
                      </a:r>
                    </a:p>
                    <a:p>
                      <a:pPr marL="285750" indent="-285750">
                        <a:buFontTx/>
                        <a:buChar char="-"/>
                      </a:pPr>
                      <a:r>
                        <a:rPr lang="en-US" sz="900" dirty="0">
                          <a:solidFill>
                            <a:schemeClr val="tx1"/>
                          </a:solidFill>
                          <a:latin typeface="Tahoma" panose="020B0604030504040204" pitchFamily="34" charset="0"/>
                          <a:ea typeface="Tahoma" panose="020B0604030504040204" pitchFamily="34" charset="0"/>
                          <a:cs typeface="Tahoma" panose="020B0604030504040204" pitchFamily="34" charset="0"/>
                        </a:rPr>
                        <a:t>Have children in HH (55%), especially under age 5 (77%)</a:t>
                      </a:r>
                      <a:endParaRPr lang="en-US" sz="900" strike="noStrike" baseline="0" dirty="0">
                        <a:solidFill>
                          <a:schemeClr val="tx1"/>
                        </a:solidFill>
                        <a:latin typeface="Tahoma" panose="020B0604030504040204" pitchFamily="34" charset="0"/>
                        <a:ea typeface="Tahoma" panose="020B0604030504040204" pitchFamily="34" charset="0"/>
                        <a:cs typeface="Tahoma" panose="020B0604030504040204" pitchFamily="34" charset="0"/>
                      </a:endParaRPr>
                    </a:p>
                    <a:p>
                      <a:pPr marL="285750" indent="-285750">
                        <a:buFontTx/>
                        <a:buChar char="-"/>
                      </a:pPr>
                      <a:endParaRPr lang="en-US" sz="900" dirty="0">
                        <a:solidFill>
                          <a:schemeClr val="tx1"/>
                        </a:solidFill>
                        <a:latin typeface="Tahoma" panose="020B0604030504040204" pitchFamily="34" charset="0"/>
                        <a:ea typeface="Tahoma" panose="020B0604030504040204" pitchFamily="34" charset="0"/>
                        <a:cs typeface="Tahoma" panose="020B0604030504040204" pitchFamily="34" charset="0"/>
                      </a:endParaRPr>
                    </a:p>
                  </a:txBody>
                  <a:tcPr anchor="ctr"/>
                </a:tc>
                <a:extLst>
                  <a:ext uri="{0D108BD9-81ED-4DB2-BD59-A6C34878D82A}">
                    <a16:rowId xmlns:a16="http://schemas.microsoft.com/office/drawing/2014/main" val="2417750918"/>
                  </a:ext>
                </a:extLst>
              </a:tr>
            </a:tbl>
          </a:graphicData>
        </a:graphic>
      </p:graphicFrame>
      <p:sp>
        <p:nvSpPr>
          <p:cNvPr id="7" name="Title 1">
            <a:extLst>
              <a:ext uri="{FF2B5EF4-FFF2-40B4-BE49-F238E27FC236}">
                <a16:creationId xmlns:a16="http://schemas.microsoft.com/office/drawing/2014/main" id="{A8159297-ED26-FBDB-AFD6-53E86D45C476}"/>
              </a:ext>
            </a:extLst>
          </p:cNvPr>
          <p:cNvSpPr>
            <a:spLocks noGrp="1"/>
          </p:cNvSpPr>
          <p:nvPr>
            <p:ph type="title"/>
          </p:nvPr>
        </p:nvSpPr>
        <p:spPr>
          <a:xfrm>
            <a:off x="523603" y="648745"/>
            <a:ext cx="7989752" cy="671210"/>
          </a:xfrm>
        </p:spPr>
        <p:txBody>
          <a:bodyPr>
            <a:normAutofit fontScale="90000"/>
          </a:bodyPr>
          <a:lstStyle/>
          <a:p>
            <a:r>
              <a:rPr lang="en-US" sz="1300" b="1" dirty="0">
                <a:latin typeface="Tahoma" panose="020B0604030504040204" pitchFamily="34" charset="0"/>
                <a:ea typeface="Tahoma" panose="020B0604030504040204" pitchFamily="34" charset="0"/>
                <a:cs typeface="Tahoma" panose="020B0604030504040204" pitchFamily="34" charset="0"/>
              </a:rPr>
              <a:t>Renters, and those without children tend to use District locations for their personal health and fitness, and out of convenience/proximity to where they live.  </a:t>
            </a:r>
            <a:r>
              <a:rPr lang="en-US" sz="1300" b="1" u="sng" dirty="0">
                <a:latin typeface="Tahoma" panose="020B0604030504040204" pitchFamily="34" charset="0"/>
                <a:ea typeface="Tahoma" panose="020B0604030504040204" pitchFamily="34" charset="0"/>
                <a:cs typeface="Tahoma" panose="020B0604030504040204" pitchFamily="34" charset="0"/>
              </a:rPr>
              <a:t>The relatively few differences among those citing “convenience/proximity” indicate ample options and locations throughout Oak Park. </a:t>
            </a:r>
            <a:endParaRPr lang="en-US" sz="1300" b="1" dirty="0">
              <a:latin typeface="Tahoma" panose="020B0604030504040204" pitchFamily="34" charset="0"/>
              <a:ea typeface="Tahoma" panose="020B0604030504040204" pitchFamily="34" charset="0"/>
              <a:cs typeface="Tahoma" panose="020B0604030504040204" pitchFamily="34" charset="0"/>
            </a:endParaRPr>
          </a:p>
        </p:txBody>
      </p:sp>
      <p:sp>
        <p:nvSpPr>
          <p:cNvPr id="10" name="TextBox 9">
            <a:extLst>
              <a:ext uri="{FF2B5EF4-FFF2-40B4-BE49-F238E27FC236}">
                <a16:creationId xmlns:a16="http://schemas.microsoft.com/office/drawing/2014/main" id="{F5A21620-F351-1A98-6DFD-05115169F936}"/>
              </a:ext>
            </a:extLst>
          </p:cNvPr>
          <p:cNvSpPr txBox="1"/>
          <p:nvPr/>
        </p:nvSpPr>
        <p:spPr>
          <a:xfrm>
            <a:off x="1785258" y="2291475"/>
            <a:ext cx="5466442" cy="276999"/>
          </a:xfrm>
          <a:prstGeom prst="rect">
            <a:avLst/>
          </a:prstGeom>
          <a:noFill/>
          <a:ln>
            <a:solidFill>
              <a:schemeClr val="tx1"/>
            </a:solidFill>
          </a:ln>
        </p:spPr>
        <p:txBody>
          <a:bodyPr wrap="square" rtlCol="0">
            <a:spAutoFit/>
          </a:bodyPr>
          <a:lstStyle/>
          <a:p>
            <a:pPr algn="ctr" rtl="0">
              <a:defRPr sz="1200" b="0" i="0" u="none" strike="noStrike" kern="1200" spc="0" baseline="0">
                <a:solidFill>
                  <a:prstClr val="black"/>
                </a:solidFill>
                <a:latin typeface="+mn-lt"/>
                <a:ea typeface="+mn-ea"/>
                <a:cs typeface="+mn-cs"/>
              </a:defRPr>
            </a:pPr>
            <a:r>
              <a:rPr lang="en-US" sz="1200" b="1" i="0" baseline="0" dirty="0">
                <a:solidFill>
                  <a:schemeClr val="tx1"/>
                </a:solidFill>
                <a:effectLst/>
                <a:latin typeface="Tahoma" panose="020B0604030504040204" pitchFamily="34" charset="0"/>
                <a:ea typeface="Tahoma" panose="020B0604030504040204" pitchFamily="34" charset="0"/>
                <a:cs typeface="Tahoma" panose="020B0604030504040204" pitchFamily="34" charset="0"/>
              </a:rPr>
              <a:t>Significant Differences: Top Reasons for Using PDOP Parks/Facilities</a:t>
            </a:r>
            <a:endParaRPr lang="en-US" sz="1200" dirty="0">
              <a:solidFill>
                <a:schemeClr val="tx1"/>
              </a:solidFill>
              <a:effectLst/>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86255154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06D6B829-BB65-2721-F7AC-D1D647ECBDA4}"/>
              </a:ext>
            </a:extLst>
          </p:cNvPr>
          <p:cNvSpPr txBox="1"/>
          <p:nvPr/>
        </p:nvSpPr>
        <p:spPr>
          <a:xfrm>
            <a:off x="5387249" y="132202"/>
            <a:ext cx="3134129" cy="261610"/>
          </a:xfrm>
          <a:prstGeom prst="rect">
            <a:avLst/>
          </a:prstGeom>
          <a:noFill/>
        </p:spPr>
        <p:txBody>
          <a:bodyPr wrap="square" rtlCol="0">
            <a:spAutoFit/>
          </a:bodyPr>
          <a:lstStyle/>
          <a:p>
            <a:pPr algn="r"/>
            <a:r>
              <a:rPr lang="en-US" sz="1100" b="1" dirty="0">
                <a:solidFill>
                  <a:schemeClr val="bg1"/>
                </a:solidFill>
                <a:latin typeface="Tahoma" panose="020B0604030504040204" pitchFamily="34" charset="0"/>
                <a:ea typeface="Tahoma" panose="020B0604030504040204" pitchFamily="34" charset="0"/>
                <a:cs typeface="Tahoma" panose="020B0604030504040204" pitchFamily="34" charset="0"/>
              </a:rPr>
              <a:t>Reasons for Using PDOP Sites</a:t>
            </a:r>
          </a:p>
        </p:txBody>
      </p:sp>
      <p:graphicFrame>
        <p:nvGraphicFramePr>
          <p:cNvPr id="5" name="Content Placeholder 4"/>
          <p:cNvGraphicFramePr>
            <a:graphicFrameLocks/>
          </p:cNvGraphicFramePr>
          <p:nvPr>
            <p:extLst>
              <p:ext uri="{D42A27DB-BD31-4B8C-83A1-F6EECF244321}">
                <p14:modId xmlns:p14="http://schemas.microsoft.com/office/powerpoint/2010/main" val="3509585958"/>
              </p:ext>
            </p:extLst>
          </p:nvPr>
        </p:nvGraphicFramePr>
        <p:xfrm>
          <a:off x="525597" y="2279812"/>
          <a:ext cx="7989753" cy="4053840"/>
        </p:xfrm>
        <a:graphic>
          <a:graphicData uri="http://schemas.openxmlformats.org/drawingml/2006/table">
            <a:tbl>
              <a:tblPr firstRow="1" bandRow="1">
                <a:tableStyleId>{5C22544A-7EE6-4342-B048-85BDC9FD1C3A}</a:tableStyleId>
              </a:tblPr>
              <a:tblGrid>
                <a:gridCol w="1201603">
                  <a:extLst>
                    <a:ext uri="{9D8B030D-6E8A-4147-A177-3AD203B41FA5}">
                      <a16:colId xmlns:a16="http://schemas.microsoft.com/office/drawing/2014/main" val="2497118381"/>
                    </a:ext>
                  </a:extLst>
                </a:gridCol>
                <a:gridCol w="2895600">
                  <a:extLst>
                    <a:ext uri="{9D8B030D-6E8A-4147-A177-3AD203B41FA5}">
                      <a16:colId xmlns:a16="http://schemas.microsoft.com/office/drawing/2014/main" val="907739967"/>
                    </a:ext>
                  </a:extLst>
                </a:gridCol>
                <a:gridCol w="3892550">
                  <a:extLst>
                    <a:ext uri="{9D8B030D-6E8A-4147-A177-3AD203B41FA5}">
                      <a16:colId xmlns:a16="http://schemas.microsoft.com/office/drawing/2014/main" val="1142707747"/>
                    </a:ext>
                  </a:extLst>
                </a:gridCol>
              </a:tblGrid>
              <a:tr h="190147">
                <a:tc>
                  <a:txBody>
                    <a:bodyPr/>
                    <a:lstStyle/>
                    <a:p>
                      <a:pPr algn="ctr"/>
                      <a:endParaRPr lang="en-US" sz="1100" dirty="0">
                        <a:latin typeface="Tahoma" panose="020B0604030504040204" pitchFamily="34" charset="0"/>
                        <a:ea typeface="Tahoma" panose="020B0604030504040204" pitchFamily="34" charset="0"/>
                        <a:cs typeface="Tahoma" panose="020B0604030504040204" pitchFamily="34" charset="0"/>
                      </a:endParaRPr>
                    </a:p>
                  </a:txBody>
                  <a:tcPr anchor="ctr"/>
                </a:tc>
                <a:tc>
                  <a:txBody>
                    <a:bodyPr/>
                    <a:lstStyle/>
                    <a:p>
                      <a:pPr algn="ctr"/>
                      <a:r>
                        <a:rPr lang="en-US" sz="1100" dirty="0">
                          <a:latin typeface="Tahoma" panose="020B0604030504040204" pitchFamily="34" charset="0"/>
                          <a:ea typeface="Tahoma" panose="020B0604030504040204" pitchFamily="34" charset="0"/>
                          <a:cs typeface="Tahoma" panose="020B0604030504040204" pitchFamily="34" charset="0"/>
                        </a:rPr>
                        <a:t>#1 Reason</a:t>
                      </a:r>
                    </a:p>
                  </a:txBody>
                  <a:tcPr anchor="ctr"/>
                </a:tc>
                <a:tc>
                  <a:txBody>
                    <a:bodyPr/>
                    <a:lstStyle/>
                    <a:p>
                      <a:pPr algn="ctr"/>
                      <a:r>
                        <a:rPr lang="en-US" sz="1100" dirty="0">
                          <a:latin typeface="Tahoma" panose="020B0604030504040204" pitchFamily="34" charset="0"/>
                          <a:ea typeface="Tahoma" panose="020B0604030504040204" pitchFamily="34" charset="0"/>
                          <a:cs typeface="Tahoma" panose="020B0604030504040204" pitchFamily="34" charset="0"/>
                        </a:rPr>
                        <a:t>Top 3 Reasons</a:t>
                      </a:r>
                    </a:p>
                  </a:txBody>
                  <a:tcPr anchor="ctr"/>
                </a:tc>
                <a:extLst>
                  <a:ext uri="{0D108BD9-81ED-4DB2-BD59-A6C34878D82A}">
                    <a16:rowId xmlns:a16="http://schemas.microsoft.com/office/drawing/2014/main" val="3685723207"/>
                  </a:ext>
                </a:extLst>
              </a:tr>
              <a:tr h="1073773">
                <a:tc>
                  <a:txBody>
                    <a:bodyPr/>
                    <a:lstStyle/>
                    <a:p>
                      <a:pPr marL="0" indent="0" algn="ctr">
                        <a:buFontTx/>
                        <a:buNone/>
                      </a:pPr>
                      <a:r>
                        <a:rPr lang="en-US" sz="1000" b="1" dirty="0">
                          <a:latin typeface="Tahoma" panose="020B0604030504040204" pitchFamily="34" charset="0"/>
                          <a:ea typeface="Tahoma" panose="020B0604030504040204" pitchFamily="34" charset="0"/>
                          <a:cs typeface="Tahoma" panose="020B0604030504040204" pitchFamily="34" charset="0"/>
                        </a:rPr>
                        <a:t>Relaxation, quiet setting</a:t>
                      </a:r>
                    </a:p>
                  </a:txBody>
                  <a:tcPr anchor="ctr"/>
                </a:tc>
                <a:tc>
                  <a:txBody>
                    <a:bodyPr/>
                    <a:lstStyle/>
                    <a:p>
                      <a:pPr marL="0" indent="0" algn="ctr">
                        <a:buFontTx/>
                        <a:buNone/>
                      </a:pPr>
                      <a:r>
                        <a:rPr lang="en-US" sz="900" b="1" u="sng" dirty="0">
                          <a:latin typeface="Tahoma" panose="020B0604030504040204" pitchFamily="34" charset="0"/>
                          <a:ea typeface="Tahoma" panose="020B0604030504040204" pitchFamily="34" charset="0"/>
                          <a:cs typeface="Tahoma" panose="020B0604030504040204" pitchFamily="34" charset="0"/>
                        </a:rPr>
                        <a:t>4% Overall</a:t>
                      </a:r>
                    </a:p>
                    <a:p>
                      <a:pPr marL="285750" indent="-285750">
                        <a:buFontTx/>
                        <a:buChar char="-"/>
                      </a:pPr>
                      <a:r>
                        <a:rPr lang="en-US" sz="900" b="0" dirty="0">
                          <a:latin typeface="Tahoma" panose="020B0604030504040204" pitchFamily="34" charset="0"/>
                          <a:ea typeface="Tahoma" panose="020B0604030504040204" pitchFamily="34" charset="0"/>
                          <a:cs typeface="Tahoma" panose="020B0604030504040204" pitchFamily="34" charset="0"/>
                        </a:rPr>
                        <a:t>Central region (10%)</a:t>
                      </a:r>
                    </a:p>
                    <a:p>
                      <a:pPr marL="285750" indent="-285750">
                        <a:buFontTx/>
                        <a:buChar char="-"/>
                      </a:pPr>
                      <a:r>
                        <a:rPr lang="en-US" sz="900" b="0" dirty="0">
                          <a:latin typeface="Tahoma" panose="020B0604030504040204" pitchFamily="34" charset="0"/>
                          <a:ea typeface="Tahoma" panose="020B0604030504040204" pitchFamily="34" charset="0"/>
                          <a:cs typeface="Tahoma" panose="020B0604030504040204" pitchFamily="34" charset="0"/>
                        </a:rPr>
                        <a:t>Under age 35 (8%)</a:t>
                      </a:r>
                    </a:p>
                    <a:p>
                      <a:pPr marL="285750" indent="-285750">
                        <a:buFontTx/>
                        <a:buChar char="-"/>
                      </a:pPr>
                      <a:r>
                        <a:rPr lang="en-US" sz="900" b="0" dirty="0">
                          <a:latin typeface="Tahoma" panose="020B0604030504040204" pitchFamily="34" charset="0"/>
                          <a:ea typeface="Tahoma" panose="020B0604030504040204" pitchFamily="34" charset="0"/>
                          <a:cs typeface="Tahoma" panose="020B0604030504040204" pitchFamily="34" charset="0"/>
                        </a:rPr>
                        <a:t>Non-CRC members (5%)</a:t>
                      </a:r>
                    </a:p>
                    <a:p>
                      <a:pPr marL="285750" indent="-285750">
                        <a:buFontTx/>
                        <a:buChar char="-"/>
                      </a:pPr>
                      <a:r>
                        <a:rPr lang="en-US" sz="900" b="0" dirty="0">
                          <a:latin typeface="Tahoma" panose="020B0604030504040204" pitchFamily="34" charset="0"/>
                          <a:ea typeface="Tahoma" panose="020B0604030504040204" pitchFamily="34" charset="0"/>
                          <a:cs typeface="Tahoma" panose="020B0604030504040204" pitchFamily="34" charset="0"/>
                        </a:rPr>
                        <a:t>No children in HH (5%, vs. 1% of those with children)</a:t>
                      </a:r>
                    </a:p>
                  </a:txBody>
                  <a:tcPr anchor="ctr"/>
                </a:tc>
                <a:tc>
                  <a:txBody>
                    <a:bodyPr/>
                    <a:lstStyle/>
                    <a:p>
                      <a:pPr marL="0" indent="0" algn="ctr">
                        <a:buFontTx/>
                        <a:buNone/>
                      </a:pPr>
                      <a:r>
                        <a:rPr lang="en-US" sz="900" b="1" u="sng" dirty="0">
                          <a:solidFill>
                            <a:schemeClr val="tx1"/>
                          </a:solidFill>
                          <a:latin typeface="Tahoma" panose="020B0604030504040204" pitchFamily="34" charset="0"/>
                          <a:ea typeface="Tahoma" panose="020B0604030504040204" pitchFamily="34" charset="0"/>
                          <a:cs typeface="Tahoma" panose="020B0604030504040204" pitchFamily="34" charset="0"/>
                        </a:rPr>
                        <a:t>24% Overall</a:t>
                      </a:r>
                    </a:p>
                    <a:p>
                      <a:pPr marL="285750" indent="-285750">
                        <a:buFontTx/>
                        <a:buChar char="-"/>
                      </a:pPr>
                      <a:r>
                        <a:rPr lang="en-US" sz="900" dirty="0">
                          <a:solidFill>
                            <a:schemeClr val="tx1"/>
                          </a:solidFill>
                          <a:latin typeface="Tahoma" panose="020B0604030504040204" pitchFamily="34" charset="0"/>
                          <a:ea typeface="Tahoma" panose="020B0604030504040204" pitchFamily="34" charset="0"/>
                          <a:cs typeface="Tahoma" panose="020B0604030504040204" pitchFamily="34" charset="0"/>
                        </a:rPr>
                        <a:t>Central region (34%)</a:t>
                      </a:r>
                    </a:p>
                    <a:p>
                      <a:pPr marL="285750" indent="-285750">
                        <a:buFontTx/>
                        <a:buChar char="-"/>
                      </a:pPr>
                      <a:r>
                        <a:rPr lang="en-US" sz="900" dirty="0">
                          <a:solidFill>
                            <a:schemeClr val="tx1"/>
                          </a:solidFill>
                          <a:latin typeface="Tahoma" panose="020B0604030504040204" pitchFamily="34" charset="0"/>
                          <a:ea typeface="Tahoma" panose="020B0604030504040204" pitchFamily="34" charset="0"/>
                          <a:cs typeface="Tahoma" panose="020B0604030504040204" pitchFamily="34" charset="0"/>
                        </a:rPr>
                        <a:t>Under age 35 (46%)</a:t>
                      </a:r>
                    </a:p>
                    <a:p>
                      <a:pPr marL="285750" indent="-285750">
                        <a:buFontTx/>
                        <a:buChar char="-"/>
                      </a:pPr>
                      <a:r>
                        <a:rPr lang="en-US" sz="900" dirty="0">
                          <a:solidFill>
                            <a:schemeClr val="tx1"/>
                          </a:solidFill>
                          <a:latin typeface="Tahoma" panose="020B0604030504040204" pitchFamily="34" charset="0"/>
                          <a:ea typeface="Tahoma" panose="020B0604030504040204" pitchFamily="34" charset="0"/>
                          <a:cs typeface="Tahoma" panose="020B0604030504040204" pitchFamily="34" charset="0"/>
                        </a:rPr>
                        <a:t>Renters (33%, vs. 18% of homeowners)</a:t>
                      </a:r>
                    </a:p>
                    <a:p>
                      <a:pPr marL="285750" indent="-285750">
                        <a:buFontTx/>
                        <a:buChar char="-"/>
                      </a:pPr>
                      <a:r>
                        <a:rPr lang="en-US" sz="900" dirty="0">
                          <a:solidFill>
                            <a:schemeClr val="tx1"/>
                          </a:solidFill>
                          <a:latin typeface="Tahoma" panose="020B0604030504040204" pitchFamily="34" charset="0"/>
                          <a:ea typeface="Tahoma" panose="020B0604030504040204" pitchFamily="34" charset="0"/>
                          <a:cs typeface="Tahoma" panose="020B0604030504040204" pitchFamily="34" charset="0"/>
                        </a:rPr>
                        <a:t>White residents (28%)</a:t>
                      </a:r>
                    </a:p>
                    <a:p>
                      <a:pPr marL="285750" indent="-285750">
                        <a:buFontTx/>
                        <a:buChar char="-"/>
                      </a:pPr>
                      <a:r>
                        <a:rPr lang="en-US" sz="900" dirty="0">
                          <a:solidFill>
                            <a:schemeClr val="tx1"/>
                          </a:solidFill>
                          <a:latin typeface="Tahoma" panose="020B0604030504040204" pitchFamily="34" charset="0"/>
                          <a:ea typeface="Tahoma" panose="020B0604030504040204" pitchFamily="34" charset="0"/>
                          <a:cs typeface="Tahoma" panose="020B0604030504040204" pitchFamily="34" charset="0"/>
                        </a:rPr>
                        <a:t>HH income $50K-$99K (35%)</a:t>
                      </a:r>
                    </a:p>
                    <a:p>
                      <a:pPr marL="285750" indent="-285750">
                        <a:buFontTx/>
                        <a:buChar char="-"/>
                      </a:pPr>
                      <a:r>
                        <a:rPr lang="en-US" sz="900" dirty="0">
                          <a:solidFill>
                            <a:schemeClr val="tx1"/>
                          </a:solidFill>
                          <a:latin typeface="Tahoma" panose="020B0604030504040204" pitchFamily="34" charset="0"/>
                          <a:ea typeface="Tahoma" panose="020B0604030504040204" pitchFamily="34" charset="0"/>
                          <a:cs typeface="Tahoma" panose="020B0604030504040204" pitchFamily="34" charset="0"/>
                        </a:rPr>
                        <a:t>Non-PDOP program participants (34%, vs. 17% of participants)</a:t>
                      </a:r>
                    </a:p>
                    <a:p>
                      <a:pPr marL="285750" indent="-285750">
                        <a:buFontTx/>
                        <a:buChar char="-"/>
                      </a:pPr>
                      <a:r>
                        <a:rPr lang="en-US" sz="900" dirty="0">
                          <a:solidFill>
                            <a:schemeClr val="tx1"/>
                          </a:solidFill>
                          <a:latin typeface="Tahoma" panose="020B0604030504040204" pitchFamily="34" charset="0"/>
                          <a:ea typeface="Tahoma" panose="020B0604030504040204" pitchFamily="34" charset="0"/>
                          <a:cs typeface="Tahoma" panose="020B0604030504040204" pitchFamily="34" charset="0"/>
                        </a:rPr>
                        <a:t>Non-CRC members (27%, vs. 5% of members)</a:t>
                      </a:r>
                    </a:p>
                    <a:p>
                      <a:pPr marL="285750" indent="-285750">
                        <a:buFontTx/>
                        <a:buChar char="-"/>
                      </a:pPr>
                      <a:r>
                        <a:rPr lang="en-US" sz="900" dirty="0">
                          <a:solidFill>
                            <a:schemeClr val="tx1"/>
                          </a:solidFill>
                          <a:latin typeface="Tahoma" panose="020B0604030504040204" pitchFamily="34" charset="0"/>
                          <a:ea typeface="Tahoma" panose="020B0604030504040204" pitchFamily="34" charset="0"/>
                          <a:cs typeface="Tahoma" panose="020B0604030504040204" pitchFamily="34" charset="0"/>
                        </a:rPr>
                        <a:t>No children in HH (30%, vs. 9% of those with children)</a:t>
                      </a:r>
                    </a:p>
                  </a:txBody>
                  <a:tcPr anchor="ctr"/>
                </a:tc>
                <a:extLst>
                  <a:ext uri="{0D108BD9-81ED-4DB2-BD59-A6C34878D82A}">
                    <a16:rowId xmlns:a16="http://schemas.microsoft.com/office/drawing/2014/main" val="242583554"/>
                  </a:ext>
                </a:extLst>
              </a:tr>
              <a:tr h="771775">
                <a:tc>
                  <a:txBody>
                    <a:bodyPr/>
                    <a:lstStyle/>
                    <a:p>
                      <a:pPr marL="0" indent="0" algn="ctr">
                        <a:buFontTx/>
                        <a:buNone/>
                      </a:pPr>
                      <a:r>
                        <a:rPr lang="en-US" sz="1000" b="1" dirty="0">
                          <a:latin typeface="Tahoma" panose="020B0604030504040204" pitchFamily="34" charset="0"/>
                          <a:ea typeface="Tahoma" panose="020B0604030504040204" pitchFamily="34" charset="0"/>
                          <a:cs typeface="Tahoma" panose="020B0604030504040204" pitchFamily="34" charset="0"/>
                        </a:rPr>
                        <a:t>Community/</a:t>
                      </a:r>
                    </a:p>
                    <a:p>
                      <a:pPr marL="0" indent="0" algn="ctr">
                        <a:buFontTx/>
                        <a:buNone/>
                      </a:pPr>
                      <a:r>
                        <a:rPr lang="en-US" sz="1000" b="1" dirty="0">
                          <a:latin typeface="Tahoma" panose="020B0604030504040204" pitchFamily="34" charset="0"/>
                          <a:ea typeface="Tahoma" panose="020B0604030504040204" pitchFamily="34" charset="0"/>
                          <a:cs typeface="Tahoma" panose="020B0604030504040204" pitchFamily="34" charset="0"/>
                        </a:rPr>
                        <a:t>special event</a:t>
                      </a:r>
                    </a:p>
                  </a:txBody>
                  <a:tcPr anchor="ctr"/>
                </a:tc>
                <a:tc>
                  <a:txBody>
                    <a:bodyPr/>
                    <a:lstStyle/>
                    <a:p>
                      <a:pPr marL="0" indent="0" algn="ctr">
                        <a:buFontTx/>
                        <a:buNone/>
                      </a:pPr>
                      <a:r>
                        <a:rPr lang="en-US" sz="900" b="1" u="sng" dirty="0">
                          <a:latin typeface="Tahoma" panose="020B0604030504040204" pitchFamily="34" charset="0"/>
                          <a:ea typeface="Tahoma" panose="020B0604030504040204" pitchFamily="34" charset="0"/>
                          <a:cs typeface="Tahoma" panose="020B0604030504040204" pitchFamily="34" charset="0"/>
                        </a:rPr>
                        <a:t>2% Overall</a:t>
                      </a:r>
                    </a:p>
                    <a:p>
                      <a:pPr marL="0" indent="0" algn="ctr">
                        <a:buFontTx/>
                        <a:buNone/>
                      </a:pPr>
                      <a:endParaRPr lang="en-US" sz="900" b="0" u="none" dirty="0">
                        <a:latin typeface="Tahoma" panose="020B0604030504040204" pitchFamily="34" charset="0"/>
                        <a:ea typeface="Tahoma" panose="020B0604030504040204" pitchFamily="34" charset="0"/>
                        <a:cs typeface="Tahoma" panose="020B0604030504040204" pitchFamily="34" charset="0"/>
                      </a:endParaRPr>
                    </a:p>
                    <a:p>
                      <a:pPr marL="0" indent="0" algn="ctr">
                        <a:buFontTx/>
                        <a:buNone/>
                      </a:pPr>
                      <a:r>
                        <a:rPr lang="en-US" sz="900" b="0" i="1" u="none" dirty="0">
                          <a:latin typeface="Tahoma" panose="020B0604030504040204" pitchFamily="34" charset="0"/>
                          <a:ea typeface="Tahoma" panose="020B0604030504040204" pitchFamily="34" charset="0"/>
                          <a:cs typeface="Tahoma" panose="020B0604030504040204" pitchFamily="34" charset="0"/>
                        </a:rPr>
                        <a:t>&lt; no statistically meaningful differences &gt;</a:t>
                      </a:r>
                    </a:p>
                  </a:txBody>
                  <a:tcPr anchor="ctr"/>
                </a:tc>
                <a:tc>
                  <a:txBody>
                    <a:bodyPr/>
                    <a:lstStyle/>
                    <a:p>
                      <a:pPr marL="0" indent="0" algn="ctr">
                        <a:buFontTx/>
                        <a:buNone/>
                      </a:pPr>
                      <a:r>
                        <a:rPr lang="en-US" sz="900" b="1" u="sng" dirty="0">
                          <a:latin typeface="Tahoma" panose="020B0604030504040204" pitchFamily="34" charset="0"/>
                          <a:ea typeface="Tahoma" panose="020B0604030504040204" pitchFamily="34" charset="0"/>
                          <a:cs typeface="Tahoma" panose="020B0604030504040204" pitchFamily="34" charset="0"/>
                        </a:rPr>
                        <a:t>16% Overall</a:t>
                      </a:r>
                    </a:p>
                    <a:p>
                      <a:pPr marL="285750" indent="-285750">
                        <a:buFontTx/>
                        <a:buChar char="-"/>
                      </a:pPr>
                      <a:r>
                        <a:rPr lang="en-US" sz="900" b="0" dirty="0">
                          <a:latin typeface="Tahoma" panose="020B0604030504040204" pitchFamily="34" charset="0"/>
                          <a:ea typeface="Tahoma" panose="020B0604030504040204" pitchFamily="34" charset="0"/>
                          <a:cs typeface="Tahoma" panose="020B0604030504040204" pitchFamily="34" charset="0"/>
                        </a:rPr>
                        <a:t>N-Central (22%) and Central regions (22%)</a:t>
                      </a:r>
                    </a:p>
                    <a:p>
                      <a:pPr marL="285750" indent="-285750">
                        <a:buFontTx/>
                        <a:buChar char="-"/>
                      </a:pPr>
                      <a:r>
                        <a:rPr lang="en-US" sz="900" b="0" dirty="0">
                          <a:solidFill>
                            <a:schemeClr val="tx1"/>
                          </a:solidFill>
                          <a:latin typeface="Tahoma" panose="020B0604030504040204" pitchFamily="34" charset="0"/>
                          <a:ea typeface="Tahoma" panose="020B0604030504040204" pitchFamily="34" charset="0"/>
                          <a:cs typeface="Tahoma" panose="020B0604030504040204" pitchFamily="34" charset="0"/>
                        </a:rPr>
                        <a:t>Ages 55+ (21%)</a:t>
                      </a:r>
                    </a:p>
                    <a:p>
                      <a:pPr marL="285750" indent="-285750">
                        <a:buFontTx/>
                        <a:buChar char="-"/>
                      </a:pPr>
                      <a:r>
                        <a:rPr lang="en-US" sz="900" b="0" dirty="0">
                          <a:solidFill>
                            <a:schemeClr val="tx1"/>
                          </a:solidFill>
                          <a:latin typeface="Tahoma" panose="020B0604030504040204" pitchFamily="34" charset="0"/>
                          <a:ea typeface="Tahoma" panose="020B0604030504040204" pitchFamily="34" charset="0"/>
                          <a:cs typeface="Tahoma" panose="020B0604030504040204" pitchFamily="34" charset="0"/>
                        </a:rPr>
                        <a:t>African American adults (26%)</a:t>
                      </a:r>
                    </a:p>
                    <a:p>
                      <a:pPr marL="285750" indent="-285750">
                        <a:buFontTx/>
                        <a:buChar char="-"/>
                      </a:pPr>
                      <a:r>
                        <a:rPr lang="en-US" sz="900" b="0" dirty="0">
                          <a:solidFill>
                            <a:schemeClr val="tx1"/>
                          </a:solidFill>
                          <a:latin typeface="Tahoma" panose="020B0604030504040204" pitchFamily="34" charset="0"/>
                          <a:ea typeface="Tahoma" panose="020B0604030504040204" pitchFamily="34" charset="0"/>
                          <a:cs typeface="Tahoma" panose="020B0604030504040204" pitchFamily="34" charset="0"/>
                        </a:rPr>
                        <a:t>HH income &lt;$50K (27%)</a:t>
                      </a:r>
                    </a:p>
                    <a:p>
                      <a:pPr marL="285750" indent="-285750">
                        <a:buFontTx/>
                        <a:buChar char="-"/>
                      </a:pPr>
                      <a:r>
                        <a:rPr lang="en-US" sz="900" b="0" dirty="0">
                          <a:solidFill>
                            <a:schemeClr val="tx1"/>
                          </a:solidFill>
                          <a:latin typeface="Tahoma" panose="020B0604030504040204" pitchFamily="34" charset="0"/>
                          <a:ea typeface="Tahoma" panose="020B0604030504040204" pitchFamily="34" charset="0"/>
                          <a:cs typeface="Tahoma" panose="020B0604030504040204" pitchFamily="34" charset="0"/>
                        </a:rPr>
                        <a:t>PDOP program participants (16%, vs. 6% of non-participants)</a:t>
                      </a:r>
                      <a:endParaRPr lang="en-US" sz="900" dirty="0">
                        <a:solidFill>
                          <a:schemeClr val="tx1"/>
                        </a:solidFill>
                        <a:latin typeface="Tahoma" panose="020B0604030504040204" pitchFamily="34" charset="0"/>
                        <a:ea typeface="Tahoma" panose="020B0604030504040204" pitchFamily="34" charset="0"/>
                        <a:cs typeface="Tahoma" panose="020B0604030504040204" pitchFamily="34" charset="0"/>
                      </a:endParaRPr>
                    </a:p>
                  </a:txBody>
                  <a:tcPr anchor="ctr"/>
                </a:tc>
                <a:extLst>
                  <a:ext uri="{0D108BD9-81ED-4DB2-BD59-A6C34878D82A}">
                    <a16:rowId xmlns:a16="http://schemas.microsoft.com/office/drawing/2014/main" val="1470967478"/>
                  </a:ext>
                </a:extLst>
              </a:tr>
              <a:tr h="570442">
                <a:tc>
                  <a:txBody>
                    <a:bodyPr/>
                    <a:lstStyle/>
                    <a:p>
                      <a:pPr marL="0" indent="0" algn="ctr">
                        <a:buFontTx/>
                        <a:buNone/>
                      </a:pPr>
                      <a:r>
                        <a:rPr lang="en-US" sz="1000" b="1" dirty="0">
                          <a:latin typeface="Tahoma" panose="020B0604030504040204" pitchFamily="34" charset="0"/>
                          <a:ea typeface="Tahoma" panose="020B0604030504040204" pitchFamily="34" charset="0"/>
                          <a:cs typeface="Tahoma" panose="020B0604030504040204" pitchFamily="34" charset="0"/>
                        </a:rPr>
                        <a:t>Participate in program/class</a:t>
                      </a:r>
                    </a:p>
                  </a:txBody>
                  <a:tcPr anchor="ctr"/>
                </a:tc>
                <a:tc>
                  <a:txBody>
                    <a:bodyPr/>
                    <a:lstStyle/>
                    <a:p>
                      <a:pPr marL="0" indent="0" algn="ctr">
                        <a:buFontTx/>
                        <a:buNone/>
                      </a:pPr>
                      <a:r>
                        <a:rPr lang="en-US" sz="900" b="1" u="sng" dirty="0">
                          <a:latin typeface="Tahoma" panose="020B0604030504040204" pitchFamily="34" charset="0"/>
                          <a:ea typeface="Tahoma" panose="020B0604030504040204" pitchFamily="34" charset="0"/>
                          <a:cs typeface="Tahoma" panose="020B0604030504040204" pitchFamily="34" charset="0"/>
                        </a:rPr>
                        <a:t>2% Overall</a:t>
                      </a:r>
                    </a:p>
                    <a:p>
                      <a:pPr marL="0" indent="0" algn="ctr">
                        <a:buFontTx/>
                        <a:buNone/>
                      </a:pPr>
                      <a:endParaRPr lang="en-US" sz="900" b="0" u="none" dirty="0">
                        <a:latin typeface="Tahoma" panose="020B0604030504040204" pitchFamily="34" charset="0"/>
                        <a:ea typeface="Tahoma" panose="020B0604030504040204" pitchFamily="34" charset="0"/>
                        <a:cs typeface="Tahoma" panose="020B0604030504040204" pitchFamily="34" charset="0"/>
                      </a:endParaRPr>
                    </a:p>
                    <a:p>
                      <a:pPr marL="0" indent="0" algn="ctr">
                        <a:buFontTx/>
                        <a:buNone/>
                      </a:pPr>
                      <a:r>
                        <a:rPr lang="en-US" sz="900" b="0" i="1" u="none" dirty="0">
                          <a:latin typeface="Tahoma" panose="020B0604030504040204" pitchFamily="34" charset="0"/>
                          <a:ea typeface="Tahoma" panose="020B0604030504040204" pitchFamily="34" charset="0"/>
                          <a:cs typeface="Tahoma" panose="020B0604030504040204" pitchFamily="34" charset="0"/>
                        </a:rPr>
                        <a:t>&lt; no statistically meaningful differences &gt;</a:t>
                      </a:r>
                    </a:p>
                  </a:txBody>
                  <a:tcPr anchor="ctr"/>
                </a:tc>
                <a:tc>
                  <a:txBody>
                    <a:bodyPr/>
                    <a:lstStyle/>
                    <a:p>
                      <a:pPr marL="0" indent="0" algn="ctr">
                        <a:buFontTx/>
                        <a:buNone/>
                      </a:pPr>
                      <a:r>
                        <a:rPr lang="en-US" sz="900" b="1" u="sng" dirty="0">
                          <a:latin typeface="Tahoma" panose="020B0604030504040204" pitchFamily="34" charset="0"/>
                          <a:ea typeface="Tahoma" panose="020B0604030504040204" pitchFamily="34" charset="0"/>
                          <a:cs typeface="Tahoma" panose="020B0604030504040204" pitchFamily="34" charset="0"/>
                        </a:rPr>
                        <a:t>13% Overall</a:t>
                      </a:r>
                    </a:p>
                    <a:p>
                      <a:pPr marL="285750" indent="-285750">
                        <a:buFontTx/>
                        <a:buChar char="-"/>
                      </a:pPr>
                      <a:r>
                        <a:rPr lang="en-US" sz="900" b="0" dirty="0">
                          <a:latin typeface="Tahoma" panose="020B0604030504040204" pitchFamily="34" charset="0"/>
                          <a:ea typeface="Tahoma" panose="020B0604030504040204" pitchFamily="34" charset="0"/>
                          <a:cs typeface="Tahoma" panose="020B0604030504040204" pitchFamily="34" charset="0"/>
                        </a:rPr>
                        <a:t>Ages 45-54 (18%)</a:t>
                      </a:r>
                    </a:p>
                    <a:p>
                      <a:pPr marL="285750" indent="-285750">
                        <a:buFontTx/>
                        <a:buChar char="-"/>
                      </a:pPr>
                      <a:r>
                        <a:rPr lang="en-US" sz="900" b="0" dirty="0">
                          <a:solidFill>
                            <a:schemeClr val="tx1"/>
                          </a:solidFill>
                          <a:latin typeface="Tahoma" panose="020B0604030504040204" pitchFamily="34" charset="0"/>
                          <a:ea typeface="Tahoma" panose="020B0604030504040204" pitchFamily="34" charset="0"/>
                          <a:cs typeface="Tahoma" panose="020B0604030504040204" pitchFamily="34" charset="0"/>
                        </a:rPr>
                        <a:t>Women (17%, vs. 8% of men)</a:t>
                      </a:r>
                    </a:p>
                    <a:p>
                      <a:pPr marL="285750" indent="-285750">
                        <a:buFontTx/>
                        <a:buChar char="-"/>
                      </a:pPr>
                      <a:r>
                        <a:rPr lang="en-US" sz="900" b="0" dirty="0">
                          <a:solidFill>
                            <a:schemeClr val="tx1"/>
                          </a:solidFill>
                          <a:latin typeface="Tahoma" panose="020B0604030504040204" pitchFamily="34" charset="0"/>
                          <a:ea typeface="Tahoma" panose="020B0604030504040204" pitchFamily="34" charset="0"/>
                          <a:cs typeface="Tahoma" panose="020B0604030504040204" pitchFamily="34" charset="0"/>
                        </a:rPr>
                        <a:t>Lived in Oak Park 5-14 yrs. (25%), 15-24 yrs. (18%)</a:t>
                      </a:r>
                    </a:p>
                    <a:p>
                      <a:pPr marL="285750" indent="-285750">
                        <a:buFontTx/>
                        <a:buChar char="-"/>
                      </a:pPr>
                      <a:r>
                        <a:rPr lang="en-US" sz="900" b="0" dirty="0">
                          <a:solidFill>
                            <a:schemeClr val="tx1"/>
                          </a:solidFill>
                          <a:latin typeface="Tahoma" panose="020B0604030504040204" pitchFamily="34" charset="0"/>
                          <a:ea typeface="Tahoma" panose="020B0604030504040204" pitchFamily="34" charset="0"/>
                          <a:cs typeface="Tahoma" panose="020B0604030504040204" pitchFamily="34" charset="0"/>
                        </a:rPr>
                        <a:t>PDOP program participants (18%)</a:t>
                      </a:r>
                      <a:endParaRPr lang="en-US" sz="900" dirty="0">
                        <a:solidFill>
                          <a:schemeClr val="tx1"/>
                        </a:solidFill>
                        <a:latin typeface="Tahoma" panose="020B0604030504040204" pitchFamily="34" charset="0"/>
                        <a:ea typeface="Tahoma" panose="020B0604030504040204" pitchFamily="34" charset="0"/>
                        <a:cs typeface="Tahoma" panose="020B0604030504040204" pitchFamily="34" charset="0"/>
                      </a:endParaRPr>
                    </a:p>
                  </a:txBody>
                  <a:tcPr anchor="ctr"/>
                </a:tc>
                <a:extLst>
                  <a:ext uri="{0D108BD9-81ED-4DB2-BD59-A6C34878D82A}">
                    <a16:rowId xmlns:a16="http://schemas.microsoft.com/office/drawing/2014/main" val="3214458205"/>
                  </a:ext>
                </a:extLst>
              </a:tr>
              <a:tr h="570442">
                <a:tc>
                  <a:txBody>
                    <a:bodyPr/>
                    <a:lstStyle/>
                    <a:p>
                      <a:pPr marL="0" indent="0" algn="ctr">
                        <a:buFontTx/>
                        <a:buNone/>
                      </a:pPr>
                      <a:r>
                        <a:rPr lang="en-US" sz="1000" b="1" dirty="0">
                          <a:latin typeface="Tahoma" panose="020B0604030504040204" pitchFamily="34" charset="0"/>
                          <a:ea typeface="Tahoma" panose="020B0604030504040204" pitchFamily="34" charset="0"/>
                          <a:cs typeface="Tahoma" panose="020B0604030504040204" pitchFamily="34" charset="0"/>
                        </a:rPr>
                        <a:t>Affordable, good value</a:t>
                      </a:r>
                    </a:p>
                  </a:txBody>
                  <a:tcPr anchor="ctr"/>
                </a:tc>
                <a:tc>
                  <a:txBody>
                    <a:bodyPr/>
                    <a:lstStyle/>
                    <a:p>
                      <a:pPr marL="0" indent="0" algn="ctr">
                        <a:buFontTx/>
                        <a:buNone/>
                      </a:pPr>
                      <a:r>
                        <a:rPr lang="en-US" sz="900" b="1" u="sng" dirty="0">
                          <a:latin typeface="Tahoma" panose="020B0604030504040204" pitchFamily="34" charset="0"/>
                          <a:ea typeface="Tahoma" panose="020B0604030504040204" pitchFamily="34" charset="0"/>
                          <a:cs typeface="Tahoma" panose="020B0604030504040204" pitchFamily="34" charset="0"/>
                        </a:rPr>
                        <a:t>2% Overall</a:t>
                      </a:r>
                    </a:p>
                    <a:p>
                      <a:pPr marL="285750" indent="-285750">
                        <a:buFontTx/>
                        <a:buChar char="-"/>
                      </a:pPr>
                      <a:r>
                        <a:rPr lang="en-US" sz="900" b="0" dirty="0">
                          <a:latin typeface="Tahoma" panose="020B0604030504040204" pitchFamily="34" charset="0"/>
                          <a:ea typeface="Tahoma" panose="020B0604030504040204" pitchFamily="34" charset="0"/>
                          <a:cs typeface="Tahoma" panose="020B0604030504040204" pitchFamily="34" charset="0"/>
                        </a:rPr>
                        <a:t>Ages 55-64 (7%)</a:t>
                      </a:r>
                    </a:p>
                    <a:p>
                      <a:pPr marL="285750" indent="-285750">
                        <a:buFontTx/>
                        <a:buChar char="-"/>
                      </a:pPr>
                      <a:r>
                        <a:rPr lang="en-US" sz="900" b="0" dirty="0">
                          <a:latin typeface="Tahoma" panose="020B0604030504040204" pitchFamily="34" charset="0"/>
                          <a:ea typeface="Tahoma" panose="020B0604030504040204" pitchFamily="34" charset="0"/>
                          <a:cs typeface="Tahoma" panose="020B0604030504040204" pitchFamily="34" charset="0"/>
                        </a:rPr>
                        <a:t>Non-whites (8%, vs. 1% of white adults)</a:t>
                      </a:r>
                    </a:p>
                    <a:p>
                      <a:pPr marL="285750" indent="-285750">
                        <a:buFontTx/>
                        <a:buChar char="-"/>
                      </a:pPr>
                      <a:r>
                        <a:rPr lang="en-US" sz="900" b="0" dirty="0">
                          <a:latin typeface="Tahoma" panose="020B0604030504040204" pitchFamily="34" charset="0"/>
                          <a:ea typeface="Tahoma" panose="020B0604030504040204" pitchFamily="34" charset="0"/>
                          <a:cs typeface="Tahoma" panose="020B0604030504040204" pitchFamily="34" charset="0"/>
                        </a:rPr>
                        <a:t>PDOP program participants (4%, vs. 1% of non-participants)</a:t>
                      </a:r>
                    </a:p>
                  </a:txBody>
                  <a:tcPr anchor="ctr"/>
                </a:tc>
                <a:tc>
                  <a:txBody>
                    <a:bodyPr/>
                    <a:lstStyle/>
                    <a:p>
                      <a:pPr marL="0" indent="0" algn="ctr">
                        <a:buFontTx/>
                        <a:buNone/>
                      </a:pPr>
                      <a:r>
                        <a:rPr lang="en-US" sz="900" b="1" u="sng" dirty="0">
                          <a:solidFill>
                            <a:schemeClr val="tx1"/>
                          </a:solidFill>
                          <a:latin typeface="Tahoma" panose="020B0604030504040204" pitchFamily="34" charset="0"/>
                          <a:ea typeface="Tahoma" panose="020B0604030504040204" pitchFamily="34" charset="0"/>
                          <a:cs typeface="Tahoma" panose="020B0604030504040204" pitchFamily="34" charset="0"/>
                        </a:rPr>
                        <a:t>10% Overall</a:t>
                      </a:r>
                    </a:p>
                    <a:p>
                      <a:pPr marL="285750" indent="-285750">
                        <a:buFontTx/>
                        <a:buChar char="-"/>
                      </a:pPr>
                      <a:r>
                        <a:rPr lang="en-US" sz="900" dirty="0">
                          <a:solidFill>
                            <a:schemeClr val="tx1"/>
                          </a:solidFill>
                          <a:latin typeface="Tahoma" panose="020B0604030504040204" pitchFamily="34" charset="0"/>
                          <a:ea typeface="Tahoma" panose="020B0604030504040204" pitchFamily="34" charset="0"/>
                          <a:cs typeface="Tahoma" panose="020B0604030504040204" pitchFamily="34" charset="0"/>
                        </a:rPr>
                        <a:t>S-Central (15% and South regions (14%)</a:t>
                      </a:r>
                    </a:p>
                    <a:p>
                      <a:pPr marL="285750" indent="-285750">
                        <a:buFontTx/>
                        <a:buChar char="-"/>
                      </a:pPr>
                      <a:r>
                        <a:rPr lang="en-US" sz="900" dirty="0">
                          <a:solidFill>
                            <a:schemeClr val="tx1"/>
                          </a:solidFill>
                          <a:latin typeface="Tahoma" panose="020B0604030504040204" pitchFamily="34" charset="0"/>
                          <a:ea typeface="Tahoma" panose="020B0604030504040204" pitchFamily="34" charset="0"/>
                          <a:cs typeface="Tahoma" panose="020B0604030504040204" pitchFamily="34" charset="0"/>
                        </a:rPr>
                        <a:t>Hispanic/Latino adults (28%)</a:t>
                      </a:r>
                    </a:p>
                    <a:p>
                      <a:pPr marL="285750" indent="-285750">
                        <a:buFontTx/>
                        <a:buChar char="-"/>
                      </a:pPr>
                      <a:r>
                        <a:rPr lang="en-US" sz="900" dirty="0">
                          <a:solidFill>
                            <a:schemeClr val="tx1"/>
                          </a:solidFill>
                          <a:latin typeface="Tahoma" panose="020B0604030504040204" pitchFamily="34" charset="0"/>
                          <a:ea typeface="Tahoma" panose="020B0604030504040204" pitchFamily="34" charset="0"/>
                          <a:cs typeface="Tahoma" panose="020B0604030504040204" pitchFamily="34" charset="0"/>
                        </a:rPr>
                        <a:t>PDOP program participants (15%, vs. 4% of non-participants)</a:t>
                      </a:r>
                    </a:p>
                    <a:p>
                      <a:pPr marL="285750" indent="-285750">
                        <a:buFontTx/>
                        <a:buChar char="-"/>
                      </a:pPr>
                      <a:r>
                        <a:rPr lang="en-US" sz="900" dirty="0">
                          <a:solidFill>
                            <a:schemeClr val="tx1"/>
                          </a:solidFill>
                          <a:latin typeface="Tahoma" panose="020B0604030504040204" pitchFamily="34" charset="0"/>
                          <a:ea typeface="Tahoma" panose="020B0604030504040204" pitchFamily="34" charset="0"/>
                          <a:cs typeface="Tahoma" panose="020B0604030504040204" pitchFamily="34" charset="0"/>
                        </a:rPr>
                        <a:t>CRC members (22%, vs. 8% of non-members) </a:t>
                      </a:r>
                    </a:p>
                  </a:txBody>
                  <a:tcPr anchor="ctr"/>
                </a:tc>
                <a:extLst>
                  <a:ext uri="{0D108BD9-81ED-4DB2-BD59-A6C34878D82A}">
                    <a16:rowId xmlns:a16="http://schemas.microsoft.com/office/drawing/2014/main" val="1486178288"/>
                  </a:ext>
                </a:extLst>
              </a:tr>
            </a:tbl>
          </a:graphicData>
        </a:graphic>
      </p:graphicFrame>
      <p:sp>
        <p:nvSpPr>
          <p:cNvPr id="7" name="Title 1">
            <a:extLst>
              <a:ext uri="{FF2B5EF4-FFF2-40B4-BE49-F238E27FC236}">
                <a16:creationId xmlns:a16="http://schemas.microsoft.com/office/drawing/2014/main" id="{A8159297-ED26-FBDB-AFD6-53E86D45C476}"/>
              </a:ext>
            </a:extLst>
          </p:cNvPr>
          <p:cNvSpPr>
            <a:spLocks noGrp="1"/>
          </p:cNvSpPr>
          <p:nvPr>
            <p:ph type="title"/>
          </p:nvPr>
        </p:nvSpPr>
        <p:spPr>
          <a:xfrm>
            <a:off x="525598" y="620616"/>
            <a:ext cx="7989752" cy="671210"/>
          </a:xfrm>
        </p:spPr>
        <p:txBody>
          <a:bodyPr>
            <a:noAutofit/>
          </a:bodyPr>
          <a:lstStyle/>
          <a:p>
            <a:r>
              <a:rPr lang="en-US" sz="1300" b="1" dirty="0">
                <a:latin typeface="Tahoma" panose="020B0604030504040204" pitchFamily="34" charset="0"/>
                <a:ea typeface="Tahoma" panose="020B0604030504040204" pitchFamily="34" charset="0"/>
                <a:cs typeface="Tahoma" panose="020B0604030504040204" pitchFamily="34" charset="0"/>
              </a:rPr>
              <a:t>Younger adults, the Central region, and those without children especially go for the relaxed/quiet settings of PDOP parks, while non-white residents (especially Hispanic/Latino adults) appreciate the value that the District represents (along with CRC members) </a:t>
            </a:r>
          </a:p>
        </p:txBody>
      </p:sp>
      <p:sp>
        <p:nvSpPr>
          <p:cNvPr id="10" name="TextBox 9">
            <a:extLst>
              <a:ext uri="{FF2B5EF4-FFF2-40B4-BE49-F238E27FC236}">
                <a16:creationId xmlns:a16="http://schemas.microsoft.com/office/drawing/2014/main" id="{F5A21620-F351-1A98-6DFD-05115169F936}"/>
              </a:ext>
            </a:extLst>
          </p:cNvPr>
          <p:cNvSpPr txBox="1"/>
          <p:nvPr/>
        </p:nvSpPr>
        <p:spPr>
          <a:xfrm>
            <a:off x="1562100" y="1846975"/>
            <a:ext cx="6118860" cy="276999"/>
          </a:xfrm>
          <a:prstGeom prst="rect">
            <a:avLst/>
          </a:prstGeom>
          <a:noFill/>
          <a:ln>
            <a:solidFill>
              <a:schemeClr val="tx1"/>
            </a:solidFill>
          </a:ln>
        </p:spPr>
        <p:txBody>
          <a:bodyPr wrap="square" rtlCol="0">
            <a:spAutoFit/>
          </a:bodyPr>
          <a:lstStyle/>
          <a:p>
            <a:pPr algn="ctr" rtl="0">
              <a:defRPr sz="1200" b="0" i="0" u="none" strike="noStrike" kern="1200" spc="0" baseline="0">
                <a:solidFill>
                  <a:prstClr val="black"/>
                </a:solidFill>
                <a:latin typeface="+mn-lt"/>
                <a:ea typeface="+mn-ea"/>
                <a:cs typeface="+mn-cs"/>
              </a:defRPr>
            </a:pPr>
            <a:r>
              <a:rPr lang="en-US" sz="1200" b="1" i="0" baseline="0" dirty="0">
                <a:solidFill>
                  <a:schemeClr val="tx1"/>
                </a:solidFill>
                <a:effectLst/>
                <a:latin typeface="Tahoma" panose="020B0604030504040204" pitchFamily="34" charset="0"/>
                <a:ea typeface="Tahoma" panose="020B0604030504040204" pitchFamily="34" charset="0"/>
                <a:cs typeface="Tahoma" panose="020B0604030504040204" pitchFamily="34" charset="0"/>
              </a:rPr>
              <a:t>Significant Differences: Top Reasons for Using PDOP Parks/Facilities (cont’d)</a:t>
            </a:r>
            <a:endParaRPr lang="en-US" sz="1200" dirty="0">
              <a:solidFill>
                <a:schemeClr val="tx1"/>
              </a:solidFill>
              <a:effectLst/>
              <a:latin typeface="Tahoma" panose="020B0604030504040204" pitchFamily="34" charset="0"/>
              <a:ea typeface="Tahoma" panose="020B0604030504040204" pitchFamily="34" charset="0"/>
              <a:cs typeface="Tahoma" panose="020B0604030504040204" pitchFamily="34" charset="0"/>
            </a:endParaRPr>
          </a:p>
        </p:txBody>
      </p:sp>
      <p:sp>
        <p:nvSpPr>
          <p:cNvPr id="2" name="Content Placeholder 2">
            <a:extLst>
              <a:ext uri="{FF2B5EF4-FFF2-40B4-BE49-F238E27FC236}">
                <a16:creationId xmlns:a16="http://schemas.microsoft.com/office/drawing/2014/main" id="{ACB38455-7267-AB96-3AF3-1946C78509C8}"/>
              </a:ext>
            </a:extLst>
          </p:cNvPr>
          <p:cNvSpPr txBox="1">
            <a:spLocks/>
          </p:cNvSpPr>
          <p:nvPr/>
        </p:nvSpPr>
        <p:spPr>
          <a:xfrm>
            <a:off x="581192" y="1407887"/>
            <a:ext cx="7989752" cy="1944913"/>
          </a:xfrm>
          <a:prstGeom prst="rect">
            <a:avLst/>
          </a:prstGeom>
        </p:spPr>
        <p:txBody>
          <a:bodyPr vert="horz" lIns="91440" tIns="45720" rIns="91440" bIns="45720" rtlCol="0" anchor="t">
            <a:noAutofit/>
          </a:bodyPr>
          <a:lstStyle>
            <a:lvl1pPr marL="305992" indent="-305992" algn="l" defTabSz="457189" rtl="0" eaLnBrk="1" latinLnBrk="0" hangingPunct="1">
              <a:spcBef>
                <a:spcPct val="20000"/>
              </a:spcBef>
              <a:spcAft>
                <a:spcPts val="600"/>
              </a:spcAft>
              <a:buClrTx/>
              <a:buSzPct val="92000"/>
              <a:buFont typeface="Wingdings" panose="05000000000000000000" pitchFamily="2" charset="2"/>
              <a:buChar char="Ø"/>
              <a:defRPr sz="1200" kern="1200">
                <a:solidFill>
                  <a:schemeClr val="tx2"/>
                </a:solidFill>
                <a:latin typeface="+mn-lt"/>
                <a:ea typeface="+mn-ea"/>
                <a:cs typeface="+mn-cs"/>
              </a:defRPr>
            </a:lvl1pPr>
            <a:lvl2pPr marL="629984" indent="-305992" algn="l" defTabSz="457189" rtl="0" eaLnBrk="1" latinLnBrk="0" hangingPunct="1">
              <a:spcBef>
                <a:spcPct val="20000"/>
              </a:spcBef>
              <a:spcAft>
                <a:spcPts val="600"/>
              </a:spcAft>
              <a:buClrTx/>
              <a:buSzPct val="92000"/>
              <a:buFont typeface="Wingdings 2" panose="05020102010507070707" pitchFamily="18" charset="2"/>
              <a:buChar char=""/>
              <a:defRPr sz="1200" kern="1200">
                <a:solidFill>
                  <a:schemeClr val="tx2"/>
                </a:solidFill>
                <a:latin typeface="+mn-lt"/>
                <a:ea typeface="+mn-ea"/>
                <a:cs typeface="+mn-cs"/>
              </a:defRPr>
            </a:lvl2pPr>
            <a:lvl3pPr marL="899978" indent="-269993" algn="l" defTabSz="457189" rtl="0" eaLnBrk="1" latinLnBrk="0" hangingPunct="1">
              <a:spcBef>
                <a:spcPct val="20000"/>
              </a:spcBef>
              <a:spcAft>
                <a:spcPts val="600"/>
              </a:spcAft>
              <a:buClrTx/>
              <a:buSzPct val="92000"/>
              <a:buFont typeface="Wingdings 2" panose="05020102010507070707" pitchFamily="18" charset="2"/>
              <a:buChar char=""/>
              <a:defRPr sz="1200" kern="1200">
                <a:solidFill>
                  <a:schemeClr val="tx2"/>
                </a:solidFill>
                <a:latin typeface="+mn-lt"/>
                <a:ea typeface="+mn-ea"/>
                <a:cs typeface="+mn-cs"/>
              </a:defRPr>
            </a:lvl3pPr>
            <a:lvl4pPr marL="1241969" indent="-233994" algn="l" defTabSz="457189" rtl="0" eaLnBrk="1" latinLnBrk="0" hangingPunct="1">
              <a:spcBef>
                <a:spcPct val="20000"/>
              </a:spcBef>
              <a:spcAft>
                <a:spcPts val="600"/>
              </a:spcAft>
              <a:buClrTx/>
              <a:buSzPct val="92000"/>
              <a:buFont typeface="Wingdings 2" panose="05020102010507070707" pitchFamily="18" charset="2"/>
              <a:buChar char=""/>
              <a:defRPr sz="1200" kern="1200">
                <a:solidFill>
                  <a:schemeClr val="tx2"/>
                </a:solidFill>
                <a:latin typeface="+mn-lt"/>
                <a:ea typeface="+mn-ea"/>
                <a:cs typeface="+mn-cs"/>
              </a:defRPr>
            </a:lvl4pPr>
            <a:lvl5pPr marL="1601960" indent="-233994" algn="l" defTabSz="457189" rtl="0" eaLnBrk="1" latinLnBrk="0" hangingPunct="1">
              <a:spcBef>
                <a:spcPct val="20000"/>
              </a:spcBef>
              <a:spcAft>
                <a:spcPts val="600"/>
              </a:spcAft>
              <a:buClrTx/>
              <a:buSzPct val="92000"/>
              <a:buFont typeface="Wingdings 2" panose="05020102010507070707" pitchFamily="18" charset="2"/>
              <a:buChar char=""/>
              <a:defRPr sz="1200" kern="1200">
                <a:solidFill>
                  <a:schemeClr val="tx2"/>
                </a:solidFill>
                <a:latin typeface="+mn-lt"/>
                <a:ea typeface="+mn-ea"/>
                <a:cs typeface="+mn-cs"/>
              </a:defRPr>
            </a:lvl5pPr>
            <a:lvl6pPr marL="1899953" indent="-228594" algn="l" defTabSz="457189"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199945" indent="-228594" algn="l" defTabSz="457189"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499938" indent="-228594" algn="l" defTabSz="457189"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799930" indent="-228594" algn="l" defTabSz="457189"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r>
              <a:rPr lang="en-US" sz="1100" dirty="0">
                <a:solidFill>
                  <a:schemeClr val="tx1"/>
                </a:solidFill>
                <a:latin typeface="Tahoma" panose="020B0604030504040204" pitchFamily="34" charset="0"/>
                <a:ea typeface="Tahoma" panose="020B0604030504040204" pitchFamily="34" charset="0"/>
                <a:cs typeface="Tahoma" panose="020B0604030504040204" pitchFamily="34" charset="0"/>
              </a:rPr>
              <a:t>The remaining top reasons had relatively few differences due to the smaller number of cases/responses. </a:t>
            </a:r>
          </a:p>
        </p:txBody>
      </p:sp>
    </p:spTree>
    <p:extLst>
      <p:ext uri="{BB962C8B-B14F-4D97-AF65-F5344CB8AC3E}">
        <p14:creationId xmlns:p14="http://schemas.microsoft.com/office/powerpoint/2010/main" val="35313779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DF6034B-F8F6-C59A-DC52-74263C50480D}"/>
              </a:ext>
            </a:extLst>
          </p:cNvPr>
          <p:cNvSpPr txBox="1"/>
          <p:nvPr/>
        </p:nvSpPr>
        <p:spPr>
          <a:xfrm>
            <a:off x="5088747" y="149400"/>
            <a:ext cx="3476530" cy="261610"/>
          </a:xfrm>
          <a:prstGeom prst="rect">
            <a:avLst/>
          </a:prstGeom>
          <a:noFill/>
        </p:spPr>
        <p:txBody>
          <a:bodyPr wrap="square" rtlCol="0">
            <a:spAutoFit/>
          </a:bodyPr>
          <a:lstStyle/>
          <a:p>
            <a:pPr algn="r"/>
            <a:r>
              <a:rPr lang="en-US" sz="1100" b="1" dirty="0">
                <a:solidFill>
                  <a:schemeClr val="bg1"/>
                </a:solidFill>
                <a:latin typeface="Tahoma" panose="020B0604030504040204" pitchFamily="34" charset="0"/>
                <a:ea typeface="Tahoma" panose="020B0604030504040204" pitchFamily="34" charset="0"/>
                <a:cs typeface="Tahoma" panose="020B0604030504040204" pitchFamily="34" charset="0"/>
              </a:rPr>
              <a:t>Satisfaction with Recent PDOP Visits/Usage</a:t>
            </a:r>
          </a:p>
        </p:txBody>
      </p:sp>
      <p:graphicFrame>
        <p:nvGraphicFramePr>
          <p:cNvPr id="26" name="Chart 25">
            <a:extLst>
              <a:ext uri="{FF2B5EF4-FFF2-40B4-BE49-F238E27FC236}">
                <a16:creationId xmlns:a16="http://schemas.microsoft.com/office/drawing/2014/main" id="{1F237CE5-A6EF-AE54-4B8D-D3603E4E9459}"/>
              </a:ext>
            </a:extLst>
          </p:cNvPr>
          <p:cNvGraphicFramePr/>
          <p:nvPr>
            <p:extLst>
              <p:ext uri="{D42A27DB-BD31-4B8C-83A1-F6EECF244321}">
                <p14:modId xmlns:p14="http://schemas.microsoft.com/office/powerpoint/2010/main" val="2839971358"/>
              </p:ext>
            </p:extLst>
          </p:nvPr>
        </p:nvGraphicFramePr>
        <p:xfrm>
          <a:off x="570369" y="3129176"/>
          <a:ext cx="8347295" cy="3512745"/>
        </p:xfrm>
        <a:graphic>
          <a:graphicData uri="http://schemas.openxmlformats.org/drawingml/2006/chart">
            <c:chart xmlns:c="http://schemas.openxmlformats.org/drawingml/2006/chart" xmlns:r="http://schemas.openxmlformats.org/officeDocument/2006/relationships" r:id="rId2"/>
          </a:graphicData>
        </a:graphic>
      </p:graphicFrame>
      <p:sp>
        <p:nvSpPr>
          <p:cNvPr id="27" name="TextBox 26">
            <a:extLst>
              <a:ext uri="{FF2B5EF4-FFF2-40B4-BE49-F238E27FC236}">
                <a16:creationId xmlns:a16="http://schemas.microsoft.com/office/drawing/2014/main" id="{A52A45B3-BDEF-03BC-21B2-730EA27FFE23}"/>
              </a:ext>
            </a:extLst>
          </p:cNvPr>
          <p:cNvSpPr txBox="1"/>
          <p:nvPr/>
        </p:nvSpPr>
        <p:spPr>
          <a:xfrm>
            <a:off x="2094367" y="6358344"/>
            <a:ext cx="5854575" cy="338554"/>
          </a:xfrm>
          <a:prstGeom prst="rect">
            <a:avLst/>
          </a:prstGeom>
          <a:noFill/>
        </p:spPr>
        <p:txBody>
          <a:bodyPr wrap="square" rtlCol="0">
            <a:spAutoFit/>
          </a:bodyPr>
          <a:lstStyle/>
          <a:p>
            <a:r>
              <a:rPr lang="en-US" sz="800" i="1" u="none" strike="noStrike" dirty="0">
                <a:effectLst/>
                <a:latin typeface="Tahoma" panose="020B0604030504040204" pitchFamily="34" charset="0"/>
                <a:ea typeface="Tahoma" panose="020B0604030504040204" pitchFamily="34" charset="0"/>
                <a:cs typeface="Tahoma" panose="020B0604030504040204" pitchFamily="34" charset="0"/>
              </a:rPr>
              <a:t>Q8. </a:t>
            </a:r>
            <a:r>
              <a:rPr lang="en-US" sz="800" dirty="0">
                <a:effectLst/>
                <a:latin typeface="Tahoma" panose="020B0604030504040204" pitchFamily="34" charset="0"/>
                <a:ea typeface="Tahoma" panose="020B0604030504040204" pitchFamily="34" charset="0"/>
                <a:cs typeface="Tahoma" panose="020B0604030504040204" pitchFamily="34" charset="0"/>
              </a:rPr>
              <a:t>Thinking about those parks and facilities you recently visited, please rate your overall satisfaction with the following.</a:t>
            </a:r>
            <a:endParaRPr lang="en-US" sz="800" i="1" dirty="0">
              <a:effectLst/>
              <a:latin typeface="Tahoma" panose="020B0604030504040204" pitchFamily="34" charset="0"/>
              <a:ea typeface="Tahoma" panose="020B0604030504040204" pitchFamily="34" charset="0"/>
              <a:cs typeface="Tahoma" panose="020B0604030504040204" pitchFamily="34" charset="0"/>
            </a:endParaRPr>
          </a:p>
          <a:p>
            <a:r>
              <a:rPr lang="en-US" sz="800" i="1" u="none" strike="noStrike" dirty="0">
                <a:latin typeface="Tahoma" panose="020B0604030504040204" pitchFamily="34" charset="0"/>
                <a:ea typeface="Tahoma" panose="020B0604030504040204" pitchFamily="34" charset="0"/>
                <a:cs typeface="Tahoma" panose="020B0604030504040204" pitchFamily="34" charset="0"/>
              </a:rPr>
              <a:t>NOTE: values &lt;4% are not shown</a:t>
            </a:r>
            <a:r>
              <a:rPr lang="en-US" sz="800" i="1" dirty="0">
                <a:latin typeface="Tahoma" panose="020B0604030504040204" pitchFamily="34" charset="0"/>
                <a:ea typeface="Tahoma" panose="020B0604030504040204" pitchFamily="34" charset="0"/>
                <a:cs typeface="Tahoma" panose="020B0604030504040204" pitchFamily="34" charset="0"/>
              </a:rPr>
              <a:t>.</a:t>
            </a:r>
            <a:endParaRPr lang="en-US" sz="800" i="1" u="none" strike="noStrike" dirty="0">
              <a:effectLst/>
              <a:latin typeface="Tahoma" panose="020B0604030504040204" pitchFamily="34" charset="0"/>
              <a:ea typeface="Tahoma" panose="020B0604030504040204" pitchFamily="34" charset="0"/>
              <a:cs typeface="Tahoma" panose="020B0604030504040204" pitchFamily="34" charset="0"/>
            </a:endParaRPr>
          </a:p>
        </p:txBody>
      </p:sp>
      <p:grpSp>
        <p:nvGrpSpPr>
          <p:cNvPr id="34" name="Group 33">
            <a:extLst>
              <a:ext uri="{FF2B5EF4-FFF2-40B4-BE49-F238E27FC236}">
                <a16:creationId xmlns:a16="http://schemas.microsoft.com/office/drawing/2014/main" id="{8A3F226C-486D-2174-1B61-EBABA70DC57A}"/>
              </a:ext>
            </a:extLst>
          </p:cNvPr>
          <p:cNvGrpSpPr/>
          <p:nvPr/>
        </p:nvGrpSpPr>
        <p:grpSpPr>
          <a:xfrm>
            <a:off x="7319723" y="3246777"/>
            <a:ext cx="769547" cy="2567514"/>
            <a:chOff x="7319723" y="3132477"/>
            <a:chExt cx="769547" cy="2567514"/>
          </a:xfrm>
        </p:grpSpPr>
        <p:sp>
          <p:nvSpPr>
            <p:cNvPr id="28" name="TextBox 27">
              <a:extLst>
                <a:ext uri="{FF2B5EF4-FFF2-40B4-BE49-F238E27FC236}">
                  <a16:creationId xmlns:a16="http://schemas.microsoft.com/office/drawing/2014/main" id="{CE296A9B-EA8E-7995-B6D0-F50BA7DBE3D3}"/>
                </a:ext>
              </a:extLst>
            </p:cNvPr>
            <p:cNvSpPr txBox="1"/>
            <p:nvPr/>
          </p:nvSpPr>
          <p:spPr>
            <a:xfrm>
              <a:off x="7319723" y="3132477"/>
              <a:ext cx="769545" cy="369332"/>
            </a:xfrm>
            <a:prstGeom prst="rect">
              <a:avLst/>
            </a:prstGeom>
            <a:noFill/>
          </p:spPr>
          <p:txBody>
            <a:bodyPr wrap="square" rtlCol="0">
              <a:spAutoFit/>
            </a:bodyPr>
            <a:lstStyle/>
            <a:p>
              <a:pPr algn="ctr"/>
              <a:r>
                <a:rPr lang="en-US" sz="900" b="1" dirty="0">
                  <a:latin typeface="Tahoma" panose="020B0604030504040204" pitchFamily="34" charset="0"/>
                  <a:ea typeface="Tahoma" panose="020B0604030504040204" pitchFamily="34" charset="0"/>
                  <a:cs typeface="Tahoma" panose="020B0604030504040204" pitchFamily="34" charset="0"/>
                </a:rPr>
                <a:t>Avg. 0-10</a:t>
              </a:r>
            </a:p>
            <a:p>
              <a:pPr algn="ctr"/>
              <a:r>
                <a:rPr lang="en-US" sz="900" b="1" u="sng" dirty="0">
                  <a:latin typeface="Tahoma" panose="020B0604030504040204" pitchFamily="34" charset="0"/>
                  <a:ea typeface="Tahoma" panose="020B0604030504040204" pitchFamily="34" charset="0"/>
                  <a:cs typeface="Tahoma" panose="020B0604030504040204" pitchFamily="34" charset="0"/>
                </a:rPr>
                <a:t>Rating</a:t>
              </a:r>
            </a:p>
          </p:txBody>
        </p:sp>
        <p:sp>
          <p:nvSpPr>
            <p:cNvPr id="29" name="TextBox 28">
              <a:extLst>
                <a:ext uri="{FF2B5EF4-FFF2-40B4-BE49-F238E27FC236}">
                  <a16:creationId xmlns:a16="http://schemas.microsoft.com/office/drawing/2014/main" id="{C6148AB4-2069-8F8B-2A8A-F8F7875501C2}"/>
                </a:ext>
              </a:extLst>
            </p:cNvPr>
            <p:cNvSpPr txBox="1"/>
            <p:nvPr/>
          </p:nvSpPr>
          <p:spPr>
            <a:xfrm>
              <a:off x="7319725" y="3625606"/>
              <a:ext cx="769545" cy="230832"/>
            </a:xfrm>
            <a:prstGeom prst="rect">
              <a:avLst/>
            </a:prstGeom>
            <a:noFill/>
          </p:spPr>
          <p:txBody>
            <a:bodyPr wrap="square" rtlCol="0">
              <a:spAutoFit/>
            </a:bodyPr>
            <a:lstStyle/>
            <a:p>
              <a:pPr algn="ctr"/>
              <a:r>
                <a:rPr lang="en-US" sz="900" b="1" dirty="0">
                  <a:latin typeface="Tahoma" panose="020B0604030504040204" pitchFamily="34" charset="0"/>
                  <a:ea typeface="Tahoma" panose="020B0604030504040204" pitchFamily="34" charset="0"/>
                  <a:cs typeface="Tahoma" panose="020B0604030504040204" pitchFamily="34" charset="0"/>
                </a:rPr>
                <a:t>8.3</a:t>
              </a:r>
              <a:endParaRPr lang="en-US" sz="900" b="1" u="sng" dirty="0">
                <a:latin typeface="Tahoma" panose="020B0604030504040204" pitchFamily="34" charset="0"/>
                <a:ea typeface="Tahoma" panose="020B0604030504040204" pitchFamily="34" charset="0"/>
                <a:cs typeface="Tahoma" panose="020B0604030504040204" pitchFamily="34" charset="0"/>
              </a:endParaRPr>
            </a:p>
          </p:txBody>
        </p:sp>
        <p:sp>
          <p:nvSpPr>
            <p:cNvPr id="30" name="TextBox 29">
              <a:extLst>
                <a:ext uri="{FF2B5EF4-FFF2-40B4-BE49-F238E27FC236}">
                  <a16:creationId xmlns:a16="http://schemas.microsoft.com/office/drawing/2014/main" id="{5E293138-63E3-D280-714F-B502B5366EC1}"/>
                </a:ext>
              </a:extLst>
            </p:cNvPr>
            <p:cNvSpPr txBox="1"/>
            <p:nvPr/>
          </p:nvSpPr>
          <p:spPr>
            <a:xfrm>
              <a:off x="7319724" y="4104033"/>
              <a:ext cx="769545" cy="230832"/>
            </a:xfrm>
            <a:prstGeom prst="rect">
              <a:avLst/>
            </a:prstGeom>
            <a:noFill/>
          </p:spPr>
          <p:txBody>
            <a:bodyPr wrap="square" rtlCol="0">
              <a:spAutoFit/>
            </a:bodyPr>
            <a:lstStyle/>
            <a:p>
              <a:pPr algn="ctr"/>
              <a:r>
                <a:rPr lang="en-US" sz="900" b="1" dirty="0">
                  <a:latin typeface="Tahoma" panose="020B0604030504040204" pitchFamily="34" charset="0"/>
                  <a:ea typeface="Tahoma" panose="020B0604030504040204" pitchFamily="34" charset="0"/>
                  <a:cs typeface="Tahoma" panose="020B0604030504040204" pitchFamily="34" charset="0"/>
                </a:rPr>
                <a:t>8.3</a:t>
              </a:r>
            </a:p>
          </p:txBody>
        </p:sp>
        <p:sp>
          <p:nvSpPr>
            <p:cNvPr id="31" name="TextBox 30">
              <a:extLst>
                <a:ext uri="{FF2B5EF4-FFF2-40B4-BE49-F238E27FC236}">
                  <a16:creationId xmlns:a16="http://schemas.microsoft.com/office/drawing/2014/main" id="{0C91D2FA-7867-5072-B508-3956CBF07AC1}"/>
                </a:ext>
              </a:extLst>
            </p:cNvPr>
            <p:cNvSpPr txBox="1"/>
            <p:nvPr/>
          </p:nvSpPr>
          <p:spPr>
            <a:xfrm>
              <a:off x="7319724" y="4551186"/>
              <a:ext cx="769545" cy="230832"/>
            </a:xfrm>
            <a:prstGeom prst="rect">
              <a:avLst/>
            </a:prstGeom>
            <a:noFill/>
          </p:spPr>
          <p:txBody>
            <a:bodyPr wrap="square" rtlCol="0">
              <a:spAutoFit/>
            </a:bodyPr>
            <a:lstStyle/>
            <a:p>
              <a:pPr algn="ctr"/>
              <a:r>
                <a:rPr lang="en-US" sz="900" b="1" dirty="0">
                  <a:latin typeface="Tahoma" panose="020B0604030504040204" pitchFamily="34" charset="0"/>
                  <a:ea typeface="Tahoma" panose="020B0604030504040204" pitchFamily="34" charset="0"/>
                  <a:cs typeface="Tahoma" panose="020B0604030504040204" pitchFamily="34" charset="0"/>
                </a:rPr>
                <a:t>8.3</a:t>
              </a:r>
            </a:p>
          </p:txBody>
        </p:sp>
        <p:sp>
          <p:nvSpPr>
            <p:cNvPr id="32" name="TextBox 31">
              <a:extLst>
                <a:ext uri="{FF2B5EF4-FFF2-40B4-BE49-F238E27FC236}">
                  <a16:creationId xmlns:a16="http://schemas.microsoft.com/office/drawing/2014/main" id="{435CF6D9-83AE-D941-B2BF-316E0579A459}"/>
                </a:ext>
              </a:extLst>
            </p:cNvPr>
            <p:cNvSpPr txBox="1"/>
            <p:nvPr/>
          </p:nvSpPr>
          <p:spPr>
            <a:xfrm>
              <a:off x="7319724" y="4993218"/>
              <a:ext cx="769545" cy="230832"/>
            </a:xfrm>
            <a:prstGeom prst="rect">
              <a:avLst/>
            </a:prstGeom>
            <a:noFill/>
          </p:spPr>
          <p:txBody>
            <a:bodyPr wrap="square" rtlCol="0">
              <a:spAutoFit/>
            </a:bodyPr>
            <a:lstStyle/>
            <a:p>
              <a:pPr algn="ctr"/>
              <a:r>
                <a:rPr lang="en-US" sz="900" b="1" dirty="0">
                  <a:latin typeface="Tahoma" panose="020B0604030504040204" pitchFamily="34" charset="0"/>
                  <a:ea typeface="Tahoma" panose="020B0604030504040204" pitchFamily="34" charset="0"/>
                  <a:cs typeface="Tahoma" panose="020B0604030504040204" pitchFamily="34" charset="0"/>
                </a:rPr>
                <a:t>8.2</a:t>
              </a:r>
            </a:p>
          </p:txBody>
        </p:sp>
        <p:sp>
          <p:nvSpPr>
            <p:cNvPr id="33" name="TextBox 32">
              <a:extLst>
                <a:ext uri="{FF2B5EF4-FFF2-40B4-BE49-F238E27FC236}">
                  <a16:creationId xmlns:a16="http://schemas.microsoft.com/office/drawing/2014/main" id="{A7AD1432-D3D9-1177-C455-5D200AE9E9C7}"/>
                </a:ext>
              </a:extLst>
            </p:cNvPr>
            <p:cNvSpPr txBox="1"/>
            <p:nvPr/>
          </p:nvSpPr>
          <p:spPr>
            <a:xfrm>
              <a:off x="7319723" y="5469159"/>
              <a:ext cx="769545" cy="230832"/>
            </a:xfrm>
            <a:prstGeom prst="rect">
              <a:avLst/>
            </a:prstGeom>
            <a:noFill/>
          </p:spPr>
          <p:txBody>
            <a:bodyPr wrap="square" rtlCol="0">
              <a:spAutoFit/>
            </a:bodyPr>
            <a:lstStyle/>
            <a:p>
              <a:pPr algn="ctr"/>
              <a:r>
                <a:rPr lang="en-US" sz="900" b="1" dirty="0">
                  <a:latin typeface="Tahoma" panose="020B0604030504040204" pitchFamily="34" charset="0"/>
                  <a:ea typeface="Tahoma" panose="020B0604030504040204" pitchFamily="34" charset="0"/>
                  <a:cs typeface="Tahoma" panose="020B0604030504040204" pitchFamily="34" charset="0"/>
                </a:rPr>
                <a:t>7.9</a:t>
              </a:r>
            </a:p>
          </p:txBody>
        </p:sp>
      </p:grpSp>
      <p:sp>
        <p:nvSpPr>
          <p:cNvPr id="35" name="TextBox 34">
            <a:extLst>
              <a:ext uri="{FF2B5EF4-FFF2-40B4-BE49-F238E27FC236}">
                <a16:creationId xmlns:a16="http://schemas.microsoft.com/office/drawing/2014/main" id="{88DA2902-DA55-0CD0-FB45-37C6977799C7}"/>
              </a:ext>
            </a:extLst>
          </p:cNvPr>
          <p:cNvSpPr txBox="1"/>
          <p:nvPr/>
        </p:nvSpPr>
        <p:spPr>
          <a:xfrm>
            <a:off x="2002544" y="3299671"/>
            <a:ext cx="4837713" cy="276999"/>
          </a:xfrm>
          <a:prstGeom prst="rect">
            <a:avLst/>
          </a:prstGeom>
          <a:noFill/>
          <a:ln>
            <a:solidFill>
              <a:schemeClr val="tx1"/>
            </a:solidFill>
          </a:ln>
        </p:spPr>
        <p:txBody>
          <a:bodyPr wrap="square" rtlCol="0">
            <a:spAutoFit/>
          </a:bodyPr>
          <a:lstStyle/>
          <a:p>
            <a:pPr algn="ctr"/>
            <a:r>
              <a:rPr lang="en-US" sz="1200" b="1" dirty="0">
                <a:latin typeface="Tahoma" panose="020B0604030504040204" pitchFamily="34" charset="0"/>
                <a:ea typeface="Tahoma" panose="020B0604030504040204" pitchFamily="34" charset="0"/>
                <a:cs typeface="Tahoma" panose="020B0604030504040204" pitchFamily="34" charset="0"/>
              </a:rPr>
              <a:t>Satisfaction with PDOP Parks/Facilities Visited (0-10 scale)</a:t>
            </a:r>
          </a:p>
        </p:txBody>
      </p:sp>
      <p:sp>
        <p:nvSpPr>
          <p:cNvPr id="5" name="TextBox 4">
            <a:extLst>
              <a:ext uri="{FF2B5EF4-FFF2-40B4-BE49-F238E27FC236}">
                <a16:creationId xmlns:a16="http://schemas.microsoft.com/office/drawing/2014/main" id="{8036D13F-596F-A036-DED4-1BE379224DB2}"/>
              </a:ext>
            </a:extLst>
          </p:cNvPr>
          <p:cNvSpPr txBox="1"/>
          <p:nvPr/>
        </p:nvSpPr>
        <p:spPr>
          <a:xfrm>
            <a:off x="470224" y="1535505"/>
            <a:ext cx="8038776" cy="1277273"/>
          </a:xfrm>
          <a:prstGeom prst="rect">
            <a:avLst/>
          </a:prstGeom>
          <a:noFill/>
        </p:spPr>
        <p:txBody>
          <a:bodyPr wrap="square" rtlCol="0">
            <a:spAutoFit/>
          </a:bodyPr>
          <a:lstStyle/>
          <a:p>
            <a:pPr marL="171450" indent="-171450">
              <a:buFont typeface="Wingdings" panose="05000000000000000000" pitchFamily="2" charset="2"/>
              <a:buChar char="Ø"/>
            </a:pPr>
            <a:r>
              <a:rPr lang="en-US" sz="1100" dirty="0">
                <a:latin typeface="Tahoma" panose="020B0604030504040204" pitchFamily="34" charset="0"/>
                <a:ea typeface="Tahoma" panose="020B0604030504040204" pitchFamily="34" charset="0"/>
                <a:cs typeface="Tahoma" panose="020B0604030504040204" pitchFamily="34" charset="0"/>
              </a:rPr>
              <a:t>Consistently, 67% or more users remain satisfied with each attribute, including a majority (50%+) who are “completely satisfied” (scores of 9+ on a 0-10 scale).  </a:t>
            </a:r>
          </a:p>
          <a:p>
            <a:pPr marL="171450" indent="-171450">
              <a:buFont typeface="Wingdings" panose="05000000000000000000" pitchFamily="2" charset="2"/>
              <a:buChar char="Ø"/>
            </a:pPr>
            <a:endParaRPr lang="en-US" sz="1100" dirty="0">
              <a:latin typeface="Tahoma" panose="020B0604030504040204" pitchFamily="34" charset="0"/>
              <a:ea typeface="Tahoma" panose="020B0604030504040204" pitchFamily="34" charset="0"/>
              <a:cs typeface="Tahoma" panose="020B0604030504040204" pitchFamily="34" charset="0"/>
            </a:endParaRPr>
          </a:p>
          <a:p>
            <a:pPr marL="342900" lvl="1" indent="-171450">
              <a:buFont typeface="Wingdings" panose="05000000000000000000" pitchFamily="2" charset="2"/>
              <a:buChar char="§"/>
            </a:pPr>
            <a:r>
              <a:rPr lang="en-US" sz="1100" dirty="0">
                <a:latin typeface="Tahoma" panose="020B0604030504040204" pitchFamily="34" charset="0"/>
                <a:ea typeface="Tahoma" panose="020B0604030504040204" pitchFamily="34" charset="0"/>
                <a:cs typeface="Tahoma" panose="020B0604030504040204" pitchFamily="34" charset="0"/>
              </a:rPr>
              <a:t>Note that fewer than one in ten users are dissatisfied with any of the attributes tested.  </a:t>
            </a:r>
          </a:p>
          <a:p>
            <a:pPr marL="342900" lvl="1" indent="-171450">
              <a:buFont typeface="Wingdings" panose="05000000000000000000" pitchFamily="2" charset="2"/>
              <a:buChar char="§"/>
            </a:pPr>
            <a:endParaRPr lang="en-US" sz="1100" dirty="0">
              <a:latin typeface="Tahoma" panose="020B0604030504040204" pitchFamily="34" charset="0"/>
              <a:ea typeface="Tahoma" panose="020B0604030504040204" pitchFamily="34" charset="0"/>
              <a:cs typeface="Tahoma" panose="020B0604030504040204" pitchFamily="34" charset="0"/>
            </a:endParaRPr>
          </a:p>
          <a:p>
            <a:pPr marL="171450" indent="-171450">
              <a:buFont typeface="Wingdings" panose="05000000000000000000" pitchFamily="2" charset="2"/>
              <a:buChar char="Ø"/>
            </a:pPr>
            <a:r>
              <a:rPr lang="en-US" sz="1100" dirty="0">
                <a:latin typeface="Tahoma" panose="020B0604030504040204" pitchFamily="34" charset="0"/>
                <a:ea typeface="Tahoma" panose="020B0604030504040204" pitchFamily="34" charset="0"/>
                <a:cs typeface="Tahoma" panose="020B0604030504040204" pitchFamily="34" charset="0"/>
              </a:rPr>
              <a:t>The average 0-10 ratings (7.9 or higher) are very strong as well.  Comparing these averages by subgroups, no segment is dissatisfied.  The lowest average score (7.3 from those in the South region on overall access) is still positive.  </a:t>
            </a:r>
          </a:p>
        </p:txBody>
      </p:sp>
      <p:sp>
        <p:nvSpPr>
          <p:cNvPr id="6" name="TextBox 5">
            <a:extLst>
              <a:ext uri="{FF2B5EF4-FFF2-40B4-BE49-F238E27FC236}">
                <a16:creationId xmlns:a16="http://schemas.microsoft.com/office/drawing/2014/main" id="{944CD04F-1E40-E596-F916-5089FD54192F}"/>
              </a:ext>
            </a:extLst>
          </p:cNvPr>
          <p:cNvSpPr txBox="1"/>
          <p:nvPr/>
        </p:nvSpPr>
        <p:spPr>
          <a:xfrm>
            <a:off x="526501" y="622110"/>
            <a:ext cx="8038776" cy="692497"/>
          </a:xfrm>
          <a:prstGeom prst="rect">
            <a:avLst/>
          </a:prstGeom>
          <a:noFill/>
        </p:spPr>
        <p:txBody>
          <a:bodyPr wrap="square" rtlCol="0">
            <a:spAutoFit/>
          </a:bodyPr>
          <a:lstStyle/>
          <a:p>
            <a:r>
              <a:rPr lang="en-US" sz="1300" b="1" dirty="0">
                <a:latin typeface="Tahoma" panose="020B0604030504040204" pitchFamily="34" charset="0"/>
                <a:ea typeface="Tahoma" panose="020B0604030504040204" pitchFamily="34" charset="0"/>
                <a:cs typeface="Tahoma" panose="020B0604030504040204" pitchFamily="34" charset="0"/>
              </a:rPr>
              <a:t>PDOP park and facility users continue to be very satisfied with their overall experience at these locations, and with all attributes – especially overall cleanliness and safety.  These scores remain very strong despite slight declines since the 2019 survey.</a:t>
            </a:r>
          </a:p>
        </p:txBody>
      </p:sp>
      <p:grpSp>
        <p:nvGrpSpPr>
          <p:cNvPr id="4" name="Group 3">
            <a:extLst>
              <a:ext uri="{FF2B5EF4-FFF2-40B4-BE49-F238E27FC236}">
                <a16:creationId xmlns:a16="http://schemas.microsoft.com/office/drawing/2014/main" id="{4AFD49E8-3ABB-0A1A-FA42-CFB464F04F82}"/>
              </a:ext>
            </a:extLst>
          </p:cNvPr>
          <p:cNvGrpSpPr/>
          <p:nvPr/>
        </p:nvGrpSpPr>
        <p:grpSpPr>
          <a:xfrm>
            <a:off x="8089268" y="3246777"/>
            <a:ext cx="769547" cy="2567514"/>
            <a:chOff x="7319723" y="3132477"/>
            <a:chExt cx="769547" cy="2567514"/>
          </a:xfrm>
        </p:grpSpPr>
        <p:sp>
          <p:nvSpPr>
            <p:cNvPr id="7" name="TextBox 6">
              <a:extLst>
                <a:ext uri="{FF2B5EF4-FFF2-40B4-BE49-F238E27FC236}">
                  <a16:creationId xmlns:a16="http://schemas.microsoft.com/office/drawing/2014/main" id="{E814C45F-8C33-10E2-D2DD-215BCA5514B7}"/>
                </a:ext>
              </a:extLst>
            </p:cNvPr>
            <p:cNvSpPr txBox="1"/>
            <p:nvPr/>
          </p:nvSpPr>
          <p:spPr>
            <a:xfrm>
              <a:off x="7319723" y="3132477"/>
              <a:ext cx="769545" cy="369332"/>
            </a:xfrm>
            <a:prstGeom prst="rect">
              <a:avLst/>
            </a:prstGeom>
            <a:noFill/>
          </p:spPr>
          <p:txBody>
            <a:bodyPr wrap="square" rtlCol="0">
              <a:spAutoFit/>
            </a:bodyPr>
            <a:lstStyle/>
            <a:p>
              <a:pPr algn="ctr"/>
              <a:r>
                <a:rPr lang="en-US" sz="900" b="1" dirty="0">
                  <a:latin typeface="Tahoma" panose="020B0604030504040204" pitchFamily="34" charset="0"/>
                  <a:ea typeface="Tahoma" panose="020B0604030504040204" pitchFamily="34" charset="0"/>
                  <a:cs typeface="Tahoma" panose="020B0604030504040204" pitchFamily="34" charset="0"/>
                </a:rPr>
                <a:t>2019 Avg.</a:t>
              </a:r>
            </a:p>
            <a:p>
              <a:pPr algn="ctr"/>
              <a:r>
                <a:rPr lang="en-US" sz="900" b="1" u="sng" dirty="0">
                  <a:latin typeface="Tahoma" panose="020B0604030504040204" pitchFamily="34" charset="0"/>
                  <a:ea typeface="Tahoma" panose="020B0604030504040204" pitchFamily="34" charset="0"/>
                  <a:cs typeface="Tahoma" panose="020B0604030504040204" pitchFamily="34" charset="0"/>
                </a:rPr>
                <a:t>Ratings</a:t>
              </a:r>
            </a:p>
          </p:txBody>
        </p:sp>
        <p:sp>
          <p:nvSpPr>
            <p:cNvPr id="8" name="TextBox 7">
              <a:extLst>
                <a:ext uri="{FF2B5EF4-FFF2-40B4-BE49-F238E27FC236}">
                  <a16:creationId xmlns:a16="http://schemas.microsoft.com/office/drawing/2014/main" id="{6BA08D71-FAB7-A1F2-8496-6F14F264EF38}"/>
                </a:ext>
              </a:extLst>
            </p:cNvPr>
            <p:cNvSpPr txBox="1"/>
            <p:nvPr/>
          </p:nvSpPr>
          <p:spPr>
            <a:xfrm>
              <a:off x="7319725" y="3625606"/>
              <a:ext cx="769545" cy="230832"/>
            </a:xfrm>
            <a:prstGeom prst="rect">
              <a:avLst/>
            </a:prstGeom>
            <a:noFill/>
          </p:spPr>
          <p:txBody>
            <a:bodyPr wrap="square" rtlCol="0">
              <a:spAutoFit/>
            </a:bodyPr>
            <a:lstStyle/>
            <a:p>
              <a:pPr algn="ctr"/>
              <a:r>
                <a:rPr lang="en-US" sz="900" b="1" dirty="0">
                  <a:latin typeface="Tahoma" panose="020B0604030504040204" pitchFamily="34" charset="0"/>
                  <a:ea typeface="Tahoma" panose="020B0604030504040204" pitchFamily="34" charset="0"/>
                  <a:cs typeface="Tahoma" panose="020B0604030504040204" pitchFamily="34" charset="0"/>
                </a:rPr>
                <a:t>8.6</a:t>
              </a:r>
              <a:endParaRPr lang="en-US" sz="900" b="1" u="sng" dirty="0">
                <a:latin typeface="Tahoma" panose="020B0604030504040204" pitchFamily="34" charset="0"/>
                <a:ea typeface="Tahoma" panose="020B0604030504040204" pitchFamily="34" charset="0"/>
                <a:cs typeface="Tahoma" panose="020B0604030504040204" pitchFamily="34" charset="0"/>
              </a:endParaRPr>
            </a:p>
          </p:txBody>
        </p:sp>
        <p:sp>
          <p:nvSpPr>
            <p:cNvPr id="9" name="TextBox 8">
              <a:extLst>
                <a:ext uri="{FF2B5EF4-FFF2-40B4-BE49-F238E27FC236}">
                  <a16:creationId xmlns:a16="http://schemas.microsoft.com/office/drawing/2014/main" id="{00335CC1-F3B4-E35F-8467-A3654A8878EC}"/>
                </a:ext>
              </a:extLst>
            </p:cNvPr>
            <p:cNvSpPr txBox="1"/>
            <p:nvPr/>
          </p:nvSpPr>
          <p:spPr>
            <a:xfrm>
              <a:off x="7319724" y="4104033"/>
              <a:ext cx="769545" cy="230832"/>
            </a:xfrm>
            <a:prstGeom prst="rect">
              <a:avLst/>
            </a:prstGeom>
            <a:noFill/>
          </p:spPr>
          <p:txBody>
            <a:bodyPr wrap="square" rtlCol="0">
              <a:spAutoFit/>
            </a:bodyPr>
            <a:lstStyle/>
            <a:p>
              <a:pPr algn="ctr"/>
              <a:r>
                <a:rPr lang="en-US" sz="900" b="1" dirty="0">
                  <a:latin typeface="Tahoma" panose="020B0604030504040204" pitchFamily="34" charset="0"/>
                  <a:ea typeface="Tahoma" panose="020B0604030504040204" pitchFamily="34" charset="0"/>
                  <a:cs typeface="Tahoma" panose="020B0604030504040204" pitchFamily="34" charset="0"/>
                </a:rPr>
                <a:t>8.5</a:t>
              </a:r>
            </a:p>
          </p:txBody>
        </p:sp>
        <p:sp>
          <p:nvSpPr>
            <p:cNvPr id="10" name="TextBox 9">
              <a:extLst>
                <a:ext uri="{FF2B5EF4-FFF2-40B4-BE49-F238E27FC236}">
                  <a16:creationId xmlns:a16="http://schemas.microsoft.com/office/drawing/2014/main" id="{2040A601-E6AD-03E9-C650-48A2DDE673BF}"/>
                </a:ext>
              </a:extLst>
            </p:cNvPr>
            <p:cNvSpPr txBox="1"/>
            <p:nvPr/>
          </p:nvSpPr>
          <p:spPr>
            <a:xfrm>
              <a:off x="7319724" y="4551186"/>
              <a:ext cx="769545" cy="230832"/>
            </a:xfrm>
            <a:prstGeom prst="rect">
              <a:avLst/>
            </a:prstGeom>
            <a:noFill/>
          </p:spPr>
          <p:txBody>
            <a:bodyPr wrap="square" rtlCol="0">
              <a:spAutoFit/>
            </a:bodyPr>
            <a:lstStyle/>
            <a:p>
              <a:pPr algn="ctr"/>
              <a:r>
                <a:rPr lang="en-US" sz="900" b="1" dirty="0">
                  <a:latin typeface="Tahoma" panose="020B0604030504040204" pitchFamily="34" charset="0"/>
                  <a:ea typeface="Tahoma" panose="020B0604030504040204" pitchFamily="34" charset="0"/>
                  <a:cs typeface="Tahoma" panose="020B0604030504040204" pitchFamily="34" charset="0"/>
                </a:rPr>
                <a:t>8.7</a:t>
              </a:r>
            </a:p>
          </p:txBody>
        </p:sp>
        <p:sp>
          <p:nvSpPr>
            <p:cNvPr id="11" name="TextBox 10">
              <a:extLst>
                <a:ext uri="{FF2B5EF4-FFF2-40B4-BE49-F238E27FC236}">
                  <a16:creationId xmlns:a16="http://schemas.microsoft.com/office/drawing/2014/main" id="{31B790DE-BB8B-54B2-C1A7-D428194139DC}"/>
                </a:ext>
              </a:extLst>
            </p:cNvPr>
            <p:cNvSpPr txBox="1"/>
            <p:nvPr/>
          </p:nvSpPr>
          <p:spPr>
            <a:xfrm>
              <a:off x="7319724" y="4993218"/>
              <a:ext cx="769545" cy="230832"/>
            </a:xfrm>
            <a:prstGeom prst="rect">
              <a:avLst/>
            </a:prstGeom>
            <a:noFill/>
          </p:spPr>
          <p:txBody>
            <a:bodyPr wrap="square" rtlCol="0">
              <a:spAutoFit/>
            </a:bodyPr>
            <a:lstStyle/>
            <a:p>
              <a:pPr algn="ctr"/>
              <a:r>
                <a:rPr lang="en-US" sz="900" b="1" dirty="0">
                  <a:latin typeface="Tahoma" panose="020B0604030504040204" pitchFamily="34" charset="0"/>
                  <a:ea typeface="Tahoma" panose="020B0604030504040204" pitchFamily="34" charset="0"/>
                  <a:cs typeface="Tahoma" panose="020B0604030504040204" pitchFamily="34" charset="0"/>
                </a:rPr>
                <a:t>8.5</a:t>
              </a:r>
            </a:p>
          </p:txBody>
        </p:sp>
        <p:sp>
          <p:nvSpPr>
            <p:cNvPr id="12" name="TextBox 11">
              <a:extLst>
                <a:ext uri="{FF2B5EF4-FFF2-40B4-BE49-F238E27FC236}">
                  <a16:creationId xmlns:a16="http://schemas.microsoft.com/office/drawing/2014/main" id="{D25E85F3-418C-001F-8D33-96C1A44963EF}"/>
                </a:ext>
              </a:extLst>
            </p:cNvPr>
            <p:cNvSpPr txBox="1"/>
            <p:nvPr/>
          </p:nvSpPr>
          <p:spPr>
            <a:xfrm>
              <a:off x="7319723" y="5469159"/>
              <a:ext cx="769545" cy="230832"/>
            </a:xfrm>
            <a:prstGeom prst="rect">
              <a:avLst/>
            </a:prstGeom>
            <a:noFill/>
          </p:spPr>
          <p:txBody>
            <a:bodyPr wrap="square" rtlCol="0">
              <a:spAutoFit/>
            </a:bodyPr>
            <a:lstStyle/>
            <a:p>
              <a:pPr algn="ctr"/>
              <a:r>
                <a:rPr lang="en-US" sz="900" b="1" dirty="0">
                  <a:latin typeface="Tahoma" panose="020B0604030504040204" pitchFamily="34" charset="0"/>
                  <a:ea typeface="Tahoma" panose="020B0604030504040204" pitchFamily="34" charset="0"/>
                  <a:cs typeface="Tahoma" panose="020B0604030504040204" pitchFamily="34" charset="0"/>
                </a:rPr>
                <a:t>8.3</a:t>
              </a:r>
            </a:p>
          </p:txBody>
        </p:sp>
      </p:grpSp>
    </p:spTree>
    <p:extLst>
      <p:ext uri="{BB962C8B-B14F-4D97-AF65-F5344CB8AC3E}">
        <p14:creationId xmlns:p14="http://schemas.microsoft.com/office/powerpoint/2010/main" val="83680275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4F836557-0FEA-75E5-D54B-142CE907A1F7}"/>
              </a:ext>
            </a:extLst>
          </p:cNvPr>
          <p:cNvSpPr txBox="1"/>
          <p:nvPr/>
        </p:nvSpPr>
        <p:spPr>
          <a:xfrm>
            <a:off x="4918710" y="144381"/>
            <a:ext cx="3633492" cy="261610"/>
          </a:xfrm>
          <a:prstGeom prst="rect">
            <a:avLst/>
          </a:prstGeom>
          <a:noFill/>
        </p:spPr>
        <p:txBody>
          <a:bodyPr wrap="square" rtlCol="0">
            <a:spAutoFit/>
          </a:bodyPr>
          <a:lstStyle/>
          <a:p>
            <a:pPr algn="r"/>
            <a:r>
              <a:rPr lang="en-US" sz="1100" b="1" dirty="0">
                <a:solidFill>
                  <a:schemeClr val="bg1"/>
                </a:solidFill>
                <a:latin typeface="Tahoma" panose="020B0604030504040204" pitchFamily="34" charset="0"/>
                <a:ea typeface="Tahoma" panose="020B0604030504040204" pitchFamily="34" charset="0"/>
                <a:cs typeface="Tahoma" panose="020B0604030504040204" pitchFamily="34" charset="0"/>
              </a:rPr>
              <a:t>Satisfaction with Recent PDOP Visits/Usage</a:t>
            </a:r>
          </a:p>
        </p:txBody>
      </p:sp>
      <p:graphicFrame>
        <p:nvGraphicFramePr>
          <p:cNvPr id="6" name="Table 7">
            <a:extLst>
              <a:ext uri="{FF2B5EF4-FFF2-40B4-BE49-F238E27FC236}">
                <a16:creationId xmlns:a16="http://schemas.microsoft.com/office/drawing/2014/main" id="{01E733EA-B006-DBDD-8ACC-CB8CF74449CF}"/>
              </a:ext>
            </a:extLst>
          </p:cNvPr>
          <p:cNvGraphicFramePr>
            <a:graphicFrameLocks noGrp="1"/>
          </p:cNvGraphicFramePr>
          <p:nvPr>
            <p:extLst>
              <p:ext uri="{D42A27DB-BD31-4B8C-83A1-F6EECF244321}">
                <p14:modId xmlns:p14="http://schemas.microsoft.com/office/powerpoint/2010/main" val="2515577527"/>
              </p:ext>
            </p:extLst>
          </p:nvPr>
        </p:nvGraphicFramePr>
        <p:xfrm>
          <a:off x="422031" y="1964788"/>
          <a:ext cx="8141676" cy="3088640"/>
        </p:xfrm>
        <a:graphic>
          <a:graphicData uri="http://schemas.openxmlformats.org/drawingml/2006/table">
            <a:tbl>
              <a:tblPr firstRow="1" bandRow="1">
                <a:tableStyleId>{5C22544A-7EE6-4342-B048-85BDC9FD1C3A}</a:tableStyleId>
              </a:tblPr>
              <a:tblGrid>
                <a:gridCol w="2092569">
                  <a:extLst>
                    <a:ext uri="{9D8B030D-6E8A-4147-A177-3AD203B41FA5}">
                      <a16:colId xmlns:a16="http://schemas.microsoft.com/office/drawing/2014/main" val="1500144616"/>
                    </a:ext>
                  </a:extLst>
                </a:gridCol>
                <a:gridCol w="2274570">
                  <a:extLst>
                    <a:ext uri="{9D8B030D-6E8A-4147-A177-3AD203B41FA5}">
                      <a16:colId xmlns:a16="http://schemas.microsoft.com/office/drawing/2014/main" val="2536899137"/>
                    </a:ext>
                  </a:extLst>
                </a:gridCol>
                <a:gridCol w="3774537">
                  <a:extLst>
                    <a:ext uri="{9D8B030D-6E8A-4147-A177-3AD203B41FA5}">
                      <a16:colId xmlns:a16="http://schemas.microsoft.com/office/drawing/2014/main" val="3958624134"/>
                    </a:ext>
                  </a:extLst>
                </a:gridCol>
              </a:tblGrid>
              <a:tr h="370840">
                <a:tc>
                  <a:txBody>
                    <a:bodyPr/>
                    <a:lstStyle/>
                    <a:p>
                      <a:endParaRPr lang="en-US" sz="1000" b="1" dirty="0">
                        <a:latin typeface="Tahoma" panose="020B0604030504040204" pitchFamily="34" charset="0"/>
                        <a:ea typeface="Tahoma" panose="020B0604030504040204" pitchFamily="34" charset="0"/>
                        <a:cs typeface="Tahoma" panose="020B0604030504040204" pitchFamily="34" charset="0"/>
                      </a:endParaRPr>
                    </a:p>
                  </a:txBody>
                  <a:tcPr/>
                </a:tc>
                <a:tc>
                  <a:txBody>
                    <a:bodyPr/>
                    <a:lstStyle/>
                    <a:p>
                      <a:pPr algn="ctr"/>
                      <a:r>
                        <a:rPr lang="en-US" sz="1000" dirty="0">
                          <a:latin typeface="Tahoma" panose="020B0604030504040204" pitchFamily="34" charset="0"/>
                          <a:ea typeface="Tahoma" panose="020B0604030504040204" pitchFamily="34" charset="0"/>
                          <a:cs typeface="Tahoma" panose="020B0604030504040204" pitchFamily="34" charset="0"/>
                        </a:rPr>
                        <a:t>Lower than Avg. Ratings</a:t>
                      </a:r>
                    </a:p>
                  </a:txBody>
                  <a:tcPr anchor="ctr"/>
                </a:tc>
                <a:tc>
                  <a:txBody>
                    <a:bodyPr/>
                    <a:lstStyle/>
                    <a:p>
                      <a:pPr algn="ctr"/>
                      <a:r>
                        <a:rPr lang="en-US" sz="1000" dirty="0">
                          <a:latin typeface="Tahoma" panose="020B0604030504040204" pitchFamily="34" charset="0"/>
                          <a:ea typeface="Tahoma" panose="020B0604030504040204" pitchFamily="34" charset="0"/>
                          <a:cs typeface="Tahoma" panose="020B0604030504040204" pitchFamily="34" charset="0"/>
                        </a:rPr>
                        <a:t>Higher than Avg. Ratings</a:t>
                      </a:r>
                    </a:p>
                  </a:txBody>
                  <a:tcPr anchor="ctr"/>
                </a:tc>
                <a:extLst>
                  <a:ext uri="{0D108BD9-81ED-4DB2-BD59-A6C34878D82A}">
                    <a16:rowId xmlns:a16="http://schemas.microsoft.com/office/drawing/2014/main" val="333178138"/>
                  </a:ext>
                </a:extLst>
              </a:tr>
              <a:tr h="370840">
                <a:tc>
                  <a:txBody>
                    <a:bodyPr/>
                    <a:lstStyle/>
                    <a:p>
                      <a:pPr algn="ctr"/>
                      <a:r>
                        <a:rPr lang="en-US" sz="1000" b="1" dirty="0">
                          <a:latin typeface="Tahoma" panose="020B0604030504040204" pitchFamily="34" charset="0"/>
                          <a:ea typeface="Tahoma" panose="020B0604030504040204" pitchFamily="34" charset="0"/>
                          <a:cs typeface="Tahoma" panose="020B0604030504040204" pitchFamily="34" charset="0"/>
                        </a:rPr>
                        <a:t>Overall experience (8.3)</a:t>
                      </a:r>
                    </a:p>
                  </a:txBody>
                  <a:tcPr anchor="ctr"/>
                </a:tc>
                <a:tc gridSpan="2">
                  <a:txBody>
                    <a:bodyPr/>
                    <a:lstStyle/>
                    <a:p>
                      <a:pPr marL="171450" indent="-171450" algn="ctr"/>
                      <a:r>
                        <a:rPr lang="en-US" sz="1000" i="1" dirty="0">
                          <a:latin typeface="Tahoma" panose="020B0604030504040204" pitchFamily="34" charset="0"/>
                          <a:ea typeface="Tahoma" panose="020B0604030504040204" pitchFamily="34" charset="0"/>
                          <a:cs typeface="Tahoma" panose="020B0604030504040204" pitchFamily="34" charset="0"/>
                        </a:rPr>
                        <a:t>&lt; no statistically meaningful differences &gt;</a:t>
                      </a:r>
                    </a:p>
                  </a:txBody>
                  <a:tcPr anchor="ctr"/>
                </a:tc>
                <a:tc hMerge="1">
                  <a:txBody>
                    <a:bodyPr/>
                    <a:lstStyle/>
                    <a:p>
                      <a:endParaRPr lang="en-US"/>
                    </a:p>
                  </a:txBody>
                  <a:tcPr/>
                </a:tc>
                <a:extLst>
                  <a:ext uri="{0D108BD9-81ED-4DB2-BD59-A6C34878D82A}">
                    <a16:rowId xmlns:a16="http://schemas.microsoft.com/office/drawing/2014/main" val="792360976"/>
                  </a:ext>
                </a:extLst>
              </a:tr>
              <a:tr h="370840">
                <a:tc>
                  <a:txBody>
                    <a:bodyPr/>
                    <a:lstStyle/>
                    <a:p>
                      <a:pPr algn="ctr"/>
                      <a:r>
                        <a:rPr lang="en-US" sz="1000" b="1" dirty="0">
                          <a:latin typeface="Tahoma" panose="020B0604030504040204" pitchFamily="34" charset="0"/>
                          <a:ea typeface="Tahoma" panose="020B0604030504040204" pitchFamily="34" charset="0"/>
                          <a:cs typeface="Tahoma" panose="020B0604030504040204" pitchFamily="34" charset="0"/>
                        </a:rPr>
                        <a:t>Overall cleanliness, maintenance, and upkeep (8.3)</a:t>
                      </a:r>
                    </a:p>
                  </a:txBody>
                  <a:tcPr anchor="ctr"/>
                </a:tc>
                <a:tc>
                  <a:txBody>
                    <a:bodyPr/>
                    <a:lstStyle/>
                    <a:p>
                      <a:r>
                        <a:rPr lang="en-US" sz="1000" dirty="0">
                          <a:latin typeface="Tahoma" panose="020B0604030504040204" pitchFamily="34" charset="0"/>
                          <a:ea typeface="Tahoma" panose="020B0604030504040204" pitchFamily="34" charset="0"/>
                          <a:cs typeface="Tahoma" panose="020B0604030504040204" pitchFamily="34" charset="0"/>
                        </a:rPr>
                        <a:t>-   South region (7.7)</a:t>
                      </a:r>
                    </a:p>
                    <a:p>
                      <a:pPr marL="171450" indent="-171450"/>
                      <a:r>
                        <a:rPr lang="en-US" sz="1000" dirty="0">
                          <a:latin typeface="Tahoma" panose="020B0604030504040204" pitchFamily="34" charset="0"/>
                          <a:ea typeface="Tahoma" panose="020B0604030504040204" pitchFamily="34" charset="0"/>
                          <a:cs typeface="Tahoma" panose="020B0604030504040204" pitchFamily="34" charset="0"/>
                        </a:rPr>
                        <a:t>-   Ages 45-54 (8.0)</a:t>
                      </a:r>
                    </a:p>
                    <a:p>
                      <a:pPr marL="171450" indent="-171450"/>
                      <a:r>
                        <a:rPr lang="en-US" sz="1000" dirty="0">
                          <a:latin typeface="Tahoma" panose="020B0604030504040204" pitchFamily="34" charset="0"/>
                          <a:ea typeface="Tahoma" panose="020B0604030504040204" pitchFamily="34" charset="0"/>
                          <a:cs typeface="Tahoma" panose="020B0604030504040204" pitchFamily="34" charset="0"/>
                        </a:rPr>
                        <a:t>-   Men (8.0)</a:t>
                      </a:r>
                    </a:p>
                    <a:p>
                      <a:pPr marL="171450" indent="-171450"/>
                      <a:r>
                        <a:rPr lang="en-US" sz="1000" dirty="0">
                          <a:latin typeface="Tahoma" panose="020B0604030504040204" pitchFamily="34" charset="0"/>
                          <a:ea typeface="Tahoma" panose="020B0604030504040204" pitchFamily="34" charset="0"/>
                          <a:cs typeface="Tahoma" panose="020B0604030504040204" pitchFamily="34" charset="0"/>
                        </a:rPr>
                        <a:t>-   HH income $100K-$199K (7.9)</a:t>
                      </a:r>
                    </a:p>
                  </a:txBody>
                  <a:tcPr anchor="ctr"/>
                </a:tc>
                <a:tc>
                  <a:txBody>
                    <a:bodyPr/>
                    <a:lstStyle/>
                    <a:p>
                      <a:r>
                        <a:rPr lang="en-US" sz="1000" dirty="0">
                          <a:latin typeface="Tahoma" panose="020B0604030504040204" pitchFamily="34" charset="0"/>
                          <a:ea typeface="Tahoma" panose="020B0604030504040204" pitchFamily="34" charset="0"/>
                          <a:cs typeface="Tahoma" panose="020B0604030504040204" pitchFamily="34" charset="0"/>
                        </a:rPr>
                        <a:t>-   Central region (8.7)</a:t>
                      </a:r>
                    </a:p>
                    <a:p>
                      <a:r>
                        <a:rPr lang="en-US" sz="1000" dirty="0">
                          <a:latin typeface="Tahoma" panose="020B0604030504040204" pitchFamily="34" charset="0"/>
                          <a:ea typeface="Tahoma" panose="020B0604030504040204" pitchFamily="34" charset="0"/>
                          <a:cs typeface="Tahoma" panose="020B0604030504040204" pitchFamily="34" charset="0"/>
                        </a:rPr>
                        <a:t>-   Ages 65+ (8.6)</a:t>
                      </a:r>
                    </a:p>
                    <a:p>
                      <a:r>
                        <a:rPr lang="en-US" sz="1000" dirty="0">
                          <a:latin typeface="Tahoma" panose="020B0604030504040204" pitchFamily="34" charset="0"/>
                          <a:ea typeface="Tahoma" panose="020B0604030504040204" pitchFamily="34" charset="0"/>
                          <a:cs typeface="Tahoma" panose="020B0604030504040204" pitchFamily="34" charset="0"/>
                        </a:rPr>
                        <a:t>-   Women (8.6)</a:t>
                      </a:r>
                    </a:p>
                    <a:p>
                      <a:r>
                        <a:rPr lang="en-US" sz="1000" dirty="0">
                          <a:latin typeface="Tahoma" panose="020B0604030504040204" pitchFamily="34" charset="0"/>
                          <a:ea typeface="Tahoma" panose="020B0604030504040204" pitchFamily="34" charset="0"/>
                          <a:cs typeface="Tahoma" panose="020B0604030504040204" pitchFamily="34" charset="0"/>
                        </a:rPr>
                        <a:t>-   HH income &lt;$50K (9.4)</a:t>
                      </a:r>
                    </a:p>
                    <a:p>
                      <a:r>
                        <a:rPr lang="en-US" sz="1000" dirty="0">
                          <a:latin typeface="Tahoma" panose="020B0604030504040204" pitchFamily="34" charset="0"/>
                          <a:ea typeface="Tahoma" panose="020B0604030504040204" pitchFamily="34" charset="0"/>
                          <a:cs typeface="Tahoma" panose="020B0604030504040204" pitchFamily="34" charset="0"/>
                        </a:rPr>
                        <a:t>-   PDOP program participants (8.7, vs. 8.1 of non-participants)</a:t>
                      </a:r>
                    </a:p>
                  </a:txBody>
                  <a:tcPr anchor="ctr"/>
                </a:tc>
                <a:extLst>
                  <a:ext uri="{0D108BD9-81ED-4DB2-BD59-A6C34878D82A}">
                    <a16:rowId xmlns:a16="http://schemas.microsoft.com/office/drawing/2014/main" val="843735227"/>
                  </a:ext>
                </a:extLst>
              </a:tr>
              <a:tr h="370840">
                <a:tc>
                  <a:txBody>
                    <a:bodyPr/>
                    <a:lstStyle/>
                    <a:p>
                      <a:pPr algn="ctr"/>
                      <a:r>
                        <a:rPr lang="en-US" sz="1000" b="1" dirty="0">
                          <a:latin typeface="Tahoma" panose="020B0604030504040204" pitchFamily="34" charset="0"/>
                          <a:ea typeface="Tahoma" panose="020B0604030504040204" pitchFamily="34" charset="0"/>
                          <a:cs typeface="Tahoma" panose="020B0604030504040204" pitchFamily="34" charset="0"/>
                        </a:rPr>
                        <a:t>Overall safety (8.3)</a:t>
                      </a:r>
                    </a:p>
                  </a:txBody>
                  <a:tcPr anchor="ctr"/>
                </a:tc>
                <a:tc>
                  <a:txBody>
                    <a:bodyPr/>
                    <a:lstStyle/>
                    <a:p>
                      <a:r>
                        <a:rPr lang="en-US" sz="1000" dirty="0">
                          <a:latin typeface="Tahoma" panose="020B0604030504040204" pitchFamily="34" charset="0"/>
                          <a:ea typeface="Tahoma" panose="020B0604030504040204" pitchFamily="34" charset="0"/>
                          <a:cs typeface="Tahoma" panose="020B0604030504040204" pitchFamily="34" charset="0"/>
                        </a:rPr>
                        <a:t>-   South region (7.6)</a:t>
                      </a:r>
                    </a:p>
                    <a:p>
                      <a:r>
                        <a:rPr lang="en-US" sz="1000" dirty="0">
                          <a:latin typeface="Tahoma" panose="020B0604030504040204" pitchFamily="34" charset="0"/>
                          <a:ea typeface="Tahoma" panose="020B0604030504040204" pitchFamily="34" charset="0"/>
                          <a:cs typeface="Tahoma" panose="020B0604030504040204" pitchFamily="34" charset="0"/>
                        </a:rPr>
                        <a:t>-   HH income $100K-$199K (8.1)</a:t>
                      </a:r>
                    </a:p>
                  </a:txBody>
                  <a:tcPr anchor="ctr"/>
                </a:tc>
                <a:tc>
                  <a:txBody>
                    <a:bodyPr/>
                    <a:lstStyle/>
                    <a:p>
                      <a:r>
                        <a:rPr lang="en-US" sz="1000" dirty="0">
                          <a:latin typeface="Tahoma" panose="020B0604030504040204" pitchFamily="34" charset="0"/>
                          <a:ea typeface="Tahoma" panose="020B0604030504040204" pitchFamily="34" charset="0"/>
                          <a:cs typeface="Tahoma" panose="020B0604030504040204" pitchFamily="34" charset="0"/>
                        </a:rPr>
                        <a:t>-   North (8.8) and Central (8.6) regions</a:t>
                      </a:r>
                    </a:p>
                    <a:p>
                      <a:r>
                        <a:rPr lang="en-US" sz="1000" dirty="0">
                          <a:latin typeface="Tahoma" panose="020B0604030504040204" pitchFamily="34" charset="0"/>
                          <a:ea typeface="Tahoma" panose="020B0604030504040204" pitchFamily="34" charset="0"/>
                          <a:cs typeface="Tahoma" panose="020B0604030504040204" pitchFamily="34" charset="0"/>
                        </a:rPr>
                        <a:t>-   HH income &lt;$50K (9.1)</a:t>
                      </a:r>
                    </a:p>
                  </a:txBody>
                  <a:tcPr anchor="ctr"/>
                </a:tc>
                <a:extLst>
                  <a:ext uri="{0D108BD9-81ED-4DB2-BD59-A6C34878D82A}">
                    <a16:rowId xmlns:a16="http://schemas.microsoft.com/office/drawing/2014/main" val="1146550353"/>
                  </a:ext>
                </a:extLst>
              </a:tr>
              <a:tr h="370840">
                <a:tc>
                  <a:txBody>
                    <a:bodyPr/>
                    <a:lstStyle/>
                    <a:p>
                      <a:pPr algn="ctr"/>
                      <a:r>
                        <a:rPr lang="en-US" sz="1000" b="1" dirty="0">
                          <a:latin typeface="Tahoma" panose="020B0604030504040204" pitchFamily="34" charset="0"/>
                          <a:ea typeface="Tahoma" panose="020B0604030504040204" pitchFamily="34" charset="0"/>
                          <a:cs typeface="Tahoma" panose="020B0604030504040204" pitchFamily="34" charset="0"/>
                        </a:rPr>
                        <a:t>Overall access - parking, paths, entrances/exits (8.2)</a:t>
                      </a:r>
                    </a:p>
                  </a:txBody>
                  <a:tcPr anchor="ctr"/>
                </a:tc>
                <a:tc>
                  <a:txBody>
                    <a:bodyPr/>
                    <a:lstStyle/>
                    <a:p>
                      <a:r>
                        <a:rPr lang="en-US" sz="1000" dirty="0">
                          <a:latin typeface="Tahoma" panose="020B0604030504040204" pitchFamily="34" charset="0"/>
                          <a:ea typeface="Tahoma" panose="020B0604030504040204" pitchFamily="34" charset="0"/>
                          <a:cs typeface="Tahoma" panose="020B0604030504040204" pitchFamily="34" charset="0"/>
                        </a:rPr>
                        <a:t>-   South region (7.3)</a:t>
                      </a:r>
                    </a:p>
                    <a:p>
                      <a:r>
                        <a:rPr lang="en-US" sz="1000" dirty="0">
                          <a:latin typeface="Tahoma" panose="020B0604030504040204" pitchFamily="34" charset="0"/>
                          <a:ea typeface="Tahoma" panose="020B0604030504040204" pitchFamily="34" charset="0"/>
                          <a:cs typeface="Tahoma" panose="020B0604030504040204" pitchFamily="34" charset="0"/>
                        </a:rPr>
                        <a:t>-   Hispanic adults(7.6)</a:t>
                      </a:r>
                    </a:p>
                    <a:p>
                      <a:r>
                        <a:rPr lang="en-US" sz="1000" dirty="0">
                          <a:latin typeface="Tahoma" panose="020B0604030504040204" pitchFamily="34" charset="0"/>
                          <a:ea typeface="Tahoma" panose="020B0604030504040204" pitchFamily="34" charset="0"/>
                          <a:cs typeface="Tahoma" panose="020B0604030504040204" pitchFamily="34" charset="0"/>
                        </a:rPr>
                        <a:t>-   HH income $50K+ (8.1)</a:t>
                      </a:r>
                    </a:p>
                  </a:txBody>
                  <a:tcPr anchor="ctr"/>
                </a:tc>
                <a:tc>
                  <a:txBody>
                    <a:bodyPr/>
                    <a:lstStyle/>
                    <a:p>
                      <a:r>
                        <a:rPr lang="en-US" sz="1000" dirty="0">
                          <a:latin typeface="Tahoma" panose="020B0604030504040204" pitchFamily="34" charset="0"/>
                          <a:ea typeface="Tahoma" panose="020B0604030504040204" pitchFamily="34" charset="0"/>
                          <a:cs typeface="Tahoma" panose="020B0604030504040204" pitchFamily="34" charset="0"/>
                        </a:rPr>
                        <a:t>-   North (8.6), Central (8.5), and S-Central (8.4)</a:t>
                      </a:r>
                    </a:p>
                    <a:p>
                      <a:r>
                        <a:rPr lang="en-US" sz="1000" dirty="0">
                          <a:latin typeface="Tahoma" panose="020B0604030504040204" pitchFamily="34" charset="0"/>
                          <a:ea typeface="Tahoma" panose="020B0604030504040204" pitchFamily="34" charset="0"/>
                          <a:cs typeface="Tahoma" panose="020B0604030504040204" pitchFamily="34" charset="0"/>
                        </a:rPr>
                        <a:t>    regions</a:t>
                      </a:r>
                    </a:p>
                    <a:p>
                      <a:r>
                        <a:rPr lang="en-US" sz="1000" dirty="0">
                          <a:latin typeface="Tahoma" panose="020B0604030504040204" pitchFamily="34" charset="0"/>
                          <a:ea typeface="Tahoma" panose="020B0604030504040204" pitchFamily="34" charset="0"/>
                          <a:cs typeface="Tahoma" panose="020B0604030504040204" pitchFamily="34" charset="0"/>
                        </a:rPr>
                        <a:t>-   Asian adults (9.3)</a:t>
                      </a:r>
                    </a:p>
                    <a:p>
                      <a:r>
                        <a:rPr lang="en-US" sz="1000" dirty="0">
                          <a:latin typeface="Tahoma" panose="020B0604030504040204" pitchFamily="34" charset="0"/>
                          <a:ea typeface="Tahoma" panose="020B0604030504040204" pitchFamily="34" charset="0"/>
                          <a:cs typeface="Tahoma" panose="020B0604030504040204" pitchFamily="34" charset="0"/>
                        </a:rPr>
                        <a:t>-   HH income &lt;$50K (9.2)</a:t>
                      </a:r>
                    </a:p>
                  </a:txBody>
                  <a:tcPr anchor="ctr"/>
                </a:tc>
                <a:extLst>
                  <a:ext uri="{0D108BD9-81ED-4DB2-BD59-A6C34878D82A}">
                    <a16:rowId xmlns:a16="http://schemas.microsoft.com/office/drawing/2014/main" val="3357096381"/>
                  </a:ext>
                </a:extLst>
              </a:tr>
              <a:tr h="370840">
                <a:tc>
                  <a:txBody>
                    <a:bodyPr/>
                    <a:lstStyle/>
                    <a:p>
                      <a:pPr algn="ctr"/>
                      <a:r>
                        <a:rPr lang="en-US" sz="1000" b="1" dirty="0">
                          <a:latin typeface="Tahoma" panose="020B0604030504040204" pitchFamily="34" charset="0"/>
                          <a:ea typeface="Tahoma" panose="020B0604030504040204" pitchFamily="34" charset="0"/>
                          <a:cs typeface="Tahoma" panose="020B0604030504040204" pitchFamily="34" charset="0"/>
                        </a:rPr>
                        <a:t>Level of service provided by park district staff (7.9)</a:t>
                      </a:r>
                    </a:p>
                  </a:txBody>
                  <a:tcPr anchor="ctr"/>
                </a:tc>
                <a:tc>
                  <a:txBody>
                    <a:bodyPr/>
                    <a:lstStyle/>
                    <a:p>
                      <a:r>
                        <a:rPr lang="en-US" sz="1000" dirty="0">
                          <a:latin typeface="Tahoma" panose="020B0604030504040204" pitchFamily="34" charset="0"/>
                          <a:ea typeface="Tahoma" panose="020B0604030504040204" pitchFamily="34" charset="0"/>
                          <a:cs typeface="Tahoma" panose="020B0604030504040204" pitchFamily="34" charset="0"/>
                        </a:rPr>
                        <a:t>-   White adults (7.8)</a:t>
                      </a:r>
                    </a:p>
                    <a:p>
                      <a:r>
                        <a:rPr lang="en-US" sz="1000" dirty="0">
                          <a:latin typeface="Tahoma" panose="020B0604030504040204" pitchFamily="34" charset="0"/>
                          <a:ea typeface="Tahoma" panose="020B0604030504040204" pitchFamily="34" charset="0"/>
                          <a:cs typeface="Tahoma" panose="020B0604030504040204" pitchFamily="34" charset="0"/>
                        </a:rPr>
                        <a:t>-   HH income $100K+ (7.6)</a:t>
                      </a:r>
                    </a:p>
                  </a:txBody>
                  <a:tcPr anchor="ctr"/>
                </a:tc>
                <a:tc>
                  <a:txBody>
                    <a:bodyPr/>
                    <a:lstStyle/>
                    <a:p>
                      <a:r>
                        <a:rPr lang="en-US" sz="1000" dirty="0">
                          <a:latin typeface="Tahoma" panose="020B0604030504040204" pitchFamily="34" charset="0"/>
                          <a:ea typeface="Tahoma" panose="020B0604030504040204" pitchFamily="34" charset="0"/>
                          <a:cs typeface="Tahoma" panose="020B0604030504040204" pitchFamily="34" charset="0"/>
                        </a:rPr>
                        <a:t>-   Asian adults (9.0)</a:t>
                      </a:r>
                    </a:p>
                    <a:p>
                      <a:r>
                        <a:rPr lang="en-US" sz="1000" dirty="0">
                          <a:latin typeface="Tahoma" panose="020B0604030504040204" pitchFamily="34" charset="0"/>
                          <a:ea typeface="Tahoma" panose="020B0604030504040204" pitchFamily="34" charset="0"/>
                          <a:cs typeface="Tahoma" panose="020B0604030504040204" pitchFamily="34" charset="0"/>
                        </a:rPr>
                        <a:t>-   HH income &lt;$50K (9.0)</a:t>
                      </a:r>
                    </a:p>
                  </a:txBody>
                  <a:tcPr anchor="ctr"/>
                </a:tc>
                <a:extLst>
                  <a:ext uri="{0D108BD9-81ED-4DB2-BD59-A6C34878D82A}">
                    <a16:rowId xmlns:a16="http://schemas.microsoft.com/office/drawing/2014/main" val="3894769921"/>
                  </a:ext>
                </a:extLst>
              </a:tr>
            </a:tbl>
          </a:graphicData>
        </a:graphic>
      </p:graphicFrame>
      <p:sp>
        <p:nvSpPr>
          <p:cNvPr id="2" name="TextBox 1">
            <a:extLst>
              <a:ext uri="{FF2B5EF4-FFF2-40B4-BE49-F238E27FC236}">
                <a16:creationId xmlns:a16="http://schemas.microsoft.com/office/drawing/2014/main" id="{252DED2F-6830-DEC8-9CDC-F00C8B9E4E83}"/>
              </a:ext>
            </a:extLst>
          </p:cNvPr>
          <p:cNvSpPr txBox="1"/>
          <p:nvPr/>
        </p:nvSpPr>
        <p:spPr>
          <a:xfrm>
            <a:off x="470224" y="722935"/>
            <a:ext cx="8038776" cy="492443"/>
          </a:xfrm>
          <a:prstGeom prst="rect">
            <a:avLst/>
          </a:prstGeom>
          <a:noFill/>
        </p:spPr>
        <p:txBody>
          <a:bodyPr wrap="square" rtlCol="0">
            <a:spAutoFit/>
          </a:bodyPr>
          <a:lstStyle/>
          <a:p>
            <a:r>
              <a:rPr lang="en-US" sz="1300" b="1" dirty="0">
                <a:latin typeface="Tahoma" panose="020B0604030504040204" pitchFamily="34" charset="0"/>
                <a:ea typeface="Tahoma" panose="020B0604030504040204" pitchFamily="34" charset="0"/>
                <a:cs typeface="Tahoma" panose="020B0604030504040204" pitchFamily="34" charset="0"/>
              </a:rPr>
              <a:t>Consistently, higher scores tend to come from the North and Central regions, with Asian adults especially satisfied with overall accessibility and staff service.</a:t>
            </a:r>
          </a:p>
        </p:txBody>
      </p:sp>
      <p:sp>
        <p:nvSpPr>
          <p:cNvPr id="4" name="TextBox 3">
            <a:extLst>
              <a:ext uri="{FF2B5EF4-FFF2-40B4-BE49-F238E27FC236}">
                <a16:creationId xmlns:a16="http://schemas.microsoft.com/office/drawing/2014/main" id="{AF8049E4-C0F1-CC0D-6BB1-6E182AB18771}"/>
              </a:ext>
            </a:extLst>
          </p:cNvPr>
          <p:cNvSpPr txBox="1"/>
          <p:nvPr/>
        </p:nvSpPr>
        <p:spPr>
          <a:xfrm>
            <a:off x="470224" y="1409775"/>
            <a:ext cx="8038776" cy="430887"/>
          </a:xfrm>
          <a:prstGeom prst="rect">
            <a:avLst/>
          </a:prstGeom>
          <a:noFill/>
        </p:spPr>
        <p:txBody>
          <a:bodyPr wrap="square" rtlCol="0">
            <a:spAutoFit/>
          </a:bodyPr>
          <a:lstStyle/>
          <a:p>
            <a:pPr marL="171450" indent="-171450">
              <a:buFont typeface="Wingdings" panose="05000000000000000000" pitchFamily="2" charset="2"/>
              <a:buChar char="Ø"/>
            </a:pPr>
            <a:r>
              <a:rPr lang="en-US" sz="1100" dirty="0">
                <a:latin typeface="Tahoma" panose="020B0604030504040204" pitchFamily="34" charset="0"/>
                <a:ea typeface="Tahoma" panose="020B0604030504040204" pitchFamily="34" charset="0"/>
                <a:cs typeface="Tahoma" panose="020B0604030504040204" pitchFamily="34" charset="0"/>
              </a:rPr>
              <a:t>Lower-income residents also tend to be more satisfied than average.</a:t>
            </a:r>
          </a:p>
          <a:p>
            <a:pPr marL="171450" indent="-171450">
              <a:buFont typeface="Wingdings" panose="05000000000000000000" pitchFamily="2" charset="2"/>
              <a:buChar char="Ø"/>
            </a:pPr>
            <a:endParaRPr lang="en-US" sz="11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65724363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hart 8">
            <a:extLst>
              <a:ext uri="{FF2B5EF4-FFF2-40B4-BE49-F238E27FC236}">
                <a16:creationId xmlns:a16="http://schemas.microsoft.com/office/drawing/2014/main" id="{7B0C21F6-F313-C776-F889-B65989E2CFD9}"/>
              </a:ext>
            </a:extLst>
          </p:cNvPr>
          <p:cNvGraphicFramePr/>
          <p:nvPr>
            <p:extLst>
              <p:ext uri="{D42A27DB-BD31-4B8C-83A1-F6EECF244321}">
                <p14:modId xmlns:p14="http://schemas.microsoft.com/office/powerpoint/2010/main" val="2830132663"/>
              </p:ext>
            </p:extLst>
          </p:nvPr>
        </p:nvGraphicFramePr>
        <p:xfrm>
          <a:off x="45347" y="1939228"/>
          <a:ext cx="6096000" cy="4849831"/>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a:extLst>
              <a:ext uri="{FF2B5EF4-FFF2-40B4-BE49-F238E27FC236}">
                <a16:creationId xmlns:a16="http://schemas.microsoft.com/office/drawing/2014/main" id="{4F836557-0FEA-75E5-D54B-142CE907A1F7}"/>
              </a:ext>
            </a:extLst>
          </p:cNvPr>
          <p:cNvSpPr txBox="1"/>
          <p:nvPr/>
        </p:nvSpPr>
        <p:spPr>
          <a:xfrm>
            <a:off x="4836062" y="160381"/>
            <a:ext cx="3727938" cy="261610"/>
          </a:xfrm>
          <a:prstGeom prst="rect">
            <a:avLst/>
          </a:prstGeom>
          <a:noFill/>
        </p:spPr>
        <p:txBody>
          <a:bodyPr wrap="square" rtlCol="0">
            <a:spAutoFit/>
          </a:bodyPr>
          <a:lstStyle/>
          <a:p>
            <a:pPr algn="r"/>
            <a:r>
              <a:rPr lang="en-US" sz="1100" b="1" dirty="0">
                <a:solidFill>
                  <a:schemeClr val="bg1"/>
                </a:solidFill>
                <a:latin typeface="Tahoma" panose="020B0604030504040204" pitchFamily="34" charset="0"/>
                <a:ea typeface="Tahoma" panose="020B0604030504040204" pitchFamily="34" charset="0"/>
                <a:cs typeface="Tahoma" panose="020B0604030504040204" pitchFamily="34" charset="0"/>
              </a:rPr>
              <a:t>Reasons for Dissatisfaction: Parks/Facilities</a:t>
            </a:r>
          </a:p>
        </p:txBody>
      </p:sp>
      <p:sp>
        <p:nvSpPr>
          <p:cNvPr id="20" name="Callout: Line with Border and Accent Bar 19">
            <a:extLst>
              <a:ext uri="{FF2B5EF4-FFF2-40B4-BE49-F238E27FC236}">
                <a16:creationId xmlns:a16="http://schemas.microsoft.com/office/drawing/2014/main" id="{EB39561F-8FBA-235B-283C-5E725E96A32B}"/>
              </a:ext>
            </a:extLst>
          </p:cNvPr>
          <p:cNvSpPr/>
          <p:nvPr/>
        </p:nvSpPr>
        <p:spPr>
          <a:xfrm>
            <a:off x="2541267" y="4623473"/>
            <a:ext cx="6188455" cy="338554"/>
          </a:xfrm>
          <a:prstGeom prst="accentBorderCallout1">
            <a:avLst>
              <a:gd name="adj1" fmla="val 44665"/>
              <a:gd name="adj2" fmla="val -1022"/>
              <a:gd name="adj3" fmla="val 41640"/>
              <a:gd name="adj4" fmla="val -4339"/>
            </a:avLst>
          </a:prstGeom>
          <a:noFill/>
          <a:ln>
            <a:solidFill>
              <a:srgbClr val="9F000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r>
              <a:rPr lang="en-US" sz="800" dirty="0">
                <a:solidFill>
                  <a:schemeClr val="tx1"/>
                </a:solidFill>
                <a:latin typeface="Tahoma" panose="020B0604030504040204" pitchFamily="34" charset="0"/>
                <a:ea typeface="Tahoma" panose="020B0604030504040204" pitchFamily="34" charset="0"/>
                <a:cs typeface="Tahoma" panose="020B0604030504040204" pitchFamily="34" charset="0"/>
              </a:rPr>
              <a:t>(n=1 each:  Remove gate barriers for walkers; rude desk staff; more dog park shade; too much spending on field improvements; fitness equipment is old; lack of parking)</a:t>
            </a:r>
          </a:p>
        </p:txBody>
      </p:sp>
      <p:sp>
        <p:nvSpPr>
          <p:cNvPr id="54" name="Callout: Line with Border and Accent Bar 53">
            <a:extLst>
              <a:ext uri="{FF2B5EF4-FFF2-40B4-BE49-F238E27FC236}">
                <a16:creationId xmlns:a16="http://schemas.microsoft.com/office/drawing/2014/main" id="{BE111655-649D-85C5-544A-4BCE7867BFAA}"/>
              </a:ext>
            </a:extLst>
          </p:cNvPr>
          <p:cNvSpPr/>
          <p:nvPr/>
        </p:nvSpPr>
        <p:spPr>
          <a:xfrm>
            <a:off x="2669659" y="3663161"/>
            <a:ext cx="5479931" cy="215444"/>
          </a:xfrm>
          <a:prstGeom prst="accentBorderCallout1">
            <a:avLst>
              <a:gd name="adj1" fmla="val 44665"/>
              <a:gd name="adj2" fmla="val -1022"/>
              <a:gd name="adj3" fmla="val 52333"/>
              <a:gd name="adj4" fmla="val -6541"/>
            </a:avLst>
          </a:prstGeom>
          <a:noFill/>
          <a:ln>
            <a:solidFill>
              <a:srgbClr val="9F000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r>
              <a:rPr lang="en-US" sz="800" dirty="0">
                <a:solidFill>
                  <a:schemeClr val="tx1"/>
                </a:solidFill>
                <a:latin typeface="Tahoma" panose="020B0604030504040204" pitchFamily="34" charset="0"/>
                <a:ea typeface="Tahoma" panose="020B0604030504040204" pitchFamily="34" charset="0"/>
                <a:cs typeface="Tahoma" panose="020B0604030504040204" pitchFamily="34" charset="0"/>
              </a:rPr>
              <a:t>Too much dog poop (n=2); cracked sidewalk (n=2); (n=1 each:  too many dogs; homeless people; lack of parking)</a:t>
            </a:r>
          </a:p>
        </p:txBody>
      </p:sp>
      <p:sp>
        <p:nvSpPr>
          <p:cNvPr id="55" name="Callout: Line with Border and Accent Bar 54">
            <a:extLst>
              <a:ext uri="{FF2B5EF4-FFF2-40B4-BE49-F238E27FC236}">
                <a16:creationId xmlns:a16="http://schemas.microsoft.com/office/drawing/2014/main" id="{6CA1CB78-D6A2-C21B-A5F4-0FE950CA6302}"/>
              </a:ext>
            </a:extLst>
          </p:cNvPr>
          <p:cNvSpPr/>
          <p:nvPr/>
        </p:nvSpPr>
        <p:spPr>
          <a:xfrm>
            <a:off x="2694024" y="3145559"/>
            <a:ext cx="6116195" cy="338554"/>
          </a:xfrm>
          <a:prstGeom prst="accentBorderCallout1">
            <a:avLst>
              <a:gd name="adj1" fmla="val 44665"/>
              <a:gd name="adj2" fmla="val -1022"/>
              <a:gd name="adj3" fmla="val 40025"/>
              <a:gd name="adj4" fmla="val -4510"/>
            </a:avLst>
          </a:prstGeom>
          <a:noFill/>
          <a:ln>
            <a:solidFill>
              <a:srgbClr val="9F000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r>
              <a:rPr lang="en-US" sz="800" dirty="0">
                <a:solidFill>
                  <a:schemeClr val="tx1"/>
                </a:solidFill>
                <a:latin typeface="Tahoma" panose="020B0604030504040204" pitchFamily="34" charset="0"/>
                <a:ea typeface="Tahoma" panose="020B0604030504040204" pitchFamily="34" charset="0"/>
                <a:cs typeface="Tahoma" panose="020B0604030504040204" pitchFamily="34" charset="0"/>
              </a:rPr>
              <a:t>Lack of parking (n=3); more supervision/enforcing rules from lifeguards (n=2); (n=1 each:  more lap swimming hours; better umbrella benches; not well-maintained)</a:t>
            </a:r>
          </a:p>
        </p:txBody>
      </p:sp>
      <p:sp>
        <p:nvSpPr>
          <p:cNvPr id="56" name="Callout: Line with Border and Accent Bar 55">
            <a:extLst>
              <a:ext uri="{FF2B5EF4-FFF2-40B4-BE49-F238E27FC236}">
                <a16:creationId xmlns:a16="http://schemas.microsoft.com/office/drawing/2014/main" id="{3A6BD107-69F1-207A-85C9-13C873ABB72A}"/>
              </a:ext>
            </a:extLst>
          </p:cNvPr>
          <p:cNvSpPr/>
          <p:nvPr/>
        </p:nvSpPr>
        <p:spPr>
          <a:xfrm>
            <a:off x="2957346" y="2747476"/>
            <a:ext cx="5909984" cy="215444"/>
          </a:xfrm>
          <a:prstGeom prst="accentBorderCallout1">
            <a:avLst>
              <a:gd name="adj1" fmla="val 44665"/>
              <a:gd name="adj2" fmla="val -1022"/>
              <a:gd name="adj3" fmla="val -3921"/>
              <a:gd name="adj4" fmla="val -2692"/>
            </a:avLst>
          </a:prstGeom>
          <a:noFill/>
          <a:ln>
            <a:solidFill>
              <a:srgbClr val="9F000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r>
              <a:rPr lang="en-US" sz="800" dirty="0">
                <a:solidFill>
                  <a:schemeClr val="tx1"/>
                </a:solidFill>
                <a:latin typeface="Tahoma" panose="020B0604030504040204" pitchFamily="34" charset="0"/>
                <a:ea typeface="Tahoma" panose="020B0604030504040204" pitchFamily="34" charset="0"/>
                <a:cs typeface="Tahoma" panose="020B0604030504040204" pitchFamily="34" charset="0"/>
              </a:rPr>
              <a:t>Homeless people (n=6); (n=2 each: Unsafe; too much litter); (n=1 each: Lack of tree trimming; unsafe traffic; unruly adults)</a:t>
            </a:r>
          </a:p>
        </p:txBody>
      </p:sp>
      <p:sp>
        <p:nvSpPr>
          <p:cNvPr id="57" name="Callout: Line with Border and Accent Bar 56">
            <a:extLst>
              <a:ext uri="{FF2B5EF4-FFF2-40B4-BE49-F238E27FC236}">
                <a16:creationId xmlns:a16="http://schemas.microsoft.com/office/drawing/2014/main" id="{0FDFA46B-A7A9-E61A-EC05-487CAC3BF811}"/>
              </a:ext>
            </a:extLst>
          </p:cNvPr>
          <p:cNvSpPr/>
          <p:nvPr/>
        </p:nvSpPr>
        <p:spPr>
          <a:xfrm>
            <a:off x="4937758" y="1431354"/>
            <a:ext cx="3860771" cy="1200329"/>
          </a:xfrm>
          <a:prstGeom prst="accentBorderCallout1">
            <a:avLst>
              <a:gd name="adj1" fmla="val 44665"/>
              <a:gd name="adj2" fmla="val -1022"/>
              <a:gd name="adj3" fmla="val 73951"/>
              <a:gd name="adj4" fmla="val -7240"/>
            </a:avLst>
          </a:prstGeom>
          <a:noFill/>
          <a:ln>
            <a:solidFill>
              <a:srgbClr val="9F000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r>
              <a:rPr lang="en-US" sz="800" dirty="0">
                <a:solidFill>
                  <a:schemeClr val="tx1"/>
                </a:solidFill>
                <a:latin typeface="Tahoma" panose="020B0604030504040204" pitchFamily="34" charset="0"/>
                <a:ea typeface="Tahoma" panose="020B0604030504040204" pitchFamily="34" charset="0"/>
                <a:cs typeface="Tahoma" panose="020B0604030504040204" pitchFamily="34" charset="0"/>
              </a:rPr>
              <a:t>Limited parking (n=4); bathrooms locked/not accessible (n=3); </a:t>
            </a:r>
          </a:p>
          <a:p>
            <a:r>
              <a:rPr lang="en-US" sz="800" dirty="0">
                <a:solidFill>
                  <a:schemeClr val="tx1"/>
                </a:solidFill>
                <a:latin typeface="Tahoma" panose="020B0604030504040204" pitchFamily="34" charset="0"/>
                <a:ea typeface="Tahoma" panose="020B0604030504040204" pitchFamily="34" charset="0"/>
                <a:cs typeface="Tahoma" panose="020B0604030504040204" pitchFamily="34" charset="0"/>
              </a:rPr>
              <a:t>(n=2 each:  Drug use at parks; homeless people; need more pickleball courts; unsafe traffic/crossings nearby; costs/fees too high; need more programs/ variety; longer pool hours; lack of staff; staff service issues)</a:t>
            </a:r>
          </a:p>
          <a:p>
            <a:r>
              <a:rPr lang="en-US" sz="800" dirty="0">
                <a:solidFill>
                  <a:schemeClr val="tx1"/>
                </a:solidFill>
                <a:latin typeface="Tahoma" panose="020B0604030504040204" pitchFamily="34" charset="0"/>
                <a:ea typeface="Tahoma" panose="020B0604030504040204" pitchFamily="34" charset="0"/>
                <a:cs typeface="Tahoma" panose="020B0604030504040204" pitchFamily="34" charset="0"/>
              </a:rPr>
              <a:t>(n=1 each:  Upgrade splash pad; more tot lots; more trees; lifeguards should enforce rules; more natural landscapes; too much litter; dirty facilities; tennis courts too busy; better dog control/leashed; safety concerns; more shade at dog parks; more benches at dog parks; more basketball courts; more/variety play equipment; more sustainable practices)</a:t>
            </a:r>
          </a:p>
        </p:txBody>
      </p:sp>
      <p:sp>
        <p:nvSpPr>
          <p:cNvPr id="61" name="Callout: Line with Border and Accent Bar 60">
            <a:extLst>
              <a:ext uri="{FF2B5EF4-FFF2-40B4-BE49-F238E27FC236}">
                <a16:creationId xmlns:a16="http://schemas.microsoft.com/office/drawing/2014/main" id="{7DB52C15-D7A7-0EB3-9C1A-C29D7C2028A4}"/>
              </a:ext>
            </a:extLst>
          </p:cNvPr>
          <p:cNvSpPr/>
          <p:nvPr/>
        </p:nvSpPr>
        <p:spPr>
          <a:xfrm>
            <a:off x="2632933" y="4148920"/>
            <a:ext cx="4453667" cy="215444"/>
          </a:xfrm>
          <a:prstGeom prst="accentBorderCallout1">
            <a:avLst>
              <a:gd name="adj1" fmla="val 44665"/>
              <a:gd name="adj2" fmla="val -1022"/>
              <a:gd name="adj3" fmla="val 43492"/>
              <a:gd name="adj4" fmla="val -4980"/>
            </a:avLst>
          </a:prstGeom>
          <a:noFill/>
          <a:ln>
            <a:solidFill>
              <a:srgbClr val="9F000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r>
              <a:rPr lang="en-US" sz="800" dirty="0">
                <a:solidFill>
                  <a:schemeClr val="tx1"/>
                </a:solidFill>
                <a:latin typeface="Tahoma" panose="020B0604030504040204" pitchFamily="34" charset="0"/>
                <a:ea typeface="Tahoma" panose="020B0604030504040204" pitchFamily="34" charset="0"/>
                <a:cs typeface="Tahoma" panose="020B0604030504040204" pitchFamily="34" charset="0"/>
              </a:rPr>
              <a:t>Homeless people (n=3); (n=1 each:  loud teenagers; dog poop; litter; “woke-agendized” park</a:t>
            </a:r>
          </a:p>
        </p:txBody>
      </p:sp>
      <p:sp>
        <p:nvSpPr>
          <p:cNvPr id="62" name="Callout: Line with Border and Accent Bar 61">
            <a:extLst>
              <a:ext uri="{FF2B5EF4-FFF2-40B4-BE49-F238E27FC236}">
                <a16:creationId xmlns:a16="http://schemas.microsoft.com/office/drawing/2014/main" id="{88306B10-74D7-E862-0441-7D736B10FD39}"/>
              </a:ext>
            </a:extLst>
          </p:cNvPr>
          <p:cNvSpPr/>
          <p:nvPr/>
        </p:nvSpPr>
        <p:spPr>
          <a:xfrm>
            <a:off x="2541267" y="5164968"/>
            <a:ext cx="3893823" cy="215444"/>
          </a:xfrm>
          <a:prstGeom prst="accentBorderCallout1">
            <a:avLst>
              <a:gd name="adj1" fmla="val 44665"/>
              <a:gd name="adj2" fmla="val -1022"/>
              <a:gd name="adj3" fmla="val 47426"/>
              <a:gd name="adj4" fmla="val -4625"/>
            </a:avLst>
          </a:prstGeom>
          <a:noFill/>
          <a:ln>
            <a:solidFill>
              <a:srgbClr val="9F000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r>
              <a:rPr lang="en-US" sz="800" dirty="0">
                <a:solidFill>
                  <a:schemeClr val="tx1"/>
                </a:solidFill>
                <a:latin typeface="Tahoma" panose="020B0604030504040204" pitchFamily="34" charset="0"/>
                <a:ea typeface="Tahoma" panose="020B0604030504040204" pitchFamily="34" charset="0"/>
                <a:cs typeface="Tahoma" panose="020B0604030504040204" pitchFamily="34" charset="0"/>
              </a:rPr>
              <a:t>Lack of parking (n=4); (n=1 each:  ducks in the pool; poor facility management)</a:t>
            </a:r>
          </a:p>
        </p:txBody>
      </p:sp>
      <p:sp>
        <p:nvSpPr>
          <p:cNvPr id="64" name="Callout: Line with Border and Accent Bar 63">
            <a:extLst>
              <a:ext uri="{FF2B5EF4-FFF2-40B4-BE49-F238E27FC236}">
                <a16:creationId xmlns:a16="http://schemas.microsoft.com/office/drawing/2014/main" id="{DD30FA20-AB3B-4BAB-ABB8-25D4E988CCE6}"/>
              </a:ext>
            </a:extLst>
          </p:cNvPr>
          <p:cNvSpPr/>
          <p:nvPr/>
        </p:nvSpPr>
        <p:spPr>
          <a:xfrm>
            <a:off x="2541267" y="5612024"/>
            <a:ext cx="6326063" cy="338554"/>
          </a:xfrm>
          <a:prstGeom prst="accentBorderCallout1">
            <a:avLst>
              <a:gd name="adj1" fmla="val 44665"/>
              <a:gd name="adj2" fmla="val -1022"/>
              <a:gd name="adj3" fmla="val 41966"/>
              <a:gd name="adj4" fmla="val -3753"/>
            </a:avLst>
          </a:prstGeom>
          <a:noFill/>
          <a:ln>
            <a:solidFill>
              <a:srgbClr val="9F000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r>
              <a:rPr lang="en-US" sz="800" dirty="0">
                <a:solidFill>
                  <a:schemeClr val="tx1"/>
                </a:solidFill>
                <a:latin typeface="Tahoma" panose="020B0604030504040204" pitchFamily="34" charset="0"/>
                <a:ea typeface="Tahoma" panose="020B0604030504040204" pitchFamily="34" charset="0"/>
                <a:cs typeface="Tahoma" panose="020B0604030504040204" pitchFamily="34" charset="0"/>
              </a:rPr>
              <a:t>Nicer staff (n=2); (n=1 each: behavior of children using CRC; lack of staff supervision; competes with private fitness clubs; better running track) </a:t>
            </a:r>
          </a:p>
        </p:txBody>
      </p:sp>
      <p:sp>
        <p:nvSpPr>
          <p:cNvPr id="65" name="Callout: Line with Border and Accent Bar 64">
            <a:extLst>
              <a:ext uri="{FF2B5EF4-FFF2-40B4-BE49-F238E27FC236}">
                <a16:creationId xmlns:a16="http://schemas.microsoft.com/office/drawing/2014/main" id="{FA149ACA-30B1-55AE-863E-262AC36A5CED}"/>
              </a:ext>
            </a:extLst>
          </p:cNvPr>
          <p:cNvSpPr/>
          <p:nvPr/>
        </p:nvSpPr>
        <p:spPr>
          <a:xfrm>
            <a:off x="2541267" y="6209298"/>
            <a:ext cx="4545333" cy="215444"/>
          </a:xfrm>
          <a:prstGeom prst="accentBorderCallout1">
            <a:avLst>
              <a:gd name="adj1" fmla="val 44665"/>
              <a:gd name="adj2" fmla="val -1022"/>
              <a:gd name="adj3" fmla="val 42482"/>
              <a:gd name="adj4" fmla="val -6005"/>
            </a:avLst>
          </a:prstGeom>
          <a:noFill/>
          <a:ln>
            <a:solidFill>
              <a:srgbClr val="9F000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r>
              <a:rPr lang="en-US" sz="800" dirty="0">
                <a:solidFill>
                  <a:schemeClr val="tx1"/>
                </a:solidFill>
                <a:latin typeface="Tahoma" panose="020B0604030504040204" pitchFamily="34" charset="0"/>
                <a:ea typeface="Tahoma" panose="020B0604030504040204" pitchFamily="34" charset="0"/>
                <a:cs typeface="Tahoma" panose="020B0604030504040204" pitchFamily="34" charset="0"/>
              </a:rPr>
              <a:t>Homeless people (n=2); (n=1 each:  general dislike; dog pool; safety concerns; needs benches)</a:t>
            </a:r>
          </a:p>
        </p:txBody>
      </p:sp>
      <p:sp>
        <p:nvSpPr>
          <p:cNvPr id="66" name="TextBox 65">
            <a:extLst>
              <a:ext uri="{FF2B5EF4-FFF2-40B4-BE49-F238E27FC236}">
                <a16:creationId xmlns:a16="http://schemas.microsoft.com/office/drawing/2014/main" id="{4C8484E6-B6AE-D4AE-6A70-90A3DB8B7809}"/>
              </a:ext>
            </a:extLst>
          </p:cNvPr>
          <p:cNvSpPr txBox="1"/>
          <p:nvPr/>
        </p:nvSpPr>
        <p:spPr>
          <a:xfrm>
            <a:off x="482600" y="1473700"/>
            <a:ext cx="4221293" cy="461665"/>
          </a:xfrm>
          <a:prstGeom prst="rect">
            <a:avLst/>
          </a:prstGeom>
          <a:noFill/>
          <a:ln>
            <a:solidFill>
              <a:schemeClr val="tx1"/>
            </a:solidFill>
          </a:ln>
        </p:spPr>
        <p:txBody>
          <a:bodyPr wrap="square" rtlCol="0">
            <a:spAutoFit/>
          </a:bodyPr>
          <a:lstStyle/>
          <a:p>
            <a:pPr algn="ctr"/>
            <a:r>
              <a:rPr lang="en-US" sz="1200" b="1" dirty="0">
                <a:latin typeface="Tahoma" panose="020B0604030504040204" pitchFamily="34" charset="0"/>
                <a:ea typeface="Tahoma" panose="020B0604030504040204" pitchFamily="34" charset="0"/>
                <a:cs typeface="Tahoma" panose="020B0604030504040204" pitchFamily="34" charset="0"/>
              </a:rPr>
              <a:t>Reasons for Dissatisfaction with PDOP Parks or Facilities (multiple responses, n=100 respondents)</a:t>
            </a:r>
          </a:p>
        </p:txBody>
      </p:sp>
      <p:sp>
        <p:nvSpPr>
          <p:cNvPr id="2" name="TextBox 1">
            <a:extLst>
              <a:ext uri="{FF2B5EF4-FFF2-40B4-BE49-F238E27FC236}">
                <a16:creationId xmlns:a16="http://schemas.microsoft.com/office/drawing/2014/main" id="{5665527B-7D26-F2D7-C110-F87CDB001CBF}"/>
              </a:ext>
            </a:extLst>
          </p:cNvPr>
          <p:cNvSpPr txBox="1"/>
          <p:nvPr/>
        </p:nvSpPr>
        <p:spPr>
          <a:xfrm>
            <a:off x="482600" y="618945"/>
            <a:ext cx="8038776" cy="692497"/>
          </a:xfrm>
          <a:prstGeom prst="rect">
            <a:avLst/>
          </a:prstGeom>
          <a:noFill/>
        </p:spPr>
        <p:txBody>
          <a:bodyPr wrap="square" rtlCol="0">
            <a:spAutoFit/>
          </a:bodyPr>
          <a:lstStyle/>
          <a:p>
            <a:r>
              <a:rPr lang="en-US" sz="1300" b="1" dirty="0">
                <a:latin typeface="Tahoma" panose="020B0604030504040204" pitchFamily="34" charset="0"/>
                <a:ea typeface="Tahoma" panose="020B0604030504040204" pitchFamily="34" charset="0"/>
                <a:cs typeface="Tahoma" panose="020B0604030504040204" pitchFamily="34" charset="0"/>
              </a:rPr>
              <a:t>Residents giving lower satisfaction scores (6 or below) cite a wide range of concerns, mostly centered around limited parking, presence of homeless people at the parks, suggestions for staff (friendlier service, more supervision), and cleanliness (e.g., litter, dog droppings).</a:t>
            </a:r>
          </a:p>
        </p:txBody>
      </p:sp>
      <p:sp>
        <p:nvSpPr>
          <p:cNvPr id="3" name="TextBox 2">
            <a:extLst>
              <a:ext uri="{FF2B5EF4-FFF2-40B4-BE49-F238E27FC236}">
                <a16:creationId xmlns:a16="http://schemas.microsoft.com/office/drawing/2014/main" id="{6860CC73-3FA9-CDB8-4E70-8915A67E9122}"/>
              </a:ext>
            </a:extLst>
          </p:cNvPr>
          <p:cNvSpPr txBox="1"/>
          <p:nvPr/>
        </p:nvSpPr>
        <p:spPr>
          <a:xfrm>
            <a:off x="2163551" y="6605150"/>
            <a:ext cx="5854575" cy="338554"/>
          </a:xfrm>
          <a:prstGeom prst="rect">
            <a:avLst/>
          </a:prstGeom>
          <a:noFill/>
        </p:spPr>
        <p:txBody>
          <a:bodyPr wrap="square" rtlCol="0">
            <a:spAutoFit/>
          </a:bodyPr>
          <a:lstStyle/>
          <a:p>
            <a:r>
              <a:rPr lang="en-US" sz="800" i="1" u="none" strike="noStrike" dirty="0">
                <a:effectLst/>
                <a:latin typeface="Tahoma" panose="020B0604030504040204" pitchFamily="34" charset="0"/>
                <a:ea typeface="Tahoma" panose="020B0604030504040204" pitchFamily="34" charset="0"/>
                <a:cs typeface="Tahoma" panose="020B0604030504040204" pitchFamily="34" charset="0"/>
              </a:rPr>
              <a:t>Q9.</a:t>
            </a:r>
            <a:r>
              <a:rPr lang="en-US" sz="800" i="1" dirty="0">
                <a:effectLst/>
                <a:latin typeface="Tahoma" panose="020B0604030504040204" pitchFamily="34" charset="0"/>
                <a:ea typeface="Tahoma" panose="020B0604030504040204" pitchFamily="34" charset="0"/>
                <a:cs typeface="Tahoma" panose="020B0604030504040204" pitchFamily="34" charset="0"/>
              </a:rPr>
              <a:t> </a:t>
            </a:r>
            <a:r>
              <a:rPr lang="en-US" sz="800" i="1" u="none" strike="noStrike" dirty="0">
                <a:effectLst/>
                <a:latin typeface="Tahoma" panose="020B0604030504040204" pitchFamily="34" charset="0"/>
                <a:ea typeface="Tahoma" panose="020B0604030504040204" pitchFamily="34" charset="0"/>
                <a:cs typeface="Tahoma" panose="020B0604030504040204" pitchFamily="34" charset="0"/>
              </a:rPr>
              <a:t>If you are dissatisfied with any Park District park or facility, please indicate which one(s) and why. </a:t>
            </a:r>
          </a:p>
          <a:p>
            <a:endParaRPr lang="en-US" sz="800" i="1" dirty="0">
              <a:effectLst/>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409758652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hart 8">
            <a:extLst>
              <a:ext uri="{FF2B5EF4-FFF2-40B4-BE49-F238E27FC236}">
                <a16:creationId xmlns:a16="http://schemas.microsoft.com/office/drawing/2014/main" id="{7B0C21F6-F313-C776-F889-B65989E2CFD9}"/>
              </a:ext>
            </a:extLst>
          </p:cNvPr>
          <p:cNvGraphicFramePr/>
          <p:nvPr>
            <p:extLst>
              <p:ext uri="{D42A27DB-BD31-4B8C-83A1-F6EECF244321}">
                <p14:modId xmlns:p14="http://schemas.microsoft.com/office/powerpoint/2010/main" val="3401064236"/>
              </p:ext>
            </p:extLst>
          </p:nvPr>
        </p:nvGraphicFramePr>
        <p:xfrm>
          <a:off x="45347" y="1939229"/>
          <a:ext cx="6096000" cy="4665922"/>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a:extLst>
              <a:ext uri="{FF2B5EF4-FFF2-40B4-BE49-F238E27FC236}">
                <a16:creationId xmlns:a16="http://schemas.microsoft.com/office/drawing/2014/main" id="{4F836557-0FEA-75E5-D54B-142CE907A1F7}"/>
              </a:ext>
            </a:extLst>
          </p:cNvPr>
          <p:cNvSpPr txBox="1"/>
          <p:nvPr/>
        </p:nvSpPr>
        <p:spPr>
          <a:xfrm>
            <a:off x="4836062" y="160381"/>
            <a:ext cx="3727938" cy="261610"/>
          </a:xfrm>
          <a:prstGeom prst="rect">
            <a:avLst/>
          </a:prstGeom>
          <a:noFill/>
        </p:spPr>
        <p:txBody>
          <a:bodyPr wrap="square" rtlCol="0">
            <a:spAutoFit/>
          </a:bodyPr>
          <a:lstStyle/>
          <a:p>
            <a:pPr algn="r"/>
            <a:r>
              <a:rPr lang="en-US" sz="1100" b="1" dirty="0">
                <a:solidFill>
                  <a:schemeClr val="bg1"/>
                </a:solidFill>
                <a:latin typeface="Tahoma" panose="020B0604030504040204" pitchFamily="34" charset="0"/>
                <a:ea typeface="Tahoma" panose="020B0604030504040204" pitchFamily="34" charset="0"/>
                <a:cs typeface="Tahoma" panose="020B0604030504040204" pitchFamily="34" charset="0"/>
              </a:rPr>
              <a:t>Reasons for Dissatisfaction: Parks/Facilities</a:t>
            </a:r>
          </a:p>
        </p:txBody>
      </p:sp>
      <p:sp>
        <p:nvSpPr>
          <p:cNvPr id="20" name="Callout: Line with Border and Accent Bar 19">
            <a:extLst>
              <a:ext uri="{FF2B5EF4-FFF2-40B4-BE49-F238E27FC236}">
                <a16:creationId xmlns:a16="http://schemas.microsoft.com/office/drawing/2014/main" id="{EB39561F-8FBA-235B-283C-5E725E96A32B}"/>
              </a:ext>
            </a:extLst>
          </p:cNvPr>
          <p:cNvSpPr/>
          <p:nvPr/>
        </p:nvSpPr>
        <p:spPr>
          <a:xfrm>
            <a:off x="2620001" y="4651506"/>
            <a:ext cx="1790703" cy="215444"/>
          </a:xfrm>
          <a:prstGeom prst="accentBorderCallout1">
            <a:avLst>
              <a:gd name="adj1" fmla="val 44665"/>
              <a:gd name="adj2" fmla="val -1022"/>
              <a:gd name="adj3" fmla="val 36335"/>
              <a:gd name="adj4" fmla="val -10722"/>
            </a:avLst>
          </a:prstGeom>
          <a:noFill/>
          <a:ln>
            <a:solidFill>
              <a:srgbClr val="9F000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r>
              <a:rPr lang="en-US" sz="800" dirty="0">
                <a:solidFill>
                  <a:schemeClr val="tx1"/>
                </a:solidFill>
                <a:latin typeface="Tahoma" panose="020B0604030504040204" pitchFamily="34" charset="0"/>
                <a:ea typeface="Tahoma" panose="020B0604030504040204" pitchFamily="34" charset="0"/>
                <a:cs typeface="Tahoma" panose="020B0604030504040204" pitchFamily="34" charset="0"/>
              </a:rPr>
              <a:t>Improve the pickleball courts (n=3)</a:t>
            </a:r>
          </a:p>
        </p:txBody>
      </p:sp>
      <p:sp>
        <p:nvSpPr>
          <p:cNvPr id="54" name="Callout: Line with Border and Accent Bar 53">
            <a:extLst>
              <a:ext uri="{FF2B5EF4-FFF2-40B4-BE49-F238E27FC236}">
                <a16:creationId xmlns:a16="http://schemas.microsoft.com/office/drawing/2014/main" id="{BE111655-649D-85C5-544A-4BCE7867BFAA}"/>
              </a:ext>
            </a:extLst>
          </p:cNvPr>
          <p:cNvSpPr/>
          <p:nvPr/>
        </p:nvSpPr>
        <p:spPr>
          <a:xfrm>
            <a:off x="2632933" y="3620811"/>
            <a:ext cx="3765431" cy="215444"/>
          </a:xfrm>
          <a:prstGeom prst="accentBorderCallout1">
            <a:avLst>
              <a:gd name="adj1" fmla="val 44665"/>
              <a:gd name="adj2" fmla="val -1022"/>
              <a:gd name="adj3" fmla="val 52333"/>
              <a:gd name="adj4" fmla="val -6541"/>
            </a:avLst>
          </a:prstGeom>
          <a:noFill/>
          <a:ln>
            <a:solidFill>
              <a:srgbClr val="9F000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r>
              <a:rPr lang="en-US" sz="800" dirty="0">
                <a:solidFill>
                  <a:schemeClr val="tx1"/>
                </a:solidFill>
                <a:latin typeface="Tahoma" panose="020B0604030504040204" pitchFamily="34" charset="0"/>
                <a:ea typeface="Tahoma" panose="020B0604030504040204" pitchFamily="34" charset="0"/>
                <a:cs typeface="Tahoma" panose="020B0604030504040204" pitchFamily="34" charset="0"/>
              </a:rPr>
              <a:t>(n=1 each:  Safety concerns; better landscaping; his/her bathrooms needed)</a:t>
            </a:r>
          </a:p>
        </p:txBody>
      </p:sp>
      <p:sp>
        <p:nvSpPr>
          <p:cNvPr id="57" name="Callout: Line with Border and Accent Bar 56">
            <a:extLst>
              <a:ext uri="{FF2B5EF4-FFF2-40B4-BE49-F238E27FC236}">
                <a16:creationId xmlns:a16="http://schemas.microsoft.com/office/drawing/2014/main" id="{0FDFA46B-A7A9-E61A-EC05-487CAC3BF811}"/>
              </a:ext>
            </a:extLst>
          </p:cNvPr>
          <p:cNvSpPr/>
          <p:nvPr/>
        </p:nvSpPr>
        <p:spPr>
          <a:xfrm>
            <a:off x="2896410" y="2116087"/>
            <a:ext cx="4658820" cy="215444"/>
          </a:xfrm>
          <a:prstGeom prst="accentBorderCallout1">
            <a:avLst>
              <a:gd name="adj1" fmla="val 44665"/>
              <a:gd name="adj2" fmla="val -1022"/>
              <a:gd name="adj3" fmla="val 43566"/>
              <a:gd name="adj4" fmla="val -7536"/>
            </a:avLst>
          </a:prstGeom>
          <a:noFill/>
          <a:ln>
            <a:solidFill>
              <a:srgbClr val="9F000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r>
              <a:rPr lang="en-US" sz="800" dirty="0">
                <a:solidFill>
                  <a:schemeClr val="tx1"/>
                </a:solidFill>
                <a:latin typeface="Tahoma" panose="020B0604030504040204" pitchFamily="34" charset="0"/>
                <a:ea typeface="Tahoma" panose="020B0604030504040204" pitchFamily="34" charset="0"/>
                <a:cs typeface="Tahoma" panose="020B0604030504040204" pitchFamily="34" charset="0"/>
              </a:rPr>
              <a:t>(n=1 each:  Soccer field condition; no shade; improve play elements; more supervision of teens)</a:t>
            </a:r>
          </a:p>
        </p:txBody>
      </p:sp>
      <p:sp>
        <p:nvSpPr>
          <p:cNvPr id="61" name="Callout: Line with Border and Accent Bar 60">
            <a:extLst>
              <a:ext uri="{FF2B5EF4-FFF2-40B4-BE49-F238E27FC236}">
                <a16:creationId xmlns:a16="http://schemas.microsoft.com/office/drawing/2014/main" id="{7DB52C15-D7A7-0EB3-9C1A-C29D7C2028A4}"/>
              </a:ext>
            </a:extLst>
          </p:cNvPr>
          <p:cNvSpPr/>
          <p:nvPr/>
        </p:nvSpPr>
        <p:spPr>
          <a:xfrm>
            <a:off x="2632933" y="4160350"/>
            <a:ext cx="3664997" cy="215444"/>
          </a:xfrm>
          <a:prstGeom prst="accentBorderCallout1">
            <a:avLst>
              <a:gd name="adj1" fmla="val 44665"/>
              <a:gd name="adj2" fmla="val -1022"/>
              <a:gd name="adj3" fmla="val 43492"/>
              <a:gd name="adj4" fmla="val -5916"/>
            </a:avLst>
          </a:prstGeom>
          <a:noFill/>
          <a:ln>
            <a:solidFill>
              <a:srgbClr val="9F000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r>
              <a:rPr lang="en-US" sz="800" dirty="0">
                <a:solidFill>
                  <a:schemeClr val="tx1"/>
                </a:solidFill>
                <a:latin typeface="Tahoma" panose="020B0604030504040204" pitchFamily="34" charset="0"/>
                <a:ea typeface="Tahoma" panose="020B0604030504040204" pitchFamily="34" charset="0"/>
                <a:cs typeface="Tahoma" panose="020B0604030504040204" pitchFamily="34" charset="0"/>
              </a:rPr>
              <a:t>(n=1 each:  Lack of parking; better maintenance; improved air conditioning)</a:t>
            </a:r>
          </a:p>
        </p:txBody>
      </p:sp>
      <p:sp>
        <p:nvSpPr>
          <p:cNvPr id="62" name="Callout: Line with Border and Accent Bar 61">
            <a:extLst>
              <a:ext uri="{FF2B5EF4-FFF2-40B4-BE49-F238E27FC236}">
                <a16:creationId xmlns:a16="http://schemas.microsoft.com/office/drawing/2014/main" id="{88306B10-74D7-E862-0441-7D736B10FD39}"/>
              </a:ext>
            </a:extLst>
          </p:cNvPr>
          <p:cNvSpPr/>
          <p:nvPr/>
        </p:nvSpPr>
        <p:spPr>
          <a:xfrm>
            <a:off x="2632933" y="5155197"/>
            <a:ext cx="3349856" cy="215444"/>
          </a:xfrm>
          <a:prstGeom prst="accentBorderCallout1">
            <a:avLst>
              <a:gd name="adj1" fmla="val 44665"/>
              <a:gd name="adj2" fmla="val -1022"/>
              <a:gd name="adj3" fmla="val 58036"/>
              <a:gd name="adj4" fmla="val -6386"/>
            </a:avLst>
          </a:prstGeom>
          <a:noFill/>
          <a:ln>
            <a:solidFill>
              <a:srgbClr val="9F000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r>
              <a:rPr lang="en-US" sz="800" dirty="0">
                <a:solidFill>
                  <a:schemeClr val="tx1"/>
                </a:solidFill>
                <a:latin typeface="Tahoma" panose="020B0604030504040204" pitchFamily="34" charset="0"/>
                <a:ea typeface="Tahoma" panose="020B0604030504040204" pitchFamily="34" charset="0"/>
                <a:cs typeface="Tahoma" panose="020B0604030504040204" pitchFamily="34" charset="0"/>
              </a:rPr>
              <a:t>(n=1 each:  Train not working; upgrade the courts; needs benches)</a:t>
            </a:r>
          </a:p>
        </p:txBody>
      </p:sp>
      <p:sp>
        <p:nvSpPr>
          <p:cNvPr id="64" name="Callout: Line with Border and Accent Bar 63">
            <a:extLst>
              <a:ext uri="{FF2B5EF4-FFF2-40B4-BE49-F238E27FC236}">
                <a16:creationId xmlns:a16="http://schemas.microsoft.com/office/drawing/2014/main" id="{DD30FA20-AB3B-4BAB-ABB8-25D4E988CCE6}"/>
              </a:ext>
            </a:extLst>
          </p:cNvPr>
          <p:cNvSpPr/>
          <p:nvPr/>
        </p:nvSpPr>
        <p:spPr>
          <a:xfrm>
            <a:off x="2632934" y="5673593"/>
            <a:ext cx="3508414" cy="215444"/>
          </a:xfrm>
          <a:prstGeom prst="accentBorderCallout1">
            <a:avLst>
              <a:gd name="adj1" fmla="val 44665"/>
              <a:gd name="adj2" fmla="val -1022"/>
              <a:gd name="adj3" fmla="val 57882"/>
              <a:gd name="adj4" fmla="val -6359"/>
            </a:avLst>
          </a:prstGeom>
          <a:noFill/>
          <a:ln>
            <a:solidFill>
              <a:srgbClr val="9F000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r>
              <a:rPr lang="en-US" sz="800" dirty="0">
                <a:solidFill>
                  <a:schemeClr val="tx1"/>
                </a:solidFill>
                <a:latin typeface="Tahoma" panose="020B0604030504040204" pitchFamily="34" charset="0"/>
                <a:ea typeface="Tahoma" panose="020B0604030504040204" pitchFamily="34" charset="0"/>
                <a:cs typeface="Tahoma" panose="020B0604030504040204" pitchFamily="34" charset="0"/>
              </a:rPr>
              <a:t>(n=1 each:  Gardens not maintained; upgrade the courts; lighted courts)</a:t>
            </a:r>
          </a:p>
        </p:txBody>
      </p:sp>
      <p:sp>
        <p:nvSpPr>
          <p:cNvPr id="65" name="Callout: Line with Border and Accent Bar 64">
            <a:extLst>
              <a:ext uri="{FF2B5EF4-FFF2-40B4-BE49-F238E27FC236}">
                <a16:creationId xmlns:a16="http://schemas.microsoft.com/office/drawing/2014/main" id="{FA149ACA-30B1-55AE-863E-262AC36A5CED}"/>
              </a:ext>
            </a:extLst>
          </p:cNvPr>
          <p:cNvSpPr/>
          <p:nvPr/>
        </p:nvSpPr>
        <p:spPr>
          <a:xfrm>
            <a:off x="2620001" y="6186029"/>
            <a:ext cx="1790703" cy="215444"/>
          </a:xfrm>
          <a:prstGeom prst="accentBorderCallout1">
            <a:avLst>
              <a:gd name="adj1" fmla="val 44665"/>
              <a:gd name="adj2" fmla="val -1022"/>
              <a:gd name="adj3" fmla="val 42482"/>
              <a:gd name="adj4" fmla="val -6005"/>
            </a:avLst>
          </a:prstGeom>
          <a:noFill/>
          <a:ln>
            <a:solidFill>
              <a:srgbClr val="9F000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r>
              <a:rPr lang="en-US" sz="800" dirty="0">
                <a:solidFill>
                  <a:schemeClr val="tx1"/>
                </a:solidFill>
                <a:latin typeface="Tahoma" panose="020B0604030504040204" pitchFamily="34" charset="0"/>
                <a:ea typeface="Tahoma" panose="020B0604030504040204" pitchFamily="34" charset="0"/>
                <a:cs typeface="Tahoma" panose="020B0604030504040204" pitchFamily="34" charset="0"/>
              </a:rPr>
              <a:t>Dirty/litter (n=2); unsafe (n=1)</a:t>
            </a:r>
          </a:p>
        </p:txBody>
      </p:sp>
      <p:sp>
        <p:nvSpPr>
          <p:cNvPr id="66" name="TextBox 65">
            <a:extLst>
              <a:ext uri="{FF2B5EF4-FFF2-40B4-BE49-F238E27FC236}">
                <a16:creationId xmlns:a16="http://schemas.microsoft.com/office/drawing/2014/main" id="{4C8484E6-B6AE-D4AE-6A70-90A3DB8B7809}"/>
              </a:ext>
            </a:extLst>
          </p:cNvPr>
          <p:cNvSpPr txBox="1"/>
          <p:nvPr/>
        </p:nvSpPr>
        <p:spPr>
          <a:xfrm>
            <a:off x="1708368" y="1371986"/>
            <a:ext cx="5614559" cy="461665"/>
          </a:xfrm>
          <a:prstGeom prst="rect">
            <a:avLst/>
          </a:prstGeom>
          <a:noFill/>
          <a:ln>
            <a:solidFill>
              <a:schemeClr val="tx1"/>
            </a:solidFill>
          </a:ln>
        </p:spPr>
        <p:txBody>
          <a:bodyPr wrap="square" rtlCol="0">
            <a:spAutoFit/>
          </a:bodyPr>
          <a:lstStyle/>
          <a:p>
            <a:pPr algn="ctr"/>
            <a:r>
              <a:rPr lang="en-US" sz="1200" b="1" dirty="0">
                <a:latin typeface="Tahoma" panose="020B0604030504040204" pitchFamily="34" charset="0"/>
                <a:ea typeface="Tahoma" panose="020B0604030504040204" pitchFamily="34" charset="0"/>
                <a:cs typeface="Tahoma" panose="020B0604030504040204" pitchFamily="34" charset="0"/>
              </a:rPr>
              <a:t>Reasons for Dissatisfaction with PDOP Parks or Facilities – cont’d</a:t>
            </a:r>
          </a:p>
          <a:p>
            <a:pPr algn="ctr"/>
            <a:r>
              <a:rPr lang="en-US" sz="1200" b="1" dirty="0">
                <a:latin typeface="Tahoma" panose="020B0604030504040204" pitchFamily="34" charset="0"/>
                <a:ea typeface="Tahoma" panose="020B0604030504040204" pitchFamily="34" charset="0"/>
                <a:cs typeface="Tahoma" panose="020B0604030504040204" pitchFamily="34" charset="0"/>
              </a:rPr>
              <a:t>(multiple responses, n=100 respondents)</a:t>
            </a:r>
          </a:p>
        </p:txBody>
      </p:sp>
      <p:sp>
        <p:nvSpPr>
          <p:cNvPr id="2" name="TextBox 1">
            <a:extLst>
              <a:ext uri="{FF2B5EF4-FFF2-40B4-BE49-F238E27FC236}">
                <a16:creationId xmlns:a16="http://schemas.microsoft.com/office/drawing/2014/main" id="{5665527B-7D26-F2D7-C110-F87CDB001CBF}"/>
              </a:ext>
            </a:extLst>
          </p:cNvPr>
          <p:cNvSpPr txBox="1"/>
          <p:nvPr/>
        </p:nvSpPr>
        <p:spPr>
          <a:xfrm>
            <a:off x="482600" y="618945"/>
            <a:ext cx="8038776" cy="492443"/>
          </a:xfrm>
          <a:prstGeom prst="rect">
            <a:avLst/>
          </a:prstGeom>
          <a:noFill/>
        </p:spPr>
        <p:txBody>
          <a:bodyPr wrap="square" rtlCol="0">
            <a:spAutoFit/>
          </a:bodyPr>
          <a:lstStyle/>
          <a:p>
            <a:r>
              <a:rPr lang="en-US" sz="1300" b="1" dirty="0">
                <a:latin typeface="Tahoma" panose="020B0604030504040204" pitchFamily="34" charset="0"/>
                <a:ea typeface="Tahoma" panose="020B0604030504040204" pitchFamily="34" charset="0"/>
                <a:cs typeface="Tahoma" panose="020B0604030504040204" pitchFamily="34" charset="0"/>
              </a:rPr>
              <a:t>Feedback regarding dissatisfaction for additional PDOP parks/facilities (cited by at least n=3  to 4 respondents each) are listed below.  All others were mentioned less often (n=2 or fewer).</a:t>
            </a:r>
          </a:p>
        </p:txBody>
      </p:sp>
      <p:sp>
        <p:nvSpPr>
          <p:cNvPr id="3" name="TextBox 2">
            <a:extLst>
              <a:ext uri="{FF2B5EF4-FFF2-40B4-BE49-F238E27FC236}">
                <a16:creationId xmlns:a16="http://schemas.microsoft.com/office/drawing/2014/main" id="{6860CC73-3FA9-CDB8-4E70-8915A67E9122}"/>
              </a:ext>
            </a:extLst>
          </p:cNvPr>
          <p:cNvSpPr txBox="1"/>
          <p:nvPr/>
        </p:nvSpPr>
        <p:spPr>
          <a:xfrm>
            <a:off x="2163551" y="6605150"/>
            <a:ext cx="5854575" cy="338554"/>
          </a:xfrm>
          <a:prstGeom prst="rect">
            <a:avLst/>
          </a:prstGeom>
          <a:noFill/>
        </p:spPr>
        <p:txBody>
          <a:bodyPr wrap="square" rtlCol="0">
            <a:spAutoFit/>
          </a:bodyPr>
          <a:lstStyle/>
          <a:p>
            <a:r>
              <a:rPr lang="en-US" sz="800" i="1" u="none" strike="noStrike" dirty="0">
                <a:effectLst/>
                <a:latin typeface="Tahoma" panose="020B0604030504040204" pitchFamily="34" charset="0"/>
                <a:ea typeface="Tahoma" panose="020B0604030504040204" pitchFamily="34" charset="0"/>
                <a:cs typeface="Tahoma" panose="020B0604030504040204" pitchFamily="34" charset="0"/>
              </a:rPr>
              <a:t>Q9.</a:t>
            </a:r>
            <a:r>
              <a:rPr lang="en-US" sz="800" i="1" dirty="0">
                <a:effectLst/>
                <a:latin typeface="Tahoma" panose="020B0604030504040204" pitchFamily="34" charset="0"/>
                <a:ea typeface="Tahoma" panose="020B0604030504040204" pitchFamily="34" charset="0"/>
                <a:cs typeface="Tahoma" panose="020B0604030504040204" pitchFamily="34" charset="0"/>
              </a:rPr>
              <a:t> </a:t>
            </a:r>
            <a:r>
              <a:rPr lang="en-US" sz="800" i="1" u="none" strike="noStrike" dirty="0">
                <a:effectLst/>
                <a:latin typeface="Tahoma" panose="020B0604030504040204" pitchFamily="34" charset="0"/>
                <a:ea typeface="Tahoma" panose="020B0604030504040204" pitchFamily="34" charset="0"/>
                <a:cs typeface="Tahoma" panose="020B0604030504040204" pitchFamily="34" charset="0"/>
              </a:rPr>
              <a:t>If you are dissatisfied with any Park District park or facility, please indicate which one(s) and why. </a:t>
            </a:r>
          </a:p>
          <a:p>
            <a:endParaRPr lang="en-US" sz="800" i="1" dirty="0">
              <a:effectLst/>
              <a:latin typeface="Tahoma" panose="020B0604030504040204" pitchFamily="34" charset="0"/>
              <a:ea typeface="Tahoma" panose="020B0604030504040204" pitchFamily="34" charset="0"/>
              <a:cs typeface="Tahoma" panose="020B0604030504040204" pitchFamily="34" charset="0"/>
            </a:endParaRPr>
          </a:p>
        </p:txBody>
      </p:sp>
      <p:sp>
        <p:nvSpPr>
          <p:cNvPr id="6" name="Callout: Line with Border and Accent Bar 5">
            <a:extLst>
              <a:ext uri="{FF2B5EF4-FFF2-40B4-BE49-F238E27FC236}">
                <a16:creationId xmlns:a16="http://schemas.microsoft.com/office/drawing/2014/main" id="{E82C173F-9E3B-3DD1-C587-C125F1B9F5B1}"/>
              </a:ext>
            </a:extLst>
          </p:cNvPr>
          <p:cNvSpPr/>
          <p:nvPr/>
        </p:nvSpPr>
        <p:spPr>
          <a:xfrm>
            <a:off x="2896410" y="2623304"/>
            <a:ext cx="3893010" cy="215444"/>
          </a:xfrm>
          <a:prstGeom prst="accentBorderCallout1">
            <a:avLst>
              <a:gd name="adj1" fmla="val 44665"/>
              <a:gd name="adj2" fmla="val -1022"/>
              <a:gd name="adj3" fmla="val 43566"/>
              <a:gd name="adj4" fmla="val -7536"/>
            </a:avLst>
          </a:prstGeom>
          <a:noFill/>
          <a:ln>
            <a:solidFill>
              <a:srgbClr val="9F000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r>
              <a:rPr lang="en-US" sz="800" dirty="0">
                <a:solidFill>
                  <a:schemeClr val="tx1"/>
                </a:solidFill>
                <a:latin typeface="Tahoma" panose="020B0604030504040204" pitchFamily="34" charset="0"/>
                <a:ea typeface="Tahoma" panose="020B0604030504040204" pitchFamily="34" charset="0"/>
                <a:cs typeface="Tahoma" panose="020B0604030504040204" pitchFamily="34" charset="0"/>
              </a:rPr>
              <a:t>(n=1 each:  Courts need lights; unsafe; courts need upgrading; needs bathroom)</a:t>
            </a:r>
          </a:p>
        </p:txBody>
      </p:sp>
      <p:sp>
        <p:nvSpPr>
          <p:cNvPr id="7" name="Callout: Line with Border and Accent Bar 6">
            <a:extLst>
              <a:ext uri="{FF2B5EF4-FFF2-40B4-BE49-F238E27FC236}">
                <a16:creationId xmlns:a16="http://schemas.microsoft.com/office/drawing/2014/main" id="{EB532421-76AB-8CB3-8F2C-355DB8AA928B}"/>
              </a:ext>
            </a:extLst>
          </p:cNvPr>
          <p:cNvSpPr/>
          <p:nvPr/>
        </p:nvSpPr>
        <p:spPr>
          <a:xfrm>
            <a:off x="2867428" y="3137285"/>
            <a:ext cx="3430502" cy="215444"/>
          </a:xfrm>
          <a:prstGeom prst="accentBorderCallout1">
            <a:avLst>
              <a:gd name="adj1" fmla="val 44665"/>
              <a:gd name="adj2" fmla="val -1022"/>
              <a:gd name="adj3" fmla="val 43566"/>
              <a:gd name="adj4" fmla="val -7536"/>
            </a:avLst>
          </a:prstGeom>
          <a:noFill/>
          <a:ln>
            <a:solidFill>
              <a:srgbClr val="9F000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r>
              <a:rPr lang="en-US" sz="800" dirty="0">
                <a:solidFill>
                  <a:schemeClr val="tx1"/>
                </a:solidFill>
                <a:latin typeface="Tahoma" panose="020B0604030504040204" pitchFamily="34" charset="0"/>
                <a:ea typeface="Tahoma" panose="020B0604030504040204" pitchFamily="34" charset="0"/>
                <a:cs typeface="Tahoma" panose="020B0604030504040204" pitchFamily="34" charset="0"/>
              </a:rPr>
              <a:t>Play area is run down (n=2); (n=1 each:  Needs updating; drug use)</a:t>
            </a:r>
          </a:p>
        </p:txBody>
      </p:sp>
    </p:spTree>
    <p:extLst>
      <p:ext uri="{BB962C8B-B14F-4D97-AF65-F5344CB8AC3E}">
        <p14:creationId xmlns:p14="http://schemas.microsoft.com/office/powerpoint/2010/main" val="287144167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DF6034B-F8F6-C59A-DC52-74263C50480D}"/>
              </a:ext>
            </a:extLst>
          </p:cNvPr>
          <p:cNvSpPr txBox="1"/>
          <p:nvPr/>
        </p:nvSpPr>
        <p:spPr>
          <a:xfrm>
            <a:off x="5081987" y="161102"/>
            <a:ext cx="3476530" cy="261610"/>
          </a:xfrm>
          <a:prstGeom prst="rect">
            <a:avLst/>
          </a:prstGeom>
          <a:noFill/>
        </p:spPr>
        <p:txBody>
          <a:bodyPr wrap="square" rtlCol="0">
            <a:spAutoFit/>
          </a:bodyPr>
          <a:lstStyle/>
          <a:p>
            <a:pPr algn="r"/>
            <a:r>
              <a:rPr lang="en-US" sz="1100" b="1" dirty="0">
                <a:solidFill>
                  <a:schemeClr val="bg1"/>
                </a:solidFill>
                <a:latin typeface="Tahoma" panose="020B0604030504040204" pitchFamily="34" charset="0"/>
                <a:ea typeface="Tahoma" panose="020B0604030504040204" pitchFamily="34" charset="0"/>
                <a:cs typeface="Tahoma" panose="020B0604030504040204" pitchFamily="34" charset="0"/>
              </a:rPr>
              <a:t>Reasons for Non-PDOP Park/Facility Usage</a:t>
            </a:r>
          </a:p>
        </p:txBody>
      </p:sp>
      <p:graphicFrame>
        <p:nvGraphicFramePr>
          <p:cNvPr id="5" name="Chart 4">
            <a:extLst>
              <a:ext uri="{FF2B5EF4-FFF2-40B4-BE49-F238E27FC236}">
                <a16:creationId xmlns:a16="http://schemas.microsoft.com/office/drawing/2014/main" id="{03BF95E0-5057-D18D-B796-86B9A138BC7C}"/>
              </a:ext>
            </a:extLst>
          </p:cNvPr>
          <p:cNvGraphicFramePr/>
          <p:nvPr>
            <p:extLst>
              <p:ext uri="{D42A27DB-BD31-4B8C-83A1-F6EECF244321}">
                <p14:modId xmlns:p14="http://schemas.microsoft.com/office/powerpoint/2010/main" val="3897263132"/>
              </p:ext>
            </p:extLst>
          </p:nvPr>
        </p:nvGraphicFramePr>
        <p:xfrm>
          <a:off x="1095470" y="2738673"/>
          <a:ext cx="6499130" cy="4119327"/>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Box 5">
            <a:extLst>
              <a:ext uri="{FF2B5EF4-FFF2-40B4-BE49-F238E27FC236}">
                <a16:creationId xmlns:a16="http://schemas.microsoft.com/office/drawing/2014/main" id="{A05AABE9-7929-CE47-4D8C-A069E2012D2B}"/>
              </a:ext>
            </a:extLst>
          </p:cNvPr>
          <p:cNvSpPr txBox="1"/>
          <p:nvPr/>
        </p:nvSpPr>
        <p:spPr>
          <a:xfrm>
            <a:off x="2014571" y="2899341"/>
            <a:ext cx="5114857" cy="461665"/>
          </a:xfrm>
          <a:prstGeom prst="rect">
            <a:avLst/>
          </a:prstGeom>
          <a:noFill/>
          <a:ln>
            <a:solidFill>
              <a:schemeClr val="tx1"/>
            </a:solidFill>
          </a:ln>
        </p:spPr>
        <p:txBody>
          <a:bodyPr wrap="square" rtlCol="0">
            <a:spAutoFit/>
          </a:bodyPr>
          <a:lstStyle/>
          <a:p>
            <a:pPr algn="ctr"/>
            <a:r>
              <a:rPr lang="en-US" sz="1200" b="1" dirty="0">
                <a:latin typeface="Tahoma" panose="020B0604030504040204" pitchFamily="34" charset="0"/>
                <a:ea typeface="Tahoma" panose="020B0604030504040204" pitchFamily="34" charset="0"/>
                <a:cs typeface="Tahoma" panose="020B0604030504040204" pitchFamily="34" charset="0"/>
              </a:rPr>
              <a:t>Reasons for Non-PDOP Park/Facility Usage (multiple responses, n=15 non-visitors in 2023, responses shown in absolute n)</a:t>
            </a:r>
          </a:p>
        </p:txBody>
      </p:sp>
      <p:sp>
        <p:nvSpPr>
          <p:cNvPr id="8" name="Arrow: Right 7">
            <a:extLst>
              <a:ext uri="{FF2B5EF4-FFF2-40B4-BE49-F238E27FC236}">
                <a16:creationId xmlns:a16="http://schemas.microsoft.com/office/drawing/2014/main" id="{292260E8-23B4-E00A-1310-F1E695966749}"/>
              </a:ext>
            </a:extLst>
          </p:cNvPr>
          <p:cNvSpPr/>
          <p:nvPr/>
        </p:nvSpPr>
        <p:spPr>
          <a:xfrm>
            <a:off x="4410070" y="5772702"/>
            <a:ext cx="128777" cy="101942"/>
          </a:xfrm>
          <a:prstGeom prst="righ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Box 9">
            <a:extLst>
              <a:ext uri="{FF2B5EF4-FFF2-40B4-BE49-F238E27FC236}">
                <a16:creationId xmlns:a16="http://schemas.microsoft.com/office/drawing/2014/main" id="{0E9CE401-08FA-7BD9-A236-9624C33F208A}"/>
              </a:ext>
            </a:extLst>
          </p:cNvPr>
          <p:cNvSpPr txBox="1"/>
          <p:nvPr/>
        </p:nvSpPr>
        <p:spPr>
          <a:xfrm>
            <a:off x="4538847" y="5708257"/>
            <a:ext cx="2326603" cy="230832"/>
          </a:xfrm>
          <a:prstGeom prst="rect">
            <a:avLst/>
          </a:prstGeom>
          <a:noFill/>
        </p:spPr>
        <p:txBody>
          <a:bodyPr wrap="square" rtlCol="0">
            <a:spAutoFit/>
          </a:bodyPr>
          <a:lstStyle/>
          <a:p>
            <a:r>
              <a:rPr lang="en-US" sz="900" i="1" dirty="0">
                <a:latin typeface="Tahoma" panose="020B0604030504040204" pitchFamily="34" charset="0"/>
                <a:ea typeface="Tahoma" panose="020B0604030504040204" pitchFamily="34" charset="0"/>
                <a:cs typeface="Tahoma" panose="020B0604030504040204" pitchFamily="34" charset="0"/>
              </a:rPr>
              <a:t>(Loyola Center for Health &amp; Fitness)</a:t>
            </a:r>
          </a:p>
        </p:txBody>
      </p:sp>
      <p:sp>
        <p:nvSpPr>
          <p:cNvPr id="12" name="TextBox 11">
            <a:extLst>
              <a:ext uri="{FF2B5EF4-FFF2-40B4-BE49-F238E27FC236}">
                <a16:creationId xmlns:a16="http://schemas.microsoft.com/office/drawing/2014/main" id="{12A716DC-8956-6DD5-5887-B4D615EA0AF3}"/>
              </a:ext>
            </a:extLst>
          </p:cNvPr>
          <p:cNvSpPr txBox="1"/>
          <p:nvPr/>
        </p:nvSpPr>
        <p:spPr>
          <a:xfrm>
            <a:off x="2365271" y="6567057"/>
            <a:ext cx="5854575" cy="215444"/>
          </a:xfrm>
          <a:prstGeom prst="rect">
            <a:avLst/>
          </a:prstGeom>
          <a:noFill/>
        </p:spPr>
        <p:txBody>
          <a:bodyPr wrap="square" rtlCol="0">
            <a:spAutoFit/>
          </a:bodyPr>
          <a:lstStyle/>
          <a:p>
            <a:r>
              <a:rPr lang="en-US" sz="800" i="1" u="none" strike="noStrike" dirty="0">
                <a:effectLst/>
                <a:latin typeface="Tahoma" panose="020B0604030504040204" pitchFamily="34" charset="0"/>
                <a:ea typeface="Tahoma" panose="020B0604030504040204" pitchFamily="34" charset="0"/>
                <a:cs typeface="Tahoma" panose="020B0604030504040204" pitchFamily="34" charset="0"/>
              </a:rPr>
              <a:t>Q11.</a:t>
            </a:r>
            <a:r>
              <a:rPr lang="en-US" sz="800" i="1" dirty="0">
                <a:effectLst/>
                <a:latin typeface="Tahoma" panose="020B0604030504040204" pitchFamily="34" charset="0"/>
                <a:ea typeface="Tahoma" panose="020B0604030504040204" pitchFamily="34" charset="0"/>
                <a:cs typeface="Tahoma" panose="020B0604030504040204" pitchFamily="34" charset="0"/>
              </a:rPr>
              <a:t> If you have </a:t>
            </a:r>
            <a:r>
              <a:rPr lang="en-US" sz="800" i="1" u="sng" dirty="0">
                <a:effectLst/>
                <a:latin typeface="Tahoma" panose="020B0604030504040204" pitchFamily="34" charset="0"/>
                <a:ea typeface="Tahoma" panose="020B0604030504040204" pitchFamily="34" charset="0"/>
                <a:cs typeface="Tahoma" panose="020B0604030504040204" pitchFamily="34" charset="0"/>
              </a:rPr>
              <a:t>not</a:t>
            </a:r>
            <a:r>
              <a:rPr lang="en-US" sz="800" i="1" dirty="0">
                <a:effectLst/>
                <a:latin typeface="Tahoma" panose="020B0604030504040204" pitchFamily="34" charset="0"/>
                <a:ea typeface="Tahoma" panose="020B0604030504040204" pitchFamily="34" charset="0"/>
                <a:cs typeface="Tahoma" panose="020B0604030504040204" pitchFamily="34" charset="0"/>
              </a:rPr>
              <a:t> used or visited a Park District facility in the past 24 months, why not?  Please select all that apply.</a:t>
            </a:r>
          </a:p>
        </p:txBody>
      </p:sp>
      <p:sp>
        <p:nvSpPr>
          <p:cNvPr id="7" name="TextBox 6">
            <a:extLst>
              <a:ext uri="{FF2B5EF4-FFF2-40B4-BE49-F238E27FC236}">
                <a16:creationId xmlns:a16="http://schemas.microsoft.com/office/drawing/2014/main" id="{9F963129-07F6-7942-19EB-F30D318ABABE}"/>
              </a:ext>
            </a:extLst>
          </p:cNvPr>
          <p:cNvSpPr txBox="1"/>
          <p:nvPr/>
        </p:nvSpPr>
        <p:spPr>
          <a:xfrm>
            <a:off x="482600" y="609420"/>
            <a:ext cx="8038776" cy="692497"/>
          </a:xfrm>
          <a:prstGeom prst="rect">
            <a:avLst/>
          </a:prstGeom>
          <a:noFill/>
        </p:spPr>
        <p:txBody>
          <a:bodyPr wrap="square" rtlCol="0">
            <a:spAutoFit/>
          </a:bodyPr>
          <a:lstStyle/>
          <a:p>
            <a:r>
              <a:rPr lang="en-US" sz="1300" b="1" dirty="0">
                <a:latin typeface="Tahoma" panose="020B0604030504040204" pitchFamily="34" charset="0"/>
                <a:ea typeface="Tahoma" panose="020B0604030504040204" pitchFamily="34" charset="0"/>
                <a:cs typeface="Tahoma" panose="020B0604030504040204" pitchFamily="34" charset="0"/>
              </a:rPr>
              <a:t>Among the few (2%) who report no visits to PDOP parks or facilities in the past year, the top reason continues to be not having young children at home (continuing a perception that the District focuses on children and young families and is less relevant to older adults).</a:t>
            </a:r>
          </a:p>
        </p:txBody>
      </p:sp>
      <p:sp>
        <p:nvSpPr>
          <p:cNvPr id="13" name="TextBox 12">
            <a:extLst>
              <a:ext uri="{FF2B5EF4-FFF2-40B4-BE49-F238E27FC236}">
                <a16:creationId xmlns:a16="http://schemas.microsoft.com/office/drawing/2014/main" id="{88A2D264-8BB6-2D94-5A39-01DB1694CBB8}"/>
              </a:ext>
            </a:extLst>
          </p:cNvPr>
          <p:cNvSpPr txBox="1"/>
          <p:nvPr/>
        </p:nvSpPr>
        <p:spPr>
          <a:xfrm>
            <a:off x="470224" y="1409775"/>
            <a:ext cx="8038776" cy="938719"/>
          </a:xfrm>
          <a:prstGeom prst="rect">
            <a:avLst/>
          </a:prstGeom>
          <a:noFill/>
        </p:spPr>
        <p:txBody>
          <a:bodyPr wrap="square" rtlCol="0">
            <a:spAutoFit/>
          </a:bodyPr>
          <a:lstStyle/>
          <a:p>
            <a:pPr marL="171450" indent="-171450">
              <a:buFont typeface="Wingdings" panose="05000000000000000000" pitchFamily="2" charset="2"/>
              <a:buChar char="Ø"/>
            </a:pPr>
            <a:r>
              <a:rPr lang="en-US" sz="1100" dirty="0">
                <a:latin typeface="Tahoma" panose="020B0604030504040204" pitchFamily="34" charset="0"/>
                <a:ea typeface="Tahoma" panose="020B0604030504040204" pitchFamily="34" charset="0"/>
                <a:cs typeface="Tahoma" panose="020B0604030504040204" pitchFamily="34" charset="0"/>
              </a:rPr>
              <a:t>The rest usually attribute their non-usage to a lack of interest, health issues/limitations, and a lack of time (mentioned far less often now than in 2019).</a:t>
            </a:r>
          </a:p>
          <a:p>
            <a:pPr marL="171450" indent="-171450">
              <a:buFont typeface="Wingdings" panose="05000000000000000000" pitchFamily="2" charset="2"/>
              <a:buChar char="Ø"/>
            </a:pPr>
            <a:endParaRPr lang="en-US" sz="1100" dirty="0">
              <a:latin typeface="Tahoma" panose="020B0604030504040204" pitchFamily="34" charset="0"/>
              <a:ea typeface="Tahoma" panose="020B0604030504040204" pitchFamily="34" charset="0"/>
              <a:cs typeface="Tahoma" panose="020B0604030504040204" pitchFamily="34" charset="0"/>
            </a:endParaRPr>
          </a:p>
          <a:p>
            <a:pPr marL="171450" indent="-171450">
              <a:buFont typeface="Wingdings" panose="05000000000000000000" pitchFamily="2" charset="2"/>
              <a:buChar char="Ø"/>
            </a:pPr>
            <a:r>
              <a:rPr lang="en-US" sz="1100" dirty="0">
                <a:latin typeface="Tahoma" panose="020B0604030504040204" pitchFamily="34" charset="0"/>
                <a:ea typeface="Tahoma" panose="020B0604030504040204" pitchFamily="34" charset="0"/>
                <a:cs typeface="Tahoma" panose="020B0604030504040204" pitchFamily="34" charset="0"/>
              </a:rPr>
              <a:t>Similarly, non-users now appear to be more familiar with PDOP parks and facilities (given the big drop in lack of awareness in 2019).  </a:t>
            </a:r>
          </a:p>
        </p:txBody>
      </p:sp>
    </p:spTree>
    <p:extLst>
      <p:ext uri="{BB962C8B-B14F-4D97-AF65-F5344CB8AC3E}">
        <p14:creationId xmlns:p14="http://schemas.microsoft.com/office/powerpoint/2010/main" val="390778398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8F84C2F-4A29-3572-2DE5-9BF18FBB909E}"/>
              </a:ext>
            </a:extLst>
          </p:cNvPr>
          <p:cNvSpPr/>
          <p:nvPr/>
        </p:nvSpPr>
        <p:spPr>
          <a:xfrm>
            <a:off x="0" y="2438399"/>
            <a:ext cx="8001000" cy="1371600"/>
          </a:xfrm>
          <a:prstGeom prst="rect">
            <a:avLst/>
          </a:prstGeom>
          <a:solidFill>
            <a:srgbClr val="7AA845"/>
          </a:solidFill>
          <a:ln w="50800" cap="rnd" cmpd="dbl" algn="ctr">
            <a:noFill/>
            <a:prstDash val="solid"/>
          </a:ln>
          <a:effectLst/>
        </p:spPr>
        <p:txBody>
          <a:bodyPr anchor="ctr"/>
          <a:lstStyle/>
          <a:p>
            <a:pPr marL="0" marR="0" lvl="0" indent="0" defTabSz="914400" eaLnBrk="1" fontAlgn="auto" latinLnBrk="0" hangingPunct="1">
              <a:lnSpc>
                <a:spcPct val="100000"/>
              </a:lnSpc>
              <a:spcBef>
                <a:spcPts val="0"/>
              </a:spcBef>
              <a:spcAft>
                <a:spcPts val="0"/>
              </a:spcAft>
              <a:buClrTx/>
              <a:buSzTx/>
              <a:buFontTx/>
              <a:buNone/>
              <a:tabLst/>
              <a:defRPr/>
            </a:pPr>
            <a:r>
              <a:rPr lang="en-US" sz="2400" kern="0" dirty="0">
                <a:solidFill>
                  <a:schemeClr val="bg1"/>
                </a:solidFill>
                <a:latin typeface="Tahoma" panose="020B0604030504040204" pitchFamily="34" charset="0"/>
                <a:ea typeface="Tahoma" panose="020B0604030504040204" pitchFamily="34" charset="0"/>
                <a:cs typeface="Tahoma" panose="020B0604030504040204" pitchFamily="34" charset="0"/>
              </a:rPr>
              <a:t>	</a:t>
            </a:r>
            <a:r>
              <a:rPr kumimoji="0" lang="en-US" sz="2400" b="0" i="0" u="none" strike="noStrike" kern="0" cap="none" spc="0" normalizeH="0" baseline="0" noProof="0" dirty="0">
                <a:ln>
                  <a:noFill/>
                </a:ln>
                <a:solidFill>
                  <a:schemeClr val="bg1"/>
                </a:solidFill>
                <a:effectLst/>
                <a:uLnTx/>
                <a:uFillTx/>
                <a:latin typeface="Tahoma" panose="020B0604030504040204" pitchFamily="34" charset="0"/>
                <a:ea typeface="Tahoma" panose="020B0604030504040204" pitchFamily="34" charset="0"/>
                <a:cs typeface="Tahoma" panose="020B0604030504040204" pitchFamily="34" charset="0"/>
              </a:rPr>
              <a:t>IV. 	Usage and Satisfaction with </a:t>
            </a:r>
            <a:r>
              <a:rPr lang="en-US" sz="2400" kern="0" dirty="0">
                <a:solidFill>
                  <a:schemeClr val="bg1"/>
                </a:solidFill>
                <a:latin typeface="Tahoma" panose="020B0604030504040204" pitchFamily="34" charset="0"/>
                <a:ea typeface="Tahoma" panose="020B0604030504040204" pitchFamily="34" charset="0"/>
                <a:cs typeface="Tahoma" panose="020B0604030504040204" pitchFamily="34" charset="0"/>
              </a:rPr>
              <a:t>New 				</a:t>
            </a:r>
            <a:r>
              <a:rPr lang="en-US" sz="2400" kern="0" dirty="0">
                <a:solidFill>
                  <a:prstClr val="white"/>
                </a:solidFill>
                <a:latin typeface="Tahoma" panose="020B0604030504040204" pitchFamily="34" charset="0"/>
                <a:ea typeface="Tahoma" panose="020B0604030504040204" pitchFamily="34" charset="0"/>
                <a:cs typeface="Tahoma" panose="020B0604030504040204" pitchFamily="34" charset="0"/>
              </a:rPr>
              <a:t>Community Recreation Center (CRC)</a:t>
            </a:r>
            <a:endParaRPr kumimoji="0" lang="en-US" sz="2400" b="0" i="0" u="none" strike="noStrike" kern="0" cap="none" spc="0" normalizeH="0" baseline="0" noProof="0" dirty="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5" name="Rectangle 4">
            <a:extLst>
              <a:ext uri="{FF2B5EF4-FFF2-40B4-BE49-F238E27FC236}">
                <a16:creationId xmlns:a16="http://schemas.microsoft.com/office/drawing/2014/main" id="{249D5101-5743-D165-0CEF-CA7693765855}"/>
              </a:ext>
            </a:extLst>
          </p:cNvPr>
          <p:cNvSpPr/>
          <p:nvPr/>
        </p:nvSpPr>
        <p:spPr>
          <a:xfrm rot="10800000">
            <a:off x="8077200" y="2438399"/>
            <a:ext cx="1066800" cy="1371600"/>
          </a:xfrm>
          <a:prstGeom prst="rect">
            <a:avLst/>
          </a:prstGeom>
          <a:solidFill>
            <a:srgbClr val="0070C0"/>
          </a:solidFill>
          <a:ln w="50800" cap="rnd" cmpd="dbl"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Gill Sans MT" panose="020B0502020104020203"/>
              <a:ea typeface="+mn-ea"/>
              <a:cs typeface="+mn-cs"/>
            </a:endParaRPr>
          </a:p>
        </p:txBody>
      </p:sp>
    </p:spTree>
    <p:extLst>
      <p:ext uri="{BB962C8B-B14F-4D97-AF65-F5344CB8AC3E}">
        <p14:creationId xmlns:p14="http://schemas.microsoft.com/office/powerpoint/2010/main" val="95842245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hart 5">
            <a:extLst>
              <a:ext uri="{FF2B5EF4-FFF2-40B4-BE49-F238E27FC236}">
                <a16:creationId xmlns:a16="http://schemas.microsoft.com/office/drawing/2014/main" id="{7FC5A415-CEEF-2EED-DC8D-EAE1703BFA26}"/>
              </a:ext>
            </a:extLst>
          </p:cNvPr>
          <p:cNvGraphicFramePr/>
          <p:nvPr>
            <p:extLst>
              <p:ext uri="{D42A27DB-BD31-4B8C-83A1-F6EECF244321}">
                <p14:modId xmlns:p14="http://schemas.microsoft.com/office/powerpoint/2010/main" val="3643526424"/>
              </p:ext>
            </p:extLst>
          </p:nvPr>
        </p:nvGraphicFramePr>
        <p:xfrm>
          <a:off x="1521504" y="2695496"/>
          <a:ext cx="6096000" cy="4064000"/>
        </p:xfrm>
        <a:graphic>
          <a:graphicData uri="http://schemas.openxmlformats.org/drawingml/2006/chart">
            <c:chart xmlns:c="http://schemas.openxmlformats.org/drawingml/2006/chart" xmlns:r="http://schemas.openxmlformats.org/officeDocument/2006/relationships" r:id="rId2"/>
          </a:graphicData>
        </a:graphic>
      </p:graphicFrame>
      <p:sp>
        <p:nvSpPr>
          <p:cNvPr id="7" name="Title 2">
            <a:extLst>
              <a:ext uri="{FF2B5EF4-FFF2-40B4-BE49-F238E27FC236}">
                <a16:creationId xmlns:a16="http://schemas.microsoft.com/office/drawing/2014/main" id="{9C352DD5-FFB5-72F4-DAB8-E823531E4B82}"/>
              </a:ext>
            </a:extLst>
          </p:cNvPr>
          <p:cNvSpPr txBox="1">
            <a:spLocks/>
          </p:cNvSpPr>
          <p:nvPr/>
        </p:nvSpPr>
        <p:spPr>
          <a:xfrm>
            <a:off x="531625" y="587848"/>
            <a:ext cx="7989752" cy="671210"/>
          </a:xfrm>
          <a:prstGeom prst="rect">
            <a:avLst/>
          </a:prstGeom>
        </p:spPr>
        <p:txBody>
          <a:bodyPr vert="horz" lIns="91440" tIns="45720" rIns="91440" bIns="45720" rtlCol="0" anchor="ctr">
            <a:noAutofit/>
          </a:bodyPr>
          <a:lstStyle>
            <a:lvl1pPr algn="l" defTabSz="457189" rtl="0" eaLnBrk="1" latinLnBrk="0" hangingPunct="1">
              <a:spcBef>
                <a:spcPct val="0"/>
              </a:spcBef>
              <a:buNone/>
              <a:defRPr sz="2000" b="1" kern="1200" cap="none" baseline="0">
                <a:solidFill>
                  <a:sysClr val="windowText" lastClr="000000"/>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marR="0" lvl="0" indent="0" algn="l" defTabSz="457189" rtl="0" eaLnBrk="1" fontAlgn="auto" latinLnBrk="0" hangingPunct="1">
              <a:lnSpc>
                <a:spcPct val="100000"/>
              </a:lnSpc>
              <a:spcBef>
                <a:spcPct val="0"/>
              </a:spcBef>
              <a:spcAft>
                <a:spcPts val="0"/>
              </a:spcAft>
              <a:buClrTx/>
              <a:buSzTx/>
              <a:buFontTx/>
              <a:buNone/>
              <a:tabLst/>
              <a:defRPr/>
            </a:pPr>
            <a:r>
              <a:rPr kumimoji="0" lang="en-US" sz="1300" b="1" i="0" u="none" strike="noStrike" kern="1200" cap="none" spc="0" normalizeH="0" baseline="0" noProof="0" dirty="0">
                <a:ln>
                  <a:noFill/>
                </a:ln>
                <a:solidFill>
                  <a:schemeClr val="tx1"/>
                </a:solidFill>
                <a:effectLst/>
                <a:uLnTx/>
                <a:uFillTx/>
                <a:latin typeface="Tahoma" panose="020B0604030504040204" pitchFamily="34" charset="0"/>
                <a:ea typeface="Tahoma" panose="020B0604030504040204" pitchFamily="34" charset="0"/>
                <a:cs typeface="Tahoma" panose="020B0604030504040204" pitchFamily="34" charset="0"/>
              </a:rPr>
              <a:t>Overall, nearly a third (32%) of residents report visiting the new CRC, including 13% who are current members, and 8% who have used the facility as non-members.  The remaining 11% have visited or toured the CRC, but not yet used it.</a:t>
            </a:r>
          </a:p>
        </p:txBody>
      </p:sp>
      <p:sp>
        <p:nvSpPr>
          <p:cNvPr id="8" name="Content Placeholder 2">
            <a:extLst>
              <a:ext uri="{FF2B5EF4-FFF2-40B4-BE49-F238E27FC236}">
                <a16:creationId xmlns:a16="http://schemas.microsoft.com/office/drawing/2014/main" id="{0A546848-DEB2-9959-25D0-03A2864FB7A7}"/>
              </a:ext>
            </a:extLst>
          </p:cNvPr>
          <p:cNvSpPr txBox="1">
            <a:spLocks/>
          </p:cNvSpPr>
          <p:nvPr/>
        </p:nvSpPr>
        <p:spPr>
          <a:xfrm>
            <a:off x="581191" y="1407888"/>
            <a:ext cx="7976627" cy="409740"/>
          </a:xfrm>
          <a:prstGeom prst="rect">
            <a:avLst/>
          </a:prstGeom>
        </p:spPr>
        <p:txBody>
          <a:bodyPr vert="horz" lIns="91440" tIns="45720" rIns="91440" bIns="45720" rtlCol="0" anchor="t">
            <a:noAutofit/>
          </a:bodyPr>
          <a:lstStyle>
            <a:lvl1pPr marL="305992" indent="-305992" algn="l" defTabSz="457189" rtl="0" eaLnBrk="1" latinLnBrk="0" hangingPunct="1">
              <a:spcBef>
                <a:spcPct val="20000"/>
              </a:spcBef>
              <a:spcAft>
                <a:spcPts val="600"/>
              </a:spcAft>
              <a:buClrTx/>
              <a:buSzPct val="92000"/>
              <a:buFont typeface="Wingdings" panose="05000000000000000000" pitchFamily="2" charset="2"/>
              <a:buChar char="Ø"/>
              <a:defRPr sz="1200" kern="1200">
                <a:solidFill>
                  <a:schemeClr val="tx2"/>
                </a:solidFill>
                <a:latin typeface="+mn-lt"/>
                <a:ea typeface="+mn-ea"/>
                <a:cs typeface="+mn-cs"/>
              </a:defRPr>
            </a:lvl1pPr>
            <a:lvl2pPr marL="629984" indent="-305992" algn="l" defTabSz="457189" rtl="0" eaLnBrk="1" latinLnBrk="0" hangingPunct="1">
              <a:spcBef>
                <a:spcPct val="20000"/>
              </a:spcBef>
              <a:spcAft>
                <a:spcPts val="600"/>
              </a:spcAft>
              <a:buClrTx/>
              <a:buSzPct val="92000"/>
              <a:buFont typeface="Wingdings 2" panose="05020102010507070707" pitchFamily="18" charset="2"/>
              <a:buChar char=""/>
              <a:defRPr sz="1200" kern="1200">
                <a:solidFill>
                  <a:schemeClr val="tx2"/>
                </a:solidFill>
                <a:latin typeface="+mn-lt"/>
                <a:ea typeface="+mn-ea"/>
                <a:cs typeface="+mn-cs"/>
              </a:defRPr>
            </a:lvl2pPr>
            <a:lvl3pPr marL="899978" indent="-269993" algn="l" defTabSz="457189" rtl="0" eaLnBrk="1" latinLnBrk="0" hangingPunct="1">
              <a:spcBef>
                <a:spcPct val="20000"/>
              </a:spcBef>
              <a:spcAft>
                <a:spcPts val="600"/>
              </a:spcAft>
              <a:buClrTx/>
              <a:buSzPct val="92000"/>
              <a:buFont typeface="Wingdings 2" panose="05020102010507070707" pitchFamily="18" charset="2"/>
              <a:buChar char=""/>
              <a:defRPr sz="1200" kern="1200">
                <a:solidFill>
                  <a:schemeClr val="tx2"/>
                </a:solidFill>
                <a:latin typeface="+mn-lt"/>
                <a:ea typeface="+mn-ea"/>
                <a:cs typeface="+mn-cs"/>
              </a:defRPr>
            </a:lvl3pPr>
            <a:lvl4pPr marL="1241969" indent="-233994" algn="l" defTabSz="457189" rtl="0" eaLnBrk="1" latinLnBrk="0" hangingPunct="1">
              <a:spcBef>
                <a:spcPct val="20000"/>
              </a:spcBef>
              <a:spcAft>
                <a:spcPts val="600"/>
              </a:spcAft>
              <a:buClrTx/>
              <a:buSzPct val="92000"/>
              <a:buFont typeface="Wingdings 2" panose="05020102010507070707" pitchFamily="18" charset="2"/>
              <a:buChar char=""/>
              <a:defRPr sz="1200" kern="1200">
                <a:solidFill>
                  <a:schemeClr val="tx2"/>
                </a:solidFill>
                <a:latin typeface="+mn-lt"/>
                <a:ea typeface="+mn-ea"/>
                <a:cs typeface="+mn-cs"/>
              </a:defRPr>
            </a:lvl4pPr>
            <a:lvl5pPr marL="1601960" indent="-233994" algn="l" defTabSz="457189" rtl="0" eaLnBrk="1" latinLnBrk="0" hangingPunct="1">
              <a:spcBef>
                <a:spcPct val="20000"/>
              </a:spcBef>
              <a:spcAft>
                <a:spcPts val="600"/>
              </a:spcAft>
              <a:buClrTx/>
              <a:buSzPct val="92000"/>
              <a:buFont typeface="Wingdings 2" panose="05020102010507070707" pitchFamily="18" charset="2"/>
              <a:buChar char=""/>
              <a:defRPr sz="1200" kern="1200">
                <a:solidFill>
                  <a:schemeClr val="tx2"/>
                </a:solidFill>
                <a:latin typeface="+mn-lt"/>
                <a:ea typeface="+mn-ea"/>
                <a:cs typeface="+mn-cs"/>
              </a:defRPr>
            </a:lvl5pPr>
            <a:lvl6pPr marL="1899953" indent="-228594" algn="l" defTabSz="457189"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199945" indent="-228594" algn="l" defTabSz="457189"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499938" indent="-228594" algn="l" defTabSz="457189"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799930" indent="-228594" algn="l" defTabSz="457189"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285744" marR="0" lvl="0" indent="-285744" algn="l" defTabSz="914377" rtl="0" eaLnBrk="1" fontAlgn="auto" latinLnBrk="0" hangingPunct="1">
              <a:lnSpc>
                <a:spcPct val="110000"/>
              </a:lnSpc>
              <a:spcBef>
                <a:spcPts val="0"/>
              </a:spcBef>
              <a:spcAft>
                <a:spcPts val="0"/>
              </a:spcAft>
              <a:buClrTx/>
              <a:buSzPct val="100000"/>
              <a:buFont typeface="Wingdings" panose="05000000000000000000" pitchFamily="2" charset="2"/>
              <a:buChar char="Ø"/>
              <a:tabLst>
                <a:tab pos="173034" algn="l"/>
              </a:tabLst>
              <a:defRPr/>
            </a:pPr>
            <a:r>
              <a:rPr lang="en-US" sz="1100" dirty="0">
                <a:solidFill>
                  <a:schemeClr val="tx1"/>
                </a:solidFill>
                <a:latin typeface="Tahoma" panose="020B0604030504040204" pitchFamily="34" charset="0"/>
                <a:ea typeface="Tahoma" panose="020B0604030504040204" pitchFamily="34" charset="0"/>
                <a:cs typeface="Tahoma" panose="020B0604030504040204" pitchFamily="34" charset="0"/>
              </a:rPr>
              <a:t>Most of the non-visitors are familiar with the facility, with a plurality (38%) having seen it.  Currently, only 11% are unaware of the CRC.  Most of the differences are regional (with highest usage among households in the S-Central and South regions).  The youngest adults, renters, and Asian residents tend to be unfamiliar with the facility.</a:t>
            </a:r>
            <a:endParaRPr kumimoji="0" lang="en-US" sz="1100" b="0" i="0" u="none" strike="noStrike" kern="1200" cap="none" spc="0" normalizeH="0" baseline="0" noProof="0" dirty="0">
              <a:ln>
                <a:noFill/>
              </a:ln>
              <a:solidFill>
                <a:schemeClr val="tx1"/>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10" name="TextBox 9">
            <a:extLst>
              <a:ext uri="{FF2B5EF4-FFF2-40B4-BE49-F238E27FC236}">
                <a16:creationId xmlns:a16="http://schemas.microsoft.com/office/drawing/2014/main" id="{E415E1AF-B482-DD6B-364A-87937F621F6D}"/>
              </a:ext>
            </a:extLst>
          </p:cNvPr>
          <p:cNvSpPr txBox="1"/>
          <p:nvPr/>
        </p:nvSpPr>
        <p:spPr>
          <a:xfrm>
            <a:off x="761814" y="2355844"/>
            <a:ext cx="2556036" cy="1061829"/>
          </a:xfrm>
          <a:prstGeom prst="rect">
            <a:avLst/>
          </a:prstGeom>
          <a:noFill/>
        </p:spPr>
        <p:txBody>
          <a:bodyPr wrap="square" rtlCol="0">
            <a:spAutoFit/>
          </a:bodyPr>
          <a:lstStyle/>
          <a:p>
            <a:r>
              <a:rPr lang="en-US" sz="900" dirty="0">
                <a:latin typeface="Tahoma" panose="020B0604030504040204" pitchFamily="34" charset="0"/>
                <a:ea typeface="Tahoma" panose="020B0604030504040204" pitchFamily="34" charset="0"/>
                <a:cs typeface="Tahoma" panose="020B0604030504040204" pitchFamily="34" charset="0"/>
              </a:rPr>
              <a:t>Especially:</a:t>
            </a:r>
          </a:p>
          <a:p>
            <a:r>
              <a:rPr lang="en-US" sz="900" dirty="0">
                <a:latin typeface="Tahoma" panose="020B0604030504040204" pitchFamily="34" charset="0"/>
                <a:ea typeface="Tahoma" panose="020B0604030504040204" pitchFamily="34" charset="0"/>
                <a:cs typeface="Tahoma" panose="020B0604030504040204" pitchFamily="34" charset="0"/>
              </a:rPr>
              <a:t>- North region (19% not heard/read)</a:t>
            </a:r>
          </a:p>
          <a:p>
            <a:r>
              <a:rPr lang="en-US" sz="900" dirty="0">
                <a:latin typeface="Tahoma" panose="020B0604030504040204" pitchFamily="34" charset="0"/>
                <a:ea typeface="Tahoma" panose="020B0604030504040204" pitchFamily="34" charset="0"/>
                <a:cs typeface="Tahoma" panose="020B0604030504040204" pitchFamily="34" charset="0"/>
              </a:rPr>
              <a:t>- Under age 35 (25%)</a:t>
            </a:r>
          </a:p>
          <a:p>
            <a:r>
              <a:rPr lang="en-US" sz="900" dirty="0">
                <a:latin typeface="Tahoma" panose="020B0604030504040204" pitchFamily="34" charset="0"/>
                <a:ea typeface="Tahoma" panose="020B0604030504040204" pitchFamily="34" charset="0"/>
                <a:cs typeface="Tahoma" panose="020B0604030504040204" pitchFamily="34" charset="0"/>
              </a:rPr>
              <a:t>- Renters (19%, vs. 6% of homeowners)</a:t>
            </a:r>
          </a:p>
          <a:p>
            <a:r>
              <a:rPr lang="en-US" sz="900" dirty="0">
                <a:latin typeface="Tahoma" panose="020B0604030504040204" pitchFamily="34" charset="0"/>
                <a:ea typeface="Tahoma" panose="020B0604030504040204" pitchFamily="34" charset="0"/>
                <a:cs typeface="Tahoma" panose="020B0604030504040204" pitchFamily="34" charset="0"/>
              </a:rPr>
              <a:t>- Asian adults (37%)</a:t>
            </a:r>
          </a:p>
          <a:p>
            <a:r>
              <a:rPr lang="en-US" sz="900" dirty="0">
                <a:latin typeface="Tahoma" panose="020B0604030504040204" pitchFamily="34" charset="0"/>
                <a:ea typeface="Tahoma" panose="020B0604030504040204" pitchFamily="34" charset="0"/>
                <a:cs typeface="Tahoma" panose="020B0604030504040204" pitchFamily="34" charset="0"/>
              </a:rPr>
              <a:t>- Non-PDOP program participants (30%, vs. 6% of recent participants)</a:t>
            </a:r>
          </a:p>
        </p:txBody>
      </p:sp>
      <p:sp>
        <p:nvSpPr>
          <p:cNvPr id="11" name="TextBox 10">
            <a:extLst>
              <a:ext uri="{FF2B5EF4-FFF2-40B4-BE49-F238E27FC236}">
                <a16:creationId xmlns:a16="http://schemas.microsoft.com/office/drawing/2014/main" id="{AEFD3D19-A246-AD65-0547-7CD73A763845}"/>
              </a:ext>
            </a:extLst>
          </p:cNvPr>
          <p:cNvSpPr txBox="1"/>
          <p:nvPr/>
        </p:nvSpPr>
        <p:spPr>
          <a:xfrm>
            <a:off x="841394" y="4101112"/>
            <a:ext cx="1887726" cy="784830"/>
          </a:xfrm>
          <a:prstGeom prst="rect">
            <a:avLst/>
          </a:prstGeom>
          <a:noFill/>
        </p:spPr>
        <p:txBody>
          <a:bodyPr wrap="square" rtlCol="0">
            <a:spAutoFit/>
          </a:bodyPr>
          <a:lstStyle/>
          <a:p>
            <a:r>
              <a:rPr lang="en-US" sz="900" dirty="0">
                <a:latin typeface="Tahoma" panose="020B0604030504040204" pitchFamily="34" charset="0"/>
                <a:ea typeface="Tahoma" panose="020B0604030504040204" pitchFamily="34" charset="0"/>
                <a:cs typeface="Tahoma" panose="020B0604030504040204" pitchFamily="34" charset="0"/>
              </a:rPr>
              <a:t>Especially:</a:t>
            </a:r>
          </a:p>
          <a:p>
            <a:r>
              <a:rPr lang="en-US" sz="900" dirty="0">
                <a:latin typeface="Tahoma" panose="020B0604030504040204" pitchFamily="34" charset="0"/>
                <a:ea typeface="Tahoma" panose="020B0604030504040204" pitchFamily="34" charset="0"/>
                <a:cs typeface="Tahoma" panose="020B0604030504040204" pitchFamily="34" charset="0"/>
              </a:rPr>
              <a:t>- Central region (24% of whom only heard of it)</a:t>
            </a:r>
          </a:p>
          <a:p>
            <a:r>
              <a:rPr lang="en-US" sz="900" dirty="0">
                <a:latin typeface="Tahoma" panose="020B0604030504040204" pitchFamily="34" charset="0"/>
                <a:ea typeface="Tahoma" panose="020B0604030504040204" pitchFamily="34" charset="0"/>
                <a:cs typeface="Tahoma" panose="020B0604030504040204" pitchFamily="34" charset="0"/>
              </a:rPr>
              <a:t>- Ages 65+ (30%)</a:t>
            </a:r>
          </a:p>
          <a:p>
            <a:r>
              <a:rPr lang="en-US" sz="900" dirty="0">
                <a:latin typeface="Tahoma" panose="020B0604030504040204" pitchFamily="34" charset="0"/>
                <a:ea typeface="Tahoma" panose="020B0604030504040204" pitchFamily="34" charset="0"/>
                <a:cs typeface="Tahoma" panose="020B0604030504040204" pitchFamily="34" charset="0"/>
              </a:rPr>
              <a:t>- White adults (23%)</a:t>
            </a:r>
          </a:p>
        </p:txBody>
      </p:sp>
      <p:sp>
        <p:nvSpPr>
          <p:cNvPr id="12" name="TextBox 11">
            <a:extLst>
              <a:ext uri="{FF2B5EF4-FFF2-40B4-BE49-F238E27FC236}">
                <a16:creationId xmlns:a16="http://schemas.microsoft.com/office/drawing/2014/main" id="{48BAC9A6-6711-416C-531D-9E71B4E1AB57}"/>
              </a:ext>
            </a:extLst>
          </p:cNvPr>
          <p:cNvSpPr txBox="1"/>
          <p:nvPr/>
        </p:nvSpPr>
        <p:spPr>
          <a:xfrm>
            <a:off x="1127037" y="5657861"/>
            <a:ext cx="2761302" cy="369332"/>
          </a:xfrm>
          <a:prstGeom prst="rect">
            <a:avLst/>
          </a:prstGeom>
          <a:noFill/>
        </p:spPr>
        <p:txBody>
          <a:bodyPr wrap="square" rtlCol="0">
            <a:spAutoFit/>
          </a:bodyPr>
          <a:lstStyle/>
          <a:p>
            <a:r>
              <a:rPr lang="en-US" sz="900" dirty="0">
                <a:latin typeface="Tahoma" panose="020B0604030504040204" pitchFamily="34" charset="0"/>
                <a:ea typeface="Tahoma" panose="020B0604030504040204" pitchFamily="34" charset="0"/>
                <a:cs typeface="Tahoma" panose="020B0604030504040204" pitchFamily="34" charset="0"/>
              </a:rPr>
              <a:t>Especially:</a:t>
            </a:r>
          </a:p>
          <a:p>
            <a:r>
              <a:rPr lang="en-US" sz="900" dirty="0">
                <a:latin typeface="Tahoma" panose="020B0604030504040204" pitchFamily="34" charset="0"/>
                <a:ea typeface="Tahoma" panose="020B0604030504040204" pitchFamily="34" charset="0"/>
                <a:cs typeface="Tahoma" panose="020B0604030504040204" pitchFamily="34" charset="0"/>
              </a:rPr>
              <a:t>- N-Central region (51% seen only)</a:t>
            </a:r>
          </a:p>
        </p:txBody>
      </p:sp>
      <p:sp>
        <p:nvSpPr>
          <p:cNvPr id="13" name="TextBox 12">
            <a:extLst>
              <a:ext uri="{FF2B5EF4-FFF2-40B4-BE49-F238E27FC236}">
                <a16:creationId xmlns:a16="http://schemas.microsoft.com/office/drawing/2014/main" id="{7A4CBA90-0CC4-2412-72FE-E9810BC2F4B5}"/>
              </a:ext>
            </a:extLst>
          </p:cNvPr>
          <p:cNvSpPr txBox="1"/>
          <p:nvPr/>
        </p:nvSpPr>
        <p:spPr>
          <a:xfrm>
            <a:off x="6690593" y="4782889"/>
            <a:ext cx="2291482" cy="646331"/>
          </a:xfrm>
          <a:prstGeom prst="rect">
            <a:avLst/>
          </a:prstGeom>
          <a:noFill/>
        </p:spPr>
        <p:txBody>
          <a:bodyPr wrap="square" rtlCol="0">
            <a:spAutoFit/>
          </a:bodyPr>
          <a:lstStyle/>
          <a:p>
            <a:r>
              <a:rPr lang="en-US" sz="900" dirty="0">
                <a:latin typeface="Tahoma" panose="020B0604030504040204" pitchFamily="34" charset="0"/>
                <a:ea typeface="Tahoma" panose="020B0604030504040204" pitchFamily="34" charset="0"/>
                <a:cs typeface="Tahoma" panose="020B0604030504040204" pitchFamily="34" charset="0"/>
              </a:rPr>
              <a:t>Especially:</a:t>
            </a:r>
          </a:p>
          <a:p>
            <a:r>
              <a:rPr lang="en-US" sz="900" dirty="0">
                <a:latin typeface="Tahoma" panose="020B0604030504040204" pitchFamily="34" charset="0"/>
                <a:ea typeface="Tahoma" panose="020B0604030504040204" pitchFamily="34" charset="0"/>
                <a:cs typeface="Tahoma" panose="020B0604030504040204" pitchFamily="34" charset="0"/>
              </a:rPr>
              <a:t>- 55-64 (27% only toured CRC)</a:t>
            </a:r>
          </a:p>
          <a:p>
            <a:r>
              <a:rPr lang="en-US" sz="900" dirty="0">
                <a:latin typeface="Tahoma" panose="020B0604030504040204" pitchFamily="34" charset="0"/>
                <a:ea typeface="Tahoma" panose="020B0604030504040204" pitchFamily="34" charset="0"/>
                <a:cs typeface="Tahoma" panose="020B0604030504040204" pitchFamily="34" charset="0"/>
              </a:rPr>
              <a:t>- Recent PDOP program participants (13%, vs. 5% of non-participants)</a:t>
            </a:r>
          </a:p>
        </p:txBody>
      </p:sp>
      <p:sp>
        <p:nvSpPr>
          <p:cNvPr id="14" name="TextBox 13">
            <a:extLst>
              <a:ext uri="{FF2B5EF4-FFF2-40B4-BE49-F238E27FC236}">
                <a16:creationId xmlns:a16="http://schemas.microsoft.com/office/drawing/2014/main" id="{AA8FFFDF-16ED-F3D5-80BE-C295F2A36C66}"/>
              </a:ext>
            </a:extLst>
          </p:cNvPr>
          <p:cNvSpPr txBox="1"/>
          <p:nvPr/>
        </p:nvSpPr>
        <p:spPr>
          <a:xfrm>
            <a:off x="6420820" y="3394093"/>
            <a:ext cx="2393367" cy="507831"/>
          </a:xfrm>
          <a:prstGeom prst="rect">
            <a:avLst/>
          </a:prstGeom>
          <a:noFill/>
        </p:spPr>
        <p:txBody>
          <a:bodyPr wrap="square" rtlCol="0">
            <a:spAutoFit/>
          </a:bodyPr>
          <a:lstStyle/>
          <a:p>
            <a:r>
              <a:rPr lang="en-US" sz="900" dirty="0">
                <a:latin typeface="Tahoma" panose="020B0604030504040204" pitchFamily="34" charset="0"/>
                <a:ea typeface="Tahoma" panose="020B0604030504040204" pitchFamily="34" charset="0"/>
                <a:cs typeface="Tahoma" panose="020B0604030504040204" pitchFamily="34" charset="0"/>
              </a:rPr>
              <a:t>Especially:</a:t>
            </a:r>
          </a:p>
          <a:p>
            <a:r>
              <a:rPr lang="en-US" sz="900" dirty="0">
                <a:latin typeface="Tahoma" panose="020B0604030504040204" pitchFamily="34" charset="0"/>
                <a:ea typeface="Tahoma" panose="020B0604030504040204" pitchFamily="34" charset="0"/>
                <a:cs typeface="Tahoma" panose="020B0604030504040204" pitchFamily="34" charset="0"/>
              </a:rPr>
              <a:t>- S-Central and South regions (16% of whom are non-member users)</a:t>
            </a:r>
          </a:p>
        </p:txBody>
      </p:sp>
      <p:sp>
        <p:nvSpPr>
          <p:cNvPr id="15" name="TextBox 14">
            <a:extLst>
              <a:ext uri="{FF2B5EF4-FFF2-40B4-BE49-F238E27FC236}">
                <a16:creationId xmlns:a16="http://schemas.microsoft.com/office/drawing/2014/main" id="{FBC0406A-DD61-111C-DC54-D24CDE501BA0}"/>
              </a:ext>
            </a:extLst>
          </p:cNvPr>
          <p:cNvSpPr txBox="1"/>
          <p:nvPr/>
        </p:nvSpPr>
        <p:spPr>
          <a:xfrm>
            <a:off x="5717132" y="2638226"/>
            <a:ext cx="2393367" cy="507831"/>
          </a:xfrm>
          <a:prstGeom prst="rect">
            <a:avLst/>
          </a:prstGeom>
          <a:noFill/>
        </p:spPr>
        <p:txBody>
          <a:bodyPr wrap="square" rtlCol="0">
            <a:spAutoFit/>
          </a:bodyPr>
          <a:lstStyle/>
          <a:p>
            <a:r>
              <a:rPr lang="en-US" sz="900" dirty="0">
                <a:latin typeface="Tahoma" panose="020B0604030504040204" pitchFamily="34" charset="0"/>
                <a:ea typeface="Tahoma" panose="020B0604030504040204" pitchFamily="34" charset="0"/>
                <a:cs typeface="Tahoma" panose="020B0604030504040204" pitchFamily="34" charset="0"/>
              </a:rPr>
              <a:t>Especially:</a:t>
            </a:r>
          </a:p>
          <a:p>
            <a:r>
              <a:rPr lang="en-US" sz="900" dirty="0">
                <a:latin typeface="Tahoma" panose="020B0604030504040204" pitchFamily="34" charset="0"/>
                <a:ea typeface="Tahoma" panose="020B0604030504040204" pitchFamily="34" charset="0"/>
                <a:cs typeface="Tahoma" panose="020B0604030504040204" pitchFamily="34" charset="0"/>
              </a:rPr>
              <a:t>- S-Central and South regions (18% of whom are members)</a:t>
            </a:r>
          </a:p>
        </p:txBody>
      </p:sp>
      <p:sp>
        <p:nvSpPr>
          <p:cNvPr id="16" name="TextBox 15">
            <a:extLst>
              <a:ext uri="{FF2B5EF4-FFF2-40B4-BE49-F238E27FC236}">
                <a16:creationId xmlns:a16="http://schemas.microsoft.com/office/drawing/2014/main" id="{E7178035-049A-35F3-AFC0-BC1B5F7388C1}"/>
              </a:ext>
            </a:extLst>
          </p:cNvPr>
          <p:cNvSpPr txBox="1"/>
          <p:nvPr/>
        </p:nvSpPr>
        <p:spPr>
          <a:xfrm>
            <a:off x="1127036" y="6380526"/>
            <a:ext cx="7753530" cy="212174"/>
          </a:xfrm>
          <a:prstGeom prst="rect">
            <a:avLst/>
          </a:prstGeom>
          <a:noFill/>
        </p:spPr>
        <p:txBody>
          <a:bodyPr wrap="square" rtlCol="0">
            <a:spAutoFit/>
          </a:bodyPr>
          <a:lstStyle/>
          <a:p>
            <a:pPr marR="0" lvl="0">
              <a:lnSpc>
                <a:spcPct val="107000"/>
              </a:lnSpc>
              <a:spcBef>
                <a:spcPts val="0"/>
              </a:spcBef>
              <a:spcAft>
                <a:spcPts val="600"/>
              </a:spcAft>
              <a:buSzPts val="1000"/>
            </a:pPr>
            <a:r>
              <a:rPr lang="en-US" sz="800" i="1" u="none" strike="noStrike" dirty="0">
                <a:effectLst/>
                <a:latin typeface="Tahoma" panose="020B0604030504040204" pitchFamily="34" charset="0"/>
                <a:ea typeface="Tahoma" panose="020B0604030504040204" pitchFamily="34" charset="0"/>
                <a:cs typeface="Tahoma" panose="020B0604030504040204" pitchFamily="34" charset="0"/>
              </a:rPr>
              <a:t>Q12. As you may know, the PDOP recently opened its new Community Recreation Center (CRC) at 229 Madison Stree</a:t>
            </a:r>
            <a:r>
              <a:rPr lang="en-US" sz="800" i="1" dirty="0">
                <a:latin typeface="Tahoma" panose="020B0604030504040204" pitchFamily="34" charset="0"/>
                <a:ea typeface="Tahoma" panose="020B0604030504040204" pitchFamily="34" charset="0"/>
                <a:cs typeface="Tahoma" panose="020B0604030504040204" pitchFamily="34" charset="0"/>
              </a:rPr>
              <a:t>t. Which of the following best describes you?</a:t>
            </a:r>
            <a:endParaRPr lang="en-US" sz="800" i="1" u="none" strike="noStrike" dirty="0">
              <a:effectLst/>
              <a:latin typeface="Tahoma" panose="020B0604030504040204" pitchFamily="34" charset="0"/>
              <a:ea typeface="Tahoma" panose="020B0604030504040204" pitchFamily="34" charset="0"/>
              <a:cs typeface="Tahoma" panose="020B0604030504040204" pitchFamily="34" charset="0"/>
            </a:endParaRPr>
          </a:p>
        </p:txBody>
      </p:sp>
      <p:sp>
        <p:nvSpPr>
          <p:cNvPr id="17" name="Arrow: Left 16">
            <a:extLst>
              <a:ext uri="{FF2B5EF4-FFF2-40B4-BE49-F238E27FC236}">
                <a16:creationId xmlns:a16="http://schemas.microsoft.com/office/drawing/2014/main" id="{EE042C5E-AB75-97AF-8B2A-781070E6A5D8}"/>
              </a:ext>
            </a:extLst>
          </p:cNvPr>
          <p:cNvSpPr/>
          <p:nvPr/>
        </p:nvSpPr>
        <p:spPr>
          <a:xfrm>
            <a:off x="2419351" y="4429659"/>
            <a:ext cx="464456" cy="204567"/>
          </a:xfrm>
          <a:prstGeom prst="leftArrow">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Arrow: Left 17">
            <a:extLst>
              <a:ext uri="{FF2B5EF4-FFF2-40B4-BE49-F238E27FC236}">
                <a16:creationId xmlns:a16="http://schemas.microsoft.com/office/drawing/2014/main" id="{74BF21C1-6D25-942D-87A1-945FA3CB41CD}"/>
              </a:ext>
            </a:extLst>
          </p:cNvPr>
          <p:cNvSpPr/>
          <p:nvPr/>
        </p:nvSpPr>
        <p:spPr>
          <a:xfrm rot="20381648">
            <a:off x="2651579" y="5555577"/>
            <a:ext cx="464456" cy="204567"/>
          </a:xfrm>
          <a:prstGeom prst="leftArrow">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Arrow: Left 18">
            <a:extLst>
              <a:ext uri="{FF2B5EF4-FFF2-40B4-BE49-F238E27FC236}">
                <a16:creationId xmlns:a16="http://schemas.microsoft.com/office/drawing/2014/main" id="{63BCE082-A496-5310-4C42-FC2598641A4A}"/>
              </a:ext>
            </a:extLst>
          </p:cNvPr>
          <p:cNvSpPr/>
          <p:nvPr/>
        </p:nvSpPr>
        <p:spPr>
          <a:xfrm rot="1912267">
            <a:off x="3238318" y="3049465"/>
            <a:ext cx="464456" cy="204567"/>
          </a:xfrm>
          <a:prstGeom prst="leftArrow">
            <a:avLst/>
          </a:prstGeom>
          <a:solidFill>
            <a:schemeClr val="bg1">
              <a:lumMod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Arrow: Left 19">
            <a:extLst>
              <a:ext uri="{FF2B5EF4-FFF2-40B4-BE49-F238E27FC236}">
                <a16:creationId xmlns:a16="http://schemas.microsoft.com/office/drawing/2014/main" id="{71179868-B454-A5BD-95D5-DD5C37728578}"/>
              </a:ext>
            </a:extLst>
          </p:cNvPr>
          <p:cNvSpPr/>
          <p:nvPr/>
        </p:nvSpPr>
        <p:spPr>
          <a:xfrm rot="8388944">
            <a:off x="5313494" y="2956730"/>
            <a:ext cx="464456" cy="253821"/>
          </a:xfrm>
          <a:prstGeom prst="leftArrow">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Arrow: Left 20">
            <a:extLst>
              <a:ext uri="{FF2B5EF4-FFF2-40B4-BE49-F238E27FC236}">
                <a16:creationId xmlns:a16="http://schemas.microsoft.com/office/drawing/2014/main" id="{A341FB0C-22E9-F977-FA6A-8246BD04CEE4}"/>
              </a:ext>
            </a:extLst>
          </p:cNvPr>
          <p:cNvSpPr/>
          <p:nvPr/>
        </p:nvSpPr>
        <p:spPr>
          <a:xfrm rot="9012907">
            <a:off x="6002452" y="3629831"/>
            <a:ext cx="464456" cy="204567"/>
          </a:xfrm>
          <a:prstGeom prst="leftArrow">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Arrow: Left 21">
            <a:extLst>
              <a:ext uri="{FF2B5EF4-FFF2-40B4-BE49-F238E27FC236}">
                <a16:creationId xmlns:a16="http://schemas.microsoft.com/office/drawing/2014/main" id="{A7C15FDF-A956-F7A3-7082-9530B7222C17}"/>
              </a:ext>
            </a:extLst>
          </p:cNvPr>
          <p:cNvSpPr/>
          <p:nvPr/>
        </p:nvSpPr>
        <p:spPr>
          <a:xfrm rot="11503875">
            <a:off x="6250627" y="4859193"/>
            <a:ext cx="464456" cy="204567"/>
          </a:xfrm>
          <a:prstGeom prst="leftArrow">
            <a:avLst/>
          </a:prstGeom>
          <a:solidFill>
            <a:srgbClr val="9DC3E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TextBox 22">
            <a:extLst>
              <a:ext uri="{FF2B5EF4-FFF2-40B4-BE49-F238E27FC236}">
                <a16:creationId xmlns:a16="http://schemas.microsoft.com/office/drawing/2014/main" id="{89D722CE-D176-A652-F72E-D73E844238A9}"/>
              </a:ext>
            </a:extLst>
          </p:cNvPr>
          <p:cNvSpPr txBox="1"/>
          <p:nvPr/>
        </p:nvSpPr>
        <p:spPr>
          <a:xfrm>
            <a:off x="3470546" y="2248946"/>
            <a:ext cx="2025649" cy="276999"/>
          </a:xfrm>
          <a:prstGeom prst="rect">
            <a:avLst/>
          </a:prstGeom>
          <a:noFill/>
          <a:ln>
            <a:solidFill>
              <a:sysClr val="windowText" lastClr="000000"/>
            </a:solidFill>
          </a:ln>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1" i="0" strike="noStrike" kern="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CRC Usage/Familiarity</a:t>
            </a:r>
          </a:p>
        </p:txBody>
      </p:sp>
      <p:sp>
        <p:nvSpPr>
          <p:cNvPr id="27" name="TextBox 26">
            <a:extLst>
              <a:ext uri="{FF2B5EF4-FFF2-40B4-BE49-F238E27FC236}">
                <a16:creationId xmlns:a16="http://schemas.microsoft.com/office/drawing/2014/main" id="{4ECEFDC5-9F78-602D-59D6-8988372A5FDF}"/>
              </a:ext>
            </a:extLst>
          </p:cNvPr>
          <p:cNvSpPr txBox="1"/>
          <p:nvPr/>
        </p:nvSpPr>
        <p:spPr>
          <a:xfrm>
            <a:off x="5043207" y="148046"/>
            <a:ext cx="3478169" cy="261610"/>
          </a:xfrm>
          <a:prstGeom prst="rect">
            <a:avLst/>
          </a:prstGeom>
          <a:noFill/>
        </p:spPr>
        <p:txBody>
          <a:bodyPr wrap="square" rtlCol="0">
            <a:spAutoFit/>
          </a:bodyPr>
          <a:lstStyle/>
          <a:p>
            <a:pPr algn="r"/>
            <a:r>
              <a:rPr lang="en-US" sz="1100" b="1" dirty="0">
                <a:solidFill>
                  <a:schemeClr val="bg1"/>
                </a:solidFill>
                <a:latin typeface="Tahoma" panose="020B0604030504040204" pitchFamily="34" charset="0"/>
                <a:ea typeface="Tahoma" panose="020B0604030504040204" pitchFamily="34" charset="0"/>
                <a:cs typeface="Tahoma" panose="020B0604030504040204" pitchFamily="34" charset="0"/>
              </a:rPr>
              <a:t>CRC Usage/Familiarity</a:t>
            </a:r>
          </a:p>
        </p:txBody>
      </p:sp>
    </p:spTree>
    <p:extLst>
      <p:ext uri="{BB962C8B-B14F-4D97-AF65-F5344CB8AC3E}">
        <p14:creationId xmlns:p14="http://schemas.microsoft.com/office/powerpoint/2010/main" val="44345017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hart 7">
            <a:extLst>
              <a:ext uri="{FF2B5EF4-FFF2-40B4-BE49-F238E27FC236}">
                <a16:creationId xmlns:a16="http://schemas.microsoft.com/office/drawing/2014/main" id="{FBB3DDBA-BA85-349B-0B0C-F73F7DBD36F2}"/>
              </a:ext>
            </a:extLst>
          </p:cNvPr>
          <p:cNvGraphicFramePr/>
          <p:nvPr>
            <p:extLst>
              <p:ext uri="{D42A27DB-BD31-4B8C-83A1-F6EECF244321}">
                <p14:modId xmlns:p14="http://schemas.microsoft.com/office/powerpoint/2010/main" val="3538379765"/>
              </p:ext>
            </p:extLst>
          </p:nvPr>
        </p:nvGraphicFramePr>
        <p:xfrm>
          <a:off x="3403600" y="2564985"/>
          <a:ext cx="5159375" cy="4064000"/>
        </p:xfrm>
        <a:graphic>
          <a:graphicData uri="http://schemas.openxmlformats.org/drawingml/2006/chart">
            <c:chart xmlns:c="http://schemas.openxmlformats.org/drawingml/2006/chart" xmlns:r="http://schemas.openxmlformats.org/officeDocument/2006/relationships" r:id="rId2"/>
          </a:graphicData>
        </a:graphic>
      </p:graphicFrame>
      <p:sp>
        <p:nvSpPr>
          <p:cNvPr id="12" name="TextBox 11">
            <a:extLst>
              <a:ext uri="{FF2B5EF4-FFF2-40B4-BE49-F238E27FC236}">
                <a16:creationId xmlns:a16="http://schemas.microsoft.com/office/drawing/2014/main" id="{853B111D-F5B6-3309-DF36-E252A884D0EC}"/>
              </a:ext>
            </a:extLst>
          </p:cNvPr>
          <p:cNvSpPr txBox="1"/>
          <p:nvPr/>
        </p:nvSpPr>
        <p:spPr>
          <a:xfrm>
            <a:off x="470224" y="1731859"/>
            <a:ext cx="2704614" cy="3816429"/>
          </a:xfrm>
          <a:prstGeom prst="rect">
            <a:avLst/>
          </a:prstGeom>
          <a:noFill/>
        </p:spPr>
        <p:txBody>
          <a:bodyPr wrap="square" rtlCol="0">
            <a:spAutoFit/>
          </a:bodyPr>
          <a:lstStyle/>
          <a:p>
            <a:pPr marL="171450" indent="-171450">
              <a:buFont typeface="Wingdings" panose="05000000000000000000" pitchFamily="2" charset="2"/>
              <a:buChar char="Ø"/>
            </a:pPr>
            <a:r>
              <a:rPr lang="en-US" sz="1100" dirty="0">
                <a:latin typeface="Tahoma" panose="020B0604030504040204" pitchFamily="34" charset="0"/>
                <a:ea typeface="Tahoma" panose="020B0604030504040204" pitchFamily="34" charset="0"/>
                <a:cs typeface="Tahoma" panose="020B0604030504040204" pitchFamily="34" charset="0"/>
              </a:rPr>
              <a:t>The average satisfaction score (on the 0-10 scale) is a very positive 7.1.  </a:t>
            </a:r>
          </a:p>
          <a:p>
            <a:pPr marL="171450" indent="-171450">
              <a:buFont typeface="Wingdings" panose="05000000000000000000" pitchFamily="2" charset="2"/>
              <a:buChar char="Ø"/>
            </a:pPr>
            <a:endParaRPr lang="en-US" sz="1100" dirty="0">
              <a:latin typeface="Tahoma" panose="020B0604030504040204" pitchFamily="34" charset="0"/>
              <a:ea typeface="Tahoma" panose="020B0604030504040204" pitchFamily="34" charset="0"/>
              <a:cs typeface="Tahoma" panose="020B0604030504040204" pitchFamily="34" charset="0"/>
            </a:endParaRPr>
          </a:p>
          <a:p>
            <a:pPr marL="171450" indent="-171450">
              <a:buFont typeface="Wingdings" panose="05000000000000000000" pitchFamily="2" charset="2"/>
              <a:buChar char="Ø"/>
            </a:pPr>
            <a:r>
              <a:rPr lang="en-US" sz="1100" dirty="0">
                <a:latin typeface="Tahoma" panose="020B0604030504040204" pitchFamily="34" charset="0"/>
                <a:ea typeface="Tahoma" panose="020B0604030504040204" pitchFamily="34" charset="0"/>
                <a:cs typeface="Tahoma" panose="020B0604030504040204" pitchFamily="34" charset="0"/>
              </a:rPr>
              <a:t>The highest satisfaction ratings come from recent CRC users (especially members), followed by those who have visited the facility but not yet used it.  </a:t>
            </a:r>
          </a:p>
          <a:p>
            <a:pPr marL="171450" indent="-171450">
              <a:buFont typeface="Wingdings" panose="05000000000000000000" pitchFamily="2" charset="2"/>
              <a:buChar char="Ø"/>
            </a:pPr>
            <a:endParaRPr lang="en-US" sz="1100" dirty="0">
              <a:latin typeface="Tahoma" panose="020B0604030504040204" pitchFamily="34" charset="0"/>
              <a:ea typeface="Tahoma" panose="020B0604030504040204" pitchFamily="34" charset="0"/>
              <a:cs typeface="Tahoma" panose="020B0604030504040204" pitchFamily="34" charset="0"/>
            </a:endParaRPr>
          </a:p>
          <a:p>
            <a:pPr marL="171450" indent="-171450">
              <a:buFont typeface="Wingdings" panose="05000000000000000000" pitchFamily="2" charset="2"/>
              <a:buChar char="Ø"/>
            </a:pPr>
            <a:r>
              <a:rPr lang="en-US" sz="1100" dirty="0">
                <a:latin typeface="Tahoma" panose="020B0604030504040204" pitchFamily="34" charset="0"/>
                <a:ea typeface="Tahoma" panose="020B0604030504040204" pitchFamily="34" charset="0"/>
                <a:cs typeface="Tahoma" panose="020B0604030504040204" pitchFamily="34" charset="0"/>
              </a:rPr>
              <a:t>Residents who have only heard about the facility tend to give more neutral ratings (no strong opinions either way).  </a:t>
            </a:r>
          </a:p>
          <a:p>
            <a:pPr marL="171450" indent="-171450">
              <a:buFont typeface="Wingdings" panose="05000000000000000000" pitchFamily="2" charset="2"/>
              <a:buChar char="Ø"/>
            </a:pPr>
            <a:endParaRPr lang="en-US" sz="1100" dirty="0">
              <a:latin typeface="Tahoma" panose="020B0604030504040204" pitchFamily="34" charset="0"/>
              <a:ea typeface="Tahoma" panose="020B0604030504040204" pitchFamily="34" charset="0"/>
              <a:cs typeface="Tahoma" panose="020B0604030504040204" pitchFamily="34" charset="0"/>
            </a:endParaRPr>
          </a:p>
          <a:p>
            <a:pPr marL="171450" indent="-171450">
              <a:buFont typeface="Wingdings" panose="05000000000000000000" pitchFamily="2" charset="2"/>
              <a:buChar char="Ø"/>
            </a:pPr>
            <a:r>
              <a:rPr lang="en-US" sz="1100" dirty="0">
                <a:latin typeface="Tahoma" panose="020B0604030504040204" pitchFamily="34" charset="0"/>
                <a:ea typeface="Tahoma" panose="020B0604030504040204" pitchFamily="34" charset="0"/>
                <a:cs typeface="Tahoma" panose="020B0604030504040204" pitchFamily="34" charset="0"/>
              </a:rPr>
              <a:t>Demographically and regionally, satisfaction with the CRC is consistent.  </a:t>
            </a:r>
          </a:p>
          <a:p>
            <a:pPr marL="171450" indent="-171450">
              <a:buFont typeface="Wingdings" panose="05000000000000000000" pitchFamily="2" charset="2"/>
              <a:buChar char="Ø"/>
            </a:pPr>
            <a:endParaRPr lang="en-US" sz="1100" dirty="0">
              <a:latin typeface="Tahoma" panose="020B0604030504040204" pitchFamily="34" charset="0"/>
              <a:ea typeface="Tahoma" panose="020B0604030504040204" pitchFamily="34" charset="0"/>
              <a:cs typeface="Tahoma" panose="020B0604030504040204" pitchFamily="34" charset="0"/>
            </a:endParaRPr>
          </a:p>
          <a:p>
            <a:pPr marL="171450" indent="-171450">
              <a:buFont typeface="Wingdings" panose="05000000000000000000" pitchFamily="2" charset="2"/>
              <a:buChar char="Ø"/>
            </a:pPr>
            <a:r>
              <a:rPr lang="en-US" sz="1100" b="1" dirty="0">
                <a:latin typeface="Tahoma" panose="020B0604030504040204" pitchFamily="34" charset="0"/>
                <a:ea typeface="Tahoma" panose="020B0604030504040204" pitchFamily="34" charset="0"/>
                <a:cs typeface="Tahoma" panose="020B0604030504040204" pitchFamily="34" charset="0"/>
              </a:rPr>
              <a:t>Clearly, direct experience with the CRC has the biggest impact on one’s overall satisfaction with the facility and its amenities.</a:t>
            </a:r>
          </a:p>
        </p:txBody>
      </p:sp>
      <p:graphicFrame>
        <p:nvGraphicFramePr>
          <p:cNvPr id="2" name="Chart 1">
            <a:extLst>
              <a:ext uri="{FF2B5EF4-FFF2-40B4-BE49-F238E27FC236}">
                <a16:creationId xmlns:a16="http://schemas.microsoft.com/office/drawing/2014/main" id="{BBFDD390-DC47-0F27-0945-92BE2217647A}"/>
              </a:ext>
            </a:extLst>
          </p:cNvPr>
          <p:cNvGraphicFramePr/>
          <p:nvPr>
            <p:extLst>
              <p:ext uri="{D42A27DB-BD31-4B8C-83A1-F6EECF244321}">
                <p14:modId xmlns:p14="http://schemas.microsoft.com/office/powerpoint/2010/main" val="2816726923"/>
              </p:ext>
            </p:extLst>
          </p:nvPr>
        </p:nvGraphicFramePr>
        <p:xfrm>
          <a:off x="3403600" y="1799368"/>
          <a:ext cx="5562438" cy="2226536"/>
        </p:xfrm>
        <a:graphic>
          <a:graphicData uri="http://schemas.openxmlformats.org/drawingml/2006/chart">
            <c:chart xmlns:c="http://schemas.openxmlformats.org/drawingml/2006/chart" xmlns:r="http://schemas.openxmlformats.org/officeDocument/2006/relationships" r:id="rId3"/>
          </a:graphicData>
        </a:graphic>
      </p:graphicFrame>
      <p:sp>
        <p:nvSpPr>
          <p:cNvPr id="9" name="TextBox 8">
            <a:extLst>
              <a:ext uri="{FF2B5EF4-FFF2-40B4-BE49-F238E27FC236}">
                <a16:creationId xmlns:a16="http://schemas.microsoft.com/office/drawing/2014/main" id="{5243A791-30B6-FF9A-6BE6-66BE05A87A3D}"/>
              </a:ext>
            </a:extLst>
          </p:cNvPr>
          <p:cNvSpPr txBox="1"/>
          <p:nvPr/>
        </p:nvSpPr>
        <p:spPr>
          <a:xfrm>
            <a:off x="4229010" y="1745234"/>
            <a:ext cx="3733980" cy="461665"/>
          </a:xfrm>
          <a:prstGeom prst="rect">
            <a:avLst/>
          </a:prstGeom>
          <a:noFill/>
          <a:ln>
            <a:solidFill>
              <a:schemeClr val="tx1"/>
            </a:solidFill>
          </a:ln>
        </p:spPr>
        <p:txBody>
          <a:bodyPr wrap="square" rtlCol="0">
            <a:spAutoFit/>
          </a:bodyPr>
          <a:lstStyle/>
          <a:p>
            <a:pPr algn="ctr"/>
            <a:r>
              <a:rPr lang="en-US" sz="1200" b="1" dirty="0">
                <a:latin typeface="Tahoma" panose="020B0604030504040204" pitchFamily="34" charset="0"/>
                <a:ea typeface="Tahoma" panose="020B0604030504040204" pitchFamily="34" charset="0"/>
                <a:cs typeface="Tahoma" panose="020B0604030504040204" pitchFamily="34" charset="0"/>
              </a:rPr>
              <a:t>Satisfaction with CRC (0-10 scale, n=328):</a:t>
            </a:r>
          </a:p>
          <a:p>
            <a:pPr algn="ctr"/>
            <a:r>
              <a:rPr lang="en-US" sz="1200" b="1" dirty="0">
                <a:latin typeface="Tahoma" panose="020B0604030504040204" pitchFamily="34" charset="0"/>
                <a:ea typeface="Tahoma" panose="020B0604030504040204" pitchFamily="34" charset="0"/>
                <a:cs typeface="Tahoma" panose="020B0604030504040204" pitchFamily="34" charset="0"/>
              </a:rPr>
              <a:t>Average Satisfaction Score = 7.1</a:t>
            </a:r>
          </a:p>
        </p:txBody>
      </p:sp>
      <p:sp>
        <p:nvSpPr>
          <p:cNvPr id="10" name="TextBox 9">
            <a:extLst>
              <a:ext uri="{FF2B5EF4-FFF2-40B4-BE49-F238E27FC236}">
                <a16:creationId xmlns:a16="http://schemas.microsoft.com/office/drawing/2014/main" id="{8016CB43-372A-3B0E-496A-4DB6EC3B5C22}"/>
              </a:ext>
            </a:extLst>
          </p:cNvPr>
          <p:cNvSpPr txBox="1"/>
          <p:nvPr/>
        </p:nvSpPr>
        <p:spPr>
          <a:xfrm>
            <a:off x="1900482" y="6349311"/>
            <a:ext cx="6433731" cy="338554"/>
          </a:xfrm>
          <a:prstGeom prst="rect">
            <a:avLst/>
          </a:prstGeom>
          <a:noFill/>
        </p:spPr>
        <p:txBody>
          <a:bodyPr wrap="square" rtlCol="0">
            <a:spAutoFit/>
          </a:bodyPr>
          <a:lstStyle/>
          <a:p>
            <a:r>
              <a:rPr lang="en-US" sz="800" i="1" dirty="0">
                <a:latin typeface="Tahoma" panose="020B0604030504040204" pitchFamily="34" charset="0"/>
                <a:ea typeface="Tahoma" panose="020B0604030504040204" pitchFamily="34" charset="0"/>
                <a:cs typeface="Tahoma" panose="020B0604030504040204" pitchFamily="34" charset="0"/>
              </a:rPr>
              <a:t>Q13.  [IF FAMILIAR WITH CRC = n=328)  Please indicate your overall opinion of the new Community Recreation Center CRC rating your satisfaction on </a:t>
            </a:r>
            <a:r>
              <a:rPr lang="en-US" sz="800" i="1" dirty="0">
                <a:effectLst/>
                <a:latin typeface="Tahoma" panose="020B0604030504040204" pitchFamily="34" charset="0"/>
                <a:ea typeface="Tahoma" panose="020B0604030504040204" pitchFamily="34" charset="0"/>
                <a:cs typeface="Tahoma" panose="020B0604030504040204" pitchFamily="34" charset="0"/>
              </a:rPr>
              <a:t>a scale from </a:t>
            </a:r>
            <a:r>
              <a:rPr lang="en-US" sz="800" i="1" dirty="0">
                <a:latin typeface="Tahoma" panose="020B0604030504040204" pitchFamily="34" charset="0"/>
                <a:ea typeface="Tahoma" panose="020B0604030504040204" pitchFamily="34" charset="0"/>
                <a:cs typeface="Tahoma" panose="020B0604030504040204" pitchFamily="34" charset="0"/>
              </a:rPr>
              <a:t>0</a:t>
            </a:r>
            <a:r>
              <a:rPr lang="en-US" sz="800" i="1" dirty="0">
                <a:effectLst/>
                <a:latin typeface="Tahoma" panose="020B0604030504040204" pitchFamily="34" charset="0"/>
                <a:ea typeface="Tahoma" panose="020B0604030504040204" pitchFamily="34" charset="0"/>
                <a:cs typeface="Tahoma" panose="020B0604030504040204" pitchFamily="34" charset="0"/>
              </a:rPr>
              <a:t> (completely dissatisfied) through </a:t>
            </a:r>
            <a:r>
              <a:rPr lang="en-US" sz="800" i="1" dirty="0">
                <a:latin typeface="Tahoma" panose="020B0604030504040204" pitchFamily="34" charset="0"/>
                <a:ea typeface="Tahoma" panose="020B0604030504040204" pitchFamily="34" charset="0"/>
                <a:cs typeface="Tahoma" panose="020B0604030504040204" pitchFamily="34" charset="0"/>
              </a:rPr>
              <a:t>10</a:t>
            </a:r>
            <a:r>
              <a:rPr lang="en-US" sz="800" i="1" dirty="0">
                <a:effectLst/>
                <a:latin typeface="Tahoma" panose="020B0604030504040204" pitchFamily="34" charset="0"/>
                <a:ea typeface="Tahoma" panose="020B0604030504040204" pitchFamily="34" charset="0"/>
                <a:cs typeface="Tahoma" panose="020B0604030504040204" pitchFamily="34" charset="0"/>
              </a:rPr>
              <a:t> (completely satisfied), with 5 a neutral score.  </a:t>
            </a:r>
            <a:endParaRPr lang="en-US" sz="800" i="1" dirty="0">
              <a:latin typeface="Tahoma" panose="020B0604030504040204" pitchFamily="34" charset="0"/>
              <a:ea typeface="Tahoma" panose="020B0604030504040204" pitchFamily="34" charset="0"/>
              <a:cs typeface="Tahoma" panose="020B0604030504040204" pitchFamily="34" charset="0"/>
            </a:endParaRPr>
          </a:p>
        </p:txBody>
      </p:sp>
      <p:sp>
        <p:nvSpPr>
          <p:cNvPr id="11" name="TextBox 10">
            <a:extLst>
              <a:ext uri="{FF2B5EF4-FFF2-40B4-BE49-F238E27FC236}">
                <a16:creationId xmlns:a16="http://schemas.microsoft.com/office/drawing/2014/main" id="{B66820A5-C0F4-E914-01B8-6DE00E1129EA}"/>
              </a:ext>
            </a:extLst>
          </p:cNvPr>
          <p:cNvSpPr txBox="1"/>
          <p:nvPr/>
        </p:nvSpPr>
        <p:spPr>
          <a:xfrm>
            <a:off x="482600" y="596720"/>
            <a:ext cx="8038776" cy="692497"/>
          </a:xfrm>
          <a:prstGeom prst="rect">
            <a:avLst/>
          </a:prstGeom>
          <a:noFill/>
        </p:spPr>
        <p:txBody>
          <a:bodyPr wrap="square" rtlCol="0">
            <a:spAutoFit/>
          </a:bodyPr>
          <a:lstStyle/>
          <a:p>
            <a:r>
              <a:rPr lang="en-US" sz="1300" b="1" dirty="0">
                <a:latin typeface="Tahoma" panose="020B0604030504040204" pitchFamily="34" charset="0"/>
                <a:ea typeface="Tahoma" panose="020B0604030504040204" pitchFamily="34" charset="0"/>
                <a:cs typeface="Tahoma" panose="020B0604030504040204" pitchFamily="34" charset="0"/>
              </a:rPr>
              <a:t>Those who are at least familiar with the new CRC facility express strong satisfaction overall.  Two-thirds (67%) are satisfied, including 33% who are completely satisfied.  Only 6% give negative feedback, and the remaining 27% are neutral (probably least familiar).</a:t>
            </a:r>
          </a:p>
        </p:txBody>
      </p:sp>
      <p:sp>
        <p:nvSpPr>
          <p:cNvPr id="13" name="TextBox 12">
            <a:extLst>
              <a:ext uri="{FF2B5EF4-FFF2-40B4-BE49-F238E27FC236}">
                <a16:creationId xmlns:a16="http://schemas.microsoft.com/office/drawing/2014/main" id="{92592AA3-0FE1-DEDB-E556-5435E5C1A3D9}"/>
              </a:ext>
            </a:extLst>
          </p:cNvPr>
          <p:cNvSpPr txBox="1"/>
          <p:nvPr/>
        </p:nvSpPr>
        <p:spPr>
          <a:xfrm>
            <a:off x="5043207" y="148046"/>
            <a:ext cx="3478169" cy="261610"/>
          </a:xfrm>
          <a:prstGeom prst="rect">
            <a:avLst/>
          </a:prstGeom>
          <a:noFill/>
        </p:spPr>
        <p:txBody>
          <a:bodyPr wrap="square" rtlCol="0">
            <a:spAutoFit/>
          </a:bodyPr>
          <a:lstStyle/>
          <a:p>
            <a:pPr algn="r"/>
            <a:r>
              <a:rPr lang="en-US" sz="1100" b="1" dirty="0">
                <a:solidFill>
                  <a:schemeClr val="bg1"/>
                </a:solidFill>
                <a:latin typeface="Tahoma" panose="020B0604030504040204" pitchFamily="34" charset="0"/>
                <a:ea typeface="Tahoma" panose="020B0604030504040204" pitchFamily="34" charset="0"/>
                <a:cs typeface="Tahoma" panose="020B0604030504040204" pitchFamily="34" charset="0"/>
              </a:rPr>
              <a:t>Satisfaction with CRC</a:t>
            </a:r>
          </a:p>
        </p:txBody>
      </p:sp>
      <p:sp>
        <p:nvSpPr>
          <p:cNvPr id="15" name="TextBox 14">
            <a:extLst>
              <a:ext uri="{FF2B5EF4-FFF2-40B4-BE49-F238E27FC236}">
                <a16:creationId xmlns:a16="http://schemas.microsoft.com/office/drawing/2014/main" id="{88C384BB-DD1D-49C3-3058-1F9071CBE786}"/>
              </a:ext>
            </a:extLst>
          </p:cNvPr>
          <p:cNvSpPr txBox="1"/>
          <p:nvPr/>
        </p:nvSpPr>
        <p:spPr>
          <a:xfrm>
            <a:off x="3784600" y="4270290"/>
            <a:ext cx="4549613" cy="276999"/>
          </a:xfrm>
          <a:prstGeom prst="rect">
            <a:avLst/>
          </a:prstGeom>
          <a:noFill/>
          <a:ln>
            <a:solidFill>
              <a:schemeClr val="tx1"/>
            </a:solidFill>
          </a:ln>
        </p:spPr>
        <p:txBody>
          <a:bodyPr wrap="square" rtlCol="0">
            <a:spAutoFit/>
          </a:bodyPr>
          <a:lstStyle/>
          <a:p>
            <a:pPr algn="ctr"/>
            <a:r>
              <a:rPr lang="en-US" sz="1200" b="1" dirty="0">
                <a:latin typeface="Tahoma" panose="020B0604030504040204" pitchFamily="34" charset="0"/>
                <a:ea typeface="Tahoma" panose="020B0604030504040204" pitchFamily="34" charset="0"/>
                <a:cs typeface="Tahoma" panose="020B0604030504040204" pitchFamily="34" charset="0"/>
              </a:rPr>
              <a:t>Average Satisfaction Rating by CRC Usage/Familiarity </a:t>
            </a:r>
          </a:p>
        </p:txBody>
      </p:sp>
      <p:cxnSp>
        <p:nvCxnSpPr>
          <p:cNvPr id="17" name="Straight Connector 16">
            <a:extLst>
              <a:ext uri="{FF2B5EF4-FFF2-40B4-BE49-F238E27FC236}">
                <a16:creationId xmlns:a16="http://schemas.microsoft.com/office/drawing/2014/main" id="{3DC7FAF1-A183-09A4-8C01-C01177606AEB}"/>
              </a:ext>
            </a:extLst>
          </p:cNvPr>
          <p:cNvCxnSpPr/>
          <p:nvPr/>
        </p:nvCxnSpPr>
        <p:spPr>
          <a:xfrm>
            <a:off x="3403600" y="4025904"/>
            <a:ext cx="5384800" cy="0"/>
          </a:xfrm>
          <a:prstGeom prst="line">
            <a:avLst/>
          </a:prstGeom>
          <a:ln>
            <a:solidFill>
              <a:schemeClr val="bg1">
                <a:lumMod val="65000"/>
              </a:schemeClr>
            </a:solidFill>
            <a:prstDash val="lgDash"/>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D471C02F-C627-5D0A-65FC-40E3CAA7817F}"/>
              </a:ext>
            </a:extLst>
          </p:cNvPr>
          <p:cNvCxnSpPr>
            <a:cxnSpLocks/>
          </p:cNvCxnSpPr>
          <p:nvPr/>
        </p:nvCxnSpPr>
        <p:spPr>
          <a:xfrm>
            <a:off x="4394200" y="4775200"/>
            <a:ext cx="0" cy="1346200"/>
          </a:xfrm>
          <a:prstGeom prst="line">
            <a:avLst/>
          </a:prstGeom>
          <a:ln>
            <a:solidFill>
              <a:schemeClr val="bg1">
                <a:lumMod val="75000"/>
              </a:schemeClr>
            </a:solidFill>
            <a:prstDash val="lg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7949178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5">
            <a:extLst>
              <a:ext uri="{FF2B5EF4-FFF2-40B4-BE49-F238E27FC236}">
                <a16:creationId xmlns:a16="http://schemas.microsoft.com/office/drawing/2014/main" id="{3727F431-3358-F711-372B-9517D4758A92}"/>
              </a:ext>
            </a:extLst>
          </p:cNvPr>
          <p:cNvGraphicFramePr>
            <a:graphicFrameLocks noGrp="1"/>
          </p:cNvGraphicFramePr>
          <p:nvPr>
            <p:extLst>
              <p:ext uri="{D42A27DB-BD31-4B8C-83A1-F6EECF244321}">
                <p14:modId xmlns:p14="http://schemas.microsoft.com/office/powerpoint/2010/main" val="4114502363"/>
              </p:ext>
            </p:extLst>
          </p:nvPr>
        </p:nvGraphicFramePr>
        <p:xfrm>
          <a:off x="6818733" y="2590800"/>
          <a:ext cx="1811370" cy="3047148"/>
        </p:xfrm>
        <a:graphic>
          <a:graphicData uri="http://schemas.openxmlformats.org/drawingml/2006/table">
            <a:tbl>
              <a:tblPr firstRow="1" bandRow="1">
                <a:tableStyleId>{5C22544A-7EE6-4342-B048-85BDC9FD1C3A}</a:tableStyleId>
              </a:tblPr>
              <a:tblGrid>
                <a:gridCol w="905685">
                  <a:extLst>
                    <a:ext uri="{9D8B030D-6E8A-4147-A177-3AD203B41FA5}">
                      <a16:colId xmlns:a16="http://schemas.microsoft.com/office/drawing/2014/main" val="28500306"/>
                    </a:ext>
                  </a:extLst>
                </a:gridCol>
                <a:gridCol w="905685">
                  <a:extLst>
                    <a:ext uri="{9D8B030D-6E8A-4147-A177-3AD203B41FA5}">
                      <a16:colId xmlns:a16="http://schemas.microsoft.com/office/drawing/2014/main" val="81527737"/>
                    </a:ext>
                  </a:extLst>
                </a:gridCol>
              </a:tblGrid>
              <a:tr h="446002">
                <a:tc>
                  <a:txBody>
                    <a:bodyPr/>
                    <a:lstStyle/>
                    <a:p>
                      <a:pPr algn="ctr"/>
                      <a:r>
                        <a:rPr lang="en-US" sz="900" b="1" dirty="0">
                          <a:solidFill>
                            <a:schemeClr val="tx1"/>
                          </a:solidFill>
                          <a:latin typeface="Tahoma" panose="020B0604030504040204" pitchFamily="34" charset="0"/>
                          <a:ea typeface="Tahoma" panose="020B0604030504040204" pitchFamily="34" charset="0"/>
                          <a:cs typeface="Tahoma" panose="020B0604030504040204" pitchFamily="34" charset="0"/>
                        </a:rPr>
                        <a:t>Overall % </a:t>
                      </a:r>
                      <a:r>
                        <a:rPr lang="en-US" sz="900" b="1" u="sng" dirty="0">
                          <a:solidFill>
                            <a:schemeClr val="tx1"/>
                          </a:solidFill>
                          <a:latin typeface="Tahoma" panose="020B0604030504040204" pitchFamily="34" charset="0"/>
                          <a:ea typeface="Tahoma" panose="020B0604030504040204" pitchFamily="34" charset="0"/>
                          <a:cs typeface="Tahoma" panose="020B0604030504040204" pitchFamily="34" charset="0"/>
                        </a:rPr>
                        <a:t>Agree*</a:t>
                      </a:r>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900" b="1" dirty="0">
                          <a:solidFill>
                            <a:schemeClr val="tx1"/>
                          </a:solidFill>
                          <a:latin typeface="Tahoma" panose="020B0604030504040204" pitchFamily="34" charset="0"/>
                          <a:ea typeface="Tahoma" panose="020B0604030504040204" pitchFamily="34" charset="0"/>
                          <a:cs typeface="Tahoma" panose="020B0604030504040204" pitchFamily="34" charset="0"/>
                        </a:rPr>
                        <a:t>Unfamiliar%</a:t>
                      </a:r>
                      <a:endParaRPr lang="en-US" sz="900" b="1" u="sng" dirty="0">
                        <a:solidFill>
                          <a:schemeClr val="tx1"/>
                        </a:solidFill>
                        <a:latin typeface="Tahoma" panose="020B0604030504040204" pitchFamily="34" charset="0"/>
                        <a:ea typeface="Tahoma" panose="020B0604030504040204" pitchFamily="34" charset="0"/>
                        <a:cs typeface="Tahoma" panose="020B0604030504040204" pitchFamily="34" charset="0"/>
                      </a:endParaRPr>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04724998"/>
                  </a:ext>
                </a:extLst>
              </a:tr>
              <a:tr h="278750">
                <a:tc>
                  <a:txBody>
                    <a:bodyPr/>
                    <a:lstStyle/>
                    <a:p>
                      <a:pPr algn="ctr"/>
                      <a:r>
                        <a:rPr lang="en-US" sz="900" b="1" dirty="0">
                          <a:solidFill>
                            <a:schemeClr val="tx1"/>
                          </a:solidFill>
                          <a:latin typeface="Tahoma" panose="020B0604030504040204" pitchFamily="34" charset="0"/>
                          <a:ea typeface="Tahoma" panose="020B0604030504040204" pitchFamily="34" charset="0"/>
                          <a:cs typeface="Tahoma" panose="020B0604030504040204" pitchFamily="34" charset="0"/>
                        </a:rPr>
                        <a:t>97%</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900" b="1" dirty="0">
                          <a:solidFill>
                            <a:schemeClr val="tx1"/>
                          </a:solidFill>
                          <a:latin typeface="Tahoma" panose="020B0604030504040204" pitchFamily="34" charset="0"/>
                          <a:ea typeface="Tahoma" panose="020B0604030504040204" pitchFamily="34" charset="0"/>
                          <a:cs typeface="Tahoma" panose="020B0604030504040204" pitchFamily="34" charset="0"/>
                        </a:rPr>
                        <a:t>49%</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63348597"/>
                  </a:ext>
                </a:extLst>
              </a:tr>
              <a:tr h="292207">
                <a:tc>
                  <a:txBody>
                    <a:bodyPr/>
                    <a:lstStyle/>
                    <a:p>
                      <a:pPr algn="ctr"/>
                      <a:r>
                        <a:rPr lang="en-US" sz="900" b="1" dirty="0">
                          <a:solidFill>
                            <a:schemeClr val="tx1"/>
                          </a:solidFill>
                          <a:latin typeface="Tahoma" panose="020B0604030504040204" pitchFamily="34" charset="0"/>
                          <a:ea typeface="Tahoma" panose="020B0604030504040204" pitchFamily="34" charset="0"/>
                          <a:cs typeface="Tahoma" panose="020B0604030504040204" pitchFamily="34" charset="0"/>
                        </a:rPr>
                        <a:t>95%</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900" b="1" dirty="0">
                          <a:solidFill>
                            <a:schemeClr val="tx1"/>
                          </a:solidFill>
                          <a:latin typeface="Tahoma" panose="020B0604030504040204" pitchFamily="34" charset="0"/>
                          <a:ea typeface="Tahoma" panose="020B0604030504040204" pitchFamily="34" charset="0"/>
                          <a:cs typeface="Tahoma" panose="020B0604030504040204" pitchFamily="34" charset="0"/>
                        </a:rPr>
                        <a:t>33%</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28336918"/>
                  </a:ext>
                </a:extLst>
              </a:tr>
              <a:tr h="290027">
                <a:tc>
                  <a:txBody>
                    <a:bodyPr/>
                    <a:lstStyle/>
                    <a:p>
                      <a:pPr algn="ctr"/>
                      <a:r>
                        <a:rPr lang="en-US" sz="900" b="1" dirty="0">
                          <a:solidFill>
                            <a:schemeClr val="tx1"/>
                          </a:solidFill>
                          <a:latin typeface="Tahoma" panose="020B0604030504040204" pitchFamily="34" charset="0"/>
                          <a:ea typeface="Tahoma" panose="020B0604030504040204" pitchFamily="34" charset="0"/>
                          <a:cs typeface="Tahoma" panose="020B0604030504040204" pitchFamily="34" charset="0"/>
                        </a:rPr>
                        <a:t>93%</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900" b="1" dirty="0">
                          <a:solidFill>
                            <a:schemeClr val="tx1"/>
                          </a:solidFill>
                          <a:latin typeface="Tahoma" panose="020B0604030504040204" pitchFamily="34" charset="0"/>
                          <a:ea typeface="Tahoma" panose="020B0604030504040204" pitchFamily="34" charset="0"/>
                          <a:cs typeface="Tahoma" panose="020B0604030504040204" pitchFamily="34" charset="0"/>
                        </a:rPr>
                        <a:t>42%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28486802"/>
                  </a:ext>
                </a:extLst>
              </a:tr>
              <a:tr h="290027">
                <a:tc>
                  <a:txBody>
                    <a:bodyPr/>
                    <a:lstStyle/>
                    <a:p>
                      <a:pPr algn="ctr"/>
                      <a:r>
                        <a:rPr lang="en-US" sz="900" b="1" dirty="0">
                          <a:solidFill>
                            <a:schemeClr val="tx1"/>
                          </a:solidFill>
                          <a:latin typeface="Tahoma" panose="020B0604030504040204" pitchFamily="34" charset="0"/>
                          <a:ea typeface="Tahoma" panose="020B0604030504040204" pitchFamily="34" charset="0"/>
                          <a:cs typeface="Tahoma" panose="020B0604030504040204" pitchFamily="34" charset="0"/>
                        </a:rPr>
                        <a:t>92%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900" b="1" dirty="0">
                          <a:solidFill>
                            <a:schemeClr val="tx1"/>
                          </a:solidFill>
                          <a:latin typeface="Tahoma" panose="020B0604030504040204" pitchFamily="34" charset="0"/>
                          <a:ea typeface="Tahoma" panose="020B0604030504040204" pitchFamily="34" charset="0"/>
                          <a:cs typeface="Tahoma" panose="020B0604030504040204" pitchFamily="34" charset="0"/>
                        </a:rPr>
                        <a:t>45%</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081884899"/>
                  </a:ext>
                </a:extLst>
              </a:tr>
              <a:tr h="290027">
                <a:tc>
                  <a:txBody>
                    <a:bodyPr/>
                    <a:lstStyle/>
                    <a:p>
                      <a:pPr algn="ctr"/>
                      <a:r>
                        <a:rPr lang="en-US" sz="900" b="1" dirty="0">
                          <a:solidFill>
                            <a:schemeClr val="tx1"/>
                          </a:solidFill>
                          <a:latin typeface="Tahoma" panose="020B0604030504040204" pitchFamily="34" charset="0"/>
                          <a:ea typeface="Tahoma" panose="020B0604030504040204" pitchFamily="34" charset="0"/>
                          <a:cs typeface="Tahoma" panose="020B0604030504040204" pitchFamily="34" charset="0"/>
                        </a:rPr>
                        <a:t>92%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900" b="1" dirty="0">
                          <a:solidFill>
                            <a:schemeClr val="tx1"/>
                          </a:solidFill>
                          <a:latin typeface="Tahoma" panose="020B0604030504040204" pitchFamily="34" charset="0"/>
                          <a:ea typeface="Tahoma" panose="020B0604030504040204" pitchFamily="34" charset="0"/>
                          <a:cs typeface="Tahoma" panose="020B0604030504040204" pitchFamily="34" charset="0"/>
                        </a:rPr>
                        <a:t>48%</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64870757"/>
                  </a:ext>
                </a:extLst>
              </a:tr>
              <a:tr h="290027">
                <a:tc>
                  <a:txBody>
                    <a:bodyPr/>
                    <a:lstStyle/>
                    <a:p>
                      <a:pPr algn="ctr"/>
                      <a:r>
                        <a:rPr lang="en-US" sz="900" b="1" dirty="0">
                          <a:solidFill>
                            <a:schemeClr val="tx1"/>
                          </a:solidFill>
                          <a:latin typeface="Tahoma" panose="020B0604030504040204" pitchFamily="34" charset="0"/>
                          <a:ea typeface="Tahoma" panose="020B0604030504040204" pitchFamily="34" charset="0"/>
                          <a:cs typeface="Tahoma" panose="020B0604030504040204" pitchFamily="34" charset="0"/>
                        </a:rPr>
                        <a:t>90%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900" b="1" dirty="0">
                          <a:solidFill>
                            <a:schemeClr val="tx1"/>
                          </a:solidFill>
                          <a:latin typeface="Tahoma" panose="020B0604030504040204" pitchFamily="34" charset="0"/>
                          <a:ea typeface="Tahoma" panose="020B0604030504040204" pitchFamily="34" charset="0"/>
                          <a:cs typeface="Tahoma" panose="020B0604030504040204" pitchFamily="34" charset="0"/>
                        </a:rPr>
                        <a:t>43%</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78428754"/>
                  </a:ext>
                </a:extLst>
              </a:tr>
              <a:tr h="290027">
                <a:tc>
                  <a:txBody>
                    <a:bodyPr/>
                    <a:lstStyle/>
                    <a:p>
                      <a:pPr algn="ctr"/>
                      <a:r>
                        <a:rPr lang="en-US" sz="900" b="1" dirty="0">
                          <a:solidFill>
                            <a:schemeClr val="tx1"/>
                          </a:solidFill>
                          <a:latin typeface="Tahoma" panose="020B0604030504040204" pitchFamily="34" charset="0"/>
                          <a:ea typeface="Tahoma" panose="020B0604030504040204" pitchFamily="34" charset="0"/>
                          <a:cs typeface="Tahoma" panose="020B0604030504040204" pitchFamily="34" charset="0"/>
                        </a:rPr>
                        <a:t>87%</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900" b="1" dirty="0">
                          <a:solidFill>
                            <a:schemeClr val="tx1"/>
                          </a:solidFill>
                          <a:latin typeface="Tahoma" panose="020B0604030504040204" pitchFamily="34" charset="0"/>
                          <a:ea typeface="Tahoma" panose="020B0604030504040204" pitchFamily="34" charset="0"/>
                          <a:cs typeface="Tahoma" panose="020B0604030504040204" pitchFamily="34" charset="0"/>
                        </a:rPr>
                        <a:t>60%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09612877"/>
                  </a:ext>
                </a:extLst>
              </a:tr>
              <a:tr h="290027">
                <a:tc>
                  <a:txBody>
                    <a:bodyPr/>
                    <a:lstStyle/>
                    <a:p>
                      <a:pPr algn="ctr"/>
                      <a:r>
                        <a:rPr lang="en-US" sz="900" b="1" dirty="0">
                          <a:solidFill>
                            <a:schemeClr val="tx1"/>
                          </a:solidFill>
                          <a:latin typeface="Tahoma" panose="020B0604030504040204" pitchFamily="34" charset="0"/>
                          <a:ea typeface="Tahoma" panose="020B0604030504040204" pitchFamily="34" charset="0"/>
                          <a:cs typeface="Tahoma" panose="020B0604030504040204" pitchFamily="34" charset="0"/>
                        </a:rPr>
                        <a:t>86%</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900" b="1" dirty="0">
                          <a:solidFill>
                            <a:schemeClr val="tx1"/>
                          </a:solidFill>
                          <a:latin typeface="Tahoma" panose="020B0604030504040204" pitchFamily="34" charset="0"/>
                          <a:ea typeface="Tahoma" panose="020B0604030504040204" pitchFamily="34" charset="0"/>
                          <a:cs typeface="Tahoma" panose="020B0604030504040204" pitchFamily="34" charset="0"/>
                        </a:rPr>
                        <a:t>55%</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22294482"/>
                  </a:ext>
                </a:extLst>
              </a:tr>
              <a:tr h="290027">
                <a:tc>
                  <a:txBody>
                    <a:bodyPr/>
                    <a:lstStyle/>
                    <a:p>
                      <a:pPr algn="ctr"/>
                      <a:r>
                        <a:rPr lang="en-US" sz="900" b="1" dirty="0">
                          <a:solidFill>
                            <a:schemeClr val="tx1"/>
                          </a:solidFill>
                          <a:latin typeface="Tahoma" panose="020B0604030504040204" pitchFamily="34" charset="0"/>
                          <a:ea typeface="Tahoma" panose="020B0604030504040204" pitchFamily="34" charset="0"/>
                          <a:cs typeface="Tahoma" panose="020B0604030504040204" pitchFamily="34" charset="0"/>
                        </a:rPr>
                        <a:t>79%</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900" b="1" dirty="0">
                          <a:solidFill>
                            <a:schemeClr val="tx1"/>
                          </a:solidFill>
                          <a:latin typeface="Tahoma" panose="020B0604030504040204" pitchFamily="34" charset="0"/>
                          <a:ea typeface="Tahoma" panose="020B0604030504040204" pitchFamily="34" charset="0"/>
                          <a:cs typeface="Tahoma" panose="020B0604030504040204" pitchFamily="34" charset="0"/>
                        </a:rPr>
                        <a:t>49%</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79919885"/>
                  </a:ext>
                </a:extLst>
              </a:tr>
            </a:tbl>
          </a:graphicData>
        </a:graphic>
      </p:graphicFrame>
      <p:graphicFrame>
        <p:nvGraphicFramePr>
          <p:cNvPr id="4" name="Chart 3">
            <a:extLst>
              <a:ext uri="{FF2B5EF4-FFF2-40B4-BE49-F238E27FC236}">
                <a16:creationId xmlns:a16="http://schemas.microsoft.com/office/drawing/2014/main" id="{C5B636A5-81CC-32A6-BD49-419E8EBC774D}"/>
              </a:ext>
            </a:extLst>
          </p:cNvPr>
          <p:cNvGraphicFramePr/>
          <p:nvPr>
            <p:extLst>
              <p:ext uri="{D42A27DB-BD31-4B8C-83A1-F6EECF244321}">
                <p14:modId xmlns:p14="http://schemas.microsoft.com/office/powerpoint/2010/main" val="719744823"/>
              </p:ext>
            </p:extLst>
          </p:nvPr>
        </p:nvGraphicFramePr>
        <p:xfrm>
          <a:off x="513897" y="3062392"/>
          <a:ext cx="6616700" cy="3000331"/>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Box 5">
            <a:extLst>
              <a:ext uri="{FF2B5EF4-FFF2-40B4-BE49-F238E27FC236}">
                <a16:creationId xmlns:a16="http://schemas.microsoft.com/office/drawing/2014/main" id="{9053C64C-02CB-116C-04E1-85455267515A}"/>
              </a:ext>
            </a:extLst>
          </p:cNvPr>
          <p:cNvSpPr txBox="1"/>
          <p:nvPr/>
        </p:nvSpPr>
        <p:spPr>
          <a:xfrm>
            <a:off x="1654050" y="6076004"/>
            <a:ext cx="6916894" cy="607282"/>
          </a:xfrm>
          <a:prstGeom prst="rect">
            <a:avLst/>
          </a:prstGeom>
          <a:noFill/>
        </p:spPr>
        <p:txBody>
          <a:bodyPr wrap="square" rtlCol="0">
            <a:spAutoFit/>
          </a:bodyPr>
          <a:lstStyle/>
          <a:p>
            <a:pPr marR="0" lvl="0">
              <a:lnSpc>
                <a:spcPct val="107000"/>
              </a:lnSpc>
              <a:spcBef>
                <a:spcPts val="0"/>
              </a:spcBef>
              <a:buSzPts val="1000"/>
            </a:pPr>
            <a:r>
              <a:rPr lang="en-US" sz="800" i="1" dirty="0">
                <a:latin typeface="Tahoma" panose="020B0604030504040204" pitchFamily="34" charset="0"/>
                <a:ea typeface="Tahoma" panose="020B0604030504040204" pitchFamily="34" charset="0"/>
                <a:cs typeface="Tahoma" panose="020B0604030504040204" pitchFamily="34" charset="0"/>
              </a:rPr>
              <a:t>Q14. </a:t>
            </a:r>
            <a:r>
              <a:rPr lang="en-US" sz="800" i="1" u="none" strike="noStrike" dirty="0">
                <a:effectLst/>
                <a:latin typeface="Tahoma" panose="020B0604030504040204" pitchFamily="34" charset="0"/>
                <a:ea typeface="Tahoma" panose="020B0604030504040204" pitchFamily="34" charset="0"/>
                <a:cs typeface="Tahoma" panose="020B0604030504040204" pitchFamily="34" charset="0"/>
              </a:rPr>
              <a:t>Please indicate your level of agreement with the following statements about the new CRC.  If you are not familiar enough to rate any item, simply select “Unfamiliar”.   </a:t>
            </a:r>
            <a:r>
              <a:rPr lang="en-US" sz="800" i="1" dirty="0">
                <a:effectLst/>
                <a:latin typeface="Tahoma" panose="020B0604030504040204" pitchFamily="34" charset="0"/>
                <a:ea typeface="Tahoma" panose="020B0604030504040204" pitchFamily="34" charset="0"/>
                <a:cs typeface="Tahoma" panose="020B0604030504040204" pitchFamily="34" charset="0"/>
              </a:rPr>
              <a:t>The new Community Recreation Center/CRC: </a:t>
            </a:r>
          </a:p>
          <a:p>
            <a:pPr marR="0" lvl="0">
              <a:lnSpc>
                <a:spcPct val="107000"/>
              </a:lnSpc>
              <a:spcBef>
                <a:spcPts val="0"/>
              </a:spcBef>
              <a:buSzPts val="1000"/>
            </a:pPr>
            <a:r>
              <a:rPr lang="en-US" sz="800" i="1" dirty="0">
                <a:latin typeface="Tahoma" panose="020B0604030504040204" pitchFamily="34" charset="0"/>
                <a:ea typeface="Tahoma" panose="020B0604030504040204" pitchFamily="34" charset="0"/>
                <a:cs typeface="Tahoma" panose="020B0604030504040204" pitchFamily="34" charset="0"/>
              </a:rPr>
              <a:t>* Among those familiar enough to give a response.</a:t>
            </a:r>
            <a:endParaRPr lang="en-US" sz="800" i="1" dirty="0">
              <a:effectLst/>
              <a:latin typeface="Tahoma" panose="020B0604030504040204" pitchFamily="34" charset="0"/>
              <a:ea typeface="Tahoma" panose="020B0604030504040204" pitchFamily="34" charset="0"/>
              <a:cs typeface="Tahoma" panose="020B0604030504040204" pitchFamily="34" charset="0"/>
            </a:endParaRPr>
          </a:p>
          <a:p>
            <a:pPr marR="0" lvl="0">
              <a:lnSpc>
                <a:spcPct val="107000"/>
              </a:lnSpc>
              <a:spcBef>
                <a:spcPts val="0"/>
              </a:spcBef>
              <a:buSzPts val="1000"/>
            </a:pPr>
            <a:r>
              <a:rPr lang="en-US" sz="800" i="1" u="none" strike="noStrike" dirty="0">
                <a:latin typeface="Tahoma" panose="020B0604030504040204" pitchFamily="34" charset="0"/>
                <a:ea typeface="Tahoma" panose="020B0604030504040204" pitchFamily="34" charset="0"/>
                <a:cs typeface="Tahoma" panose="020B0604030504040204" pitchFamily="34" charset="0"/>
              </a:rPr>
              <a:t>NOTE: values &lt;4% are not shown</a:t>
            </a:r>
            <a:r>
              <a:rPr lang="en-US" sz="800" i="1" dirty="0">
                <a:latin typeface="Tahoma" panose="020B0604030504040204" pitchFamily="34" charset="0"/>
                <a:ea typeface="Tahoma" panose="020B0604030504040204" pitchFamily="34" charset="0"/>
                <a:cs typeface="Tahoma" panose="020B0604030504040204" pitchFamily="34" charset="0"/>
              </a:rPr>
              <a:t>.  Overall agree % may be adjusted due to rounding.</a:t>
            </a:r>
            <a:endParaRPr lang="en-US" sz="800" i="1" u="none" strike="noStrike" dirty="0">
              <a:effectLst/>
              <a:latin typeface="Tahoma" panose="020B0604030504040204" pitchFamily="34" charset="0"/>
              <a:ea typeface="Tahoma" panose="020B0604030504040204" pitchFamily="34" charset="0"/>
              <a:cs typeface="Tahoma" panose="020B0604030504040204" pitchFamily="34" charset="0"/>
            </a:endParaRPr>
          </a:p>
        </p:txBody>
      </p:sp>
      <p:sp>
        <p:nvSpPr>
          <p:cNvPr id="7" name="Title 2">
            <a:extLst>
              <a:ext uri="{FF2B5EF4-FFF2-40B4-BE49-F238E27FC236}">
                <a16:creationId xmlns:a16="http://schemas.microsoft.com/office/drawing/2014/main" id="{F63F1149-6E46-1E45-FB0C-EBC5B1C7DA26}"/>
              </a:ext>
            </a:extLst>
          </p:cNvPr>
          <p:cNvSpPr txBox="1">
            <a:spLocks/>
          </p:cNvSpPr>
          <p:nvPr/>
        </p:nvSpPr>
        <p:spPr>
          <a:xfrm>
            <a:off x="531625" y="587848"/>
            <a:ext cx="7989752" cy="671210"/>
          </a:xfrm>
          <a:prstGeom prst="rect">
            <a:avLst/>
          </a:prstGeom>
        </p:spPr>
        <p:txBody>
          <a:bodyPr vert="horz" lIns="91440" tIns="45720" rIns="91440" bIns="45720" rtlCol="0" anchor="ctr">
            <a:noAutofit/>
          </a:bodyPr>
          <a:lstStyle>
            <a:lvl1pPr algn="l" defTabSz="457189" rtl="0" eaLnBrk="1" latinLnBrk="0" hangingPunct="1">
              <a:spcBef>
                <a:spcPct val="0"/>
              </a:spcBef>
              <a:buNone/>
              <a:defRPr sz="2000" b="1" kern="1200" cap="none" baseline="0">
                <a:solidFill>
                  <a:sysClr val="windowText" lastClr="000000"/>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marR="0" lvl="0" indent="0" algn="l" defTabSz="457189" rtl="0" eaLnBrk="1" fontAlgn="auto" latinLnBrk="0" hangingPunct="1">
              <a:lnSpc>
                <a:spcPct val="100000"/>
              </a:lnSpc>
              <a:spcBef>
                <a:spcPct val="0"/>
              </a:spcBef>
              <a:spcAft>
                <a:spcPts val="0"/>
              </a:spcAft>
              <a:buClrTx/>
              <a:buSzTx/>
              <a:buFontTx/>
              <a:buNone/>
              <a:tabLst/>
              <a:defRPr/>
            </a:pPr>
            <a:r>
              <a:rPr kumimoji="0" lang="en-US" sz="1300" b="1" i="0" u="none" strike="noStrike" kern="1200" cap="none" spc="0" normalizeH="0" baseline="0" noProof="0" dirty="0">
                <a:ln>
                  <a:noFill/>
                </a:ln>
                <a:solidFill>
                  <a:schemeClr val="tx1"/>
                </a:solidFill>
                <a:effectLst/>
                <a:uLnTx/>
                <a:uFillTx/>
                <a:latin typeface="Tahoma" panose="020B0604030504040204" pitchFamily="34" charset="0"/>
                <a:ea typeface="Tahoma" panose="020B0604030504040204" pitchFamily="34" charset="0"/>
                <a:cs typeface="Tahoma" panose="020B0604030504040204" pitchFamily="34" charset="0"/>
              </a:rPr>
              <a:t>When testing statements about the benefits and impact of the new CRC, many respondents (33% to 60% of those familiar with the facility) </a:t>
            </a:r>
            <a:r>
              <a:rPr lang="en-US" sz="1300" dirty="0">
                <a:solidFill>
                  <a:schemeClr val="tx1"/>
                </a:solidFill>
                <a:latin typeface="Tahoma" panose="020B0604030504040204" pitchFamily="34" charset="0"/>
                <a:ea typeface="Tahoma" panose="020B0604030504040204" pitchFamily="34" charset="0"/>
                <a:cs typeface="Tahoma" panose="020B0604030504040204" pitchFamily="34" charset="0"/>
              </a:rPr>
              <a:t>were unable to express an opinion.  The rest represent a strong consensus in agreement with most statements.  </a:t>
            </a:r>
            <a:endParaRPr kumimoji="0" lang="en-US" sz="1300" b="1" i="0" u="none" strike="noStrike" kern="1200" cap="none" spc="0" normalizeH="0" baseline="0" noProof="0" dirty="0">
              <a:ln>
                <a:noFill/>
              </a:ln>
              <a:solidFill>
                <a:schemeClr val="tx1"/>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8" name="Content Placeholder 2">
            <a:extLst>
              <a:ext uri="{FF2B5EF4-FFF2-40B4-BE49-F238E27FC236}">
                <a16:creationId xmlns:a16="http://schemas.microsoft.com/office/drawing/2014/main" id="{1AD11989-AEF8-2F49-B3B8-73278E413ACE}"/>
              </a:ext>
            </a:extLst>
          </p:cNvPr>
          <p:cNvSpPr txBox="1">
            <a:spLocks/>
          </p:cNvSpPr>
          <p:nvPr/>
        </p:nvSpPr>
        <p:spPr>
          <a:xfrm>
            <a:off x="581192" y="1407888"/>
            <a:ext cx="7989752" cy="409740"/>
          </a:xfrm>
          <a:prstGeom prst="rect">
            <a:avLst/>
          </a:prstGeom>
        </p:spPr>
        <p:txBody>
          <a:bodyPr vert="horz" lIns="91440" tIns="45720" rIns="91440" bIns="45720" rtlCol="0" anchor="t">
            <a:noAutofit/>
          </a:bodyPr>
          <a:lstStyle>
            <a:lvl1pPr marL="305992" indent="-305992" algn="l" defTabSz="457189" rtl="0" eaLnBrk="1" latinLnBrk="0" hangingPunct="1">
              <a:spcBef>
                <a:spcPct val="20000"/>
              </a:spcBef>
              <a:spcAft>
                <a:spcPts val="600"/>
              </a:spcAft>
              <a:buClrTx/>
              <a:buSzPct val="92000"/>
              <a:buFont typeface="Wingdings" panose="05000000000000000000" pitchFamily="2" charset="2"/>
              <a:buChar char="Ø"/>
              <a:defRPr sz="1200" kern="1200">
                <a:solidFill>
                  <a:schemeClr val="tx2"/>
                </a:solidFill>
                <a:latin typeface="+mn-lt"/>
                <a:ea typeface="+mn-ea"/>
                <a:cs typeface="+mn-cs"/>
              </a:defRPr>
            </a:lvl1pPr>
            <a:lvl2pPr marL="629984" indent="-305992" algn="l" defTabSz="457189" rtl="0" eaLnBrk="1" latinLnBrk="0" hangingPunct="1">
              <a:spcBef>
                <a:spcPct val="20000"/>
              </a:spcBef>
              <a:spcAft>
                <a:spcPts val="600"/>
              </a:spcAft>
              <a:buClrTx/>
              <a:buSzPct val="92000"/>
              <a:buFont typeface="Wingdings 2" panose="05020102010507070707" pitchFamily="18" charset="2"/>
              <a:buChar char=""/>
              <a:defRPr sz="1200" kern="1200">
                <a:solidFill>
                  <a:schemeClr val="tx2"/>
                </a:solidFill>
                <a:latin typeface="+mn-lt"/>
                <a:ea typeface="+mn-ea"/>
                <a:cs typeface="+mn-cs"/>
              </a:defRPr>
            </a:lvl2pPr>
            <a:lvl3pPr marL="899978" indent="-269993" algn="l" defTabSz="457189" rtl="0" eaLnBrk="1" latinLnBrk="0" hangingPunct="1">
              <a:spcBef>
                <a:spcPct val="20000"/>
              </a:spcBef>
              <a:spcAft>
                <a:spcPts val="600"/>
              </a:spcAft>
              <a:buClrTx/>
              <a:buSzPct val="92000"/>
              <a:buFont typeface="Wingdings 2" panose="05020102010507070707" pitchFamily="18" charset="2"/>
              <a:buChar char=""/>
              <a:defRPr sz="1200" kern="1200">
                <a:solidFill>
                  <a:schemeClr val="tx2"/>
                </a:solidFill>
                <a:latin typeface="+mn-lt"/>
                <a:ea typeface="+mn-ea"/>
                <a:cs typeface="+mn-cs"/>
              </a:defRPr>
            </a:lvl3pPr>
            <a:lvl4pPr marL="1241969" indent="-233994" algn="l" defTabSz="457189" rtl="0" eaLnBrk="1" latinLnBrk="0" hangingPunct="1">
              <a:spcBef>
                <a:spcPct val="20000"/>
              </a:spcBef>
              <a:spcAft>
                <a:spcPts val="600"/>
              </a:spcAft>
              <a:buClrTx/>
              <a:buSzPct val="92000"/>
              <a:buFont typeface="Wingdings 2" panose="05020102010507070707" pitchFamily="18" charset="2"/>
              <a:buChar char=""/>
              <a:defRPr sz="1200" kern="1200">
                <a:solidFill>
                  <a:schemeClr val="tx2"/>
                </a:solidFill>
                <a:latin typeface="+mn-lt"/>
                <a:ea typeface="+mn-ea"/>
                <a:cs typeface="+mn-cs"/>
              </a:defRPr>
            </a:lvl4pPr>
            <a:lvl5pPr marL="1601960" indent="-233994" algn="l" defTabSz="457189" rtl="0" eaLnBrk="1" latinLnBrk="0" hangingPunct="1">
              <a:spcBef>
                <a:spcPct val="20000"/>
              </a:spcBef>
              <a:spcAft>
                <a:spcPts val="600"/>
              </a:spcAft>
              <a:buClrTx/>
              <a:buSzPct val="92000"/>
              <a:buFont typeface="Wingdings 2" panose="05020102010507070707" pitchFamily="18" charset="2"/>
              <a:buChar char=""/>
              <a:defRPr sz="1200" kern="1200">
                <a:solidFill>
                  <a:schemeClr val="tx2"/>
                </a:solidFill>
                <a:latin typeface="+mn-lt"/>
                <a:ea typeface="+mn-ea"/>
                <a:cs typeface="+mn-cs"/>
              </a:defRPr>
            </a:lvl5pPr>
            <a:lvl6pPr marL="1899953" indent="-228594" algn="l" defTabSz="457189"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199945" indent="-228594" algn="l" defTabSz="457189"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499938" indent="-228594" algn="l" defTabSz="457189"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799930" indent="-228594" algn="l" defTabSz="457189"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285744" marR="0" lvl="0" indent="-285744" algn="l" defTabSz="914377" rtl="0" eaLnBrk="1" fontAlgn="auto" latinLnBrk="0" hangingPunct="1">
              <a:lnSpc>
                <a:spcPct val="110000"/>
              </a:lnSpc>
              <a:spcBef>
                <a:spcPts val="0"/>
              </a:spcBef>
              <a:spcAft>
                <a:spcPts val="0"/>
              </a:spcAft>
              <a:buClrTx/>
              <a:buSzPct val="100000"/>
              <a:buFont typeface="Wingdings" panose="05000000000000000000" pitchFamily="2" charset="2"/>
              <a:buChar char="Ø"/>
              <a:tabLst>
                <a:tab pos="173034" algn="l"/>
              </a:tabLst>
              <a:defRPr/>
            </a:pPr>
            <a:r>
              <a:rPr lang="en-US" sz="1100" dirty="0">
                <a:solidFill>
                  <a:schemeClr val="tx1"/>
                </a:solidFill>
                <a:latin typeface="Tahoma" panose="020B0604030504040204" pitchFamily="34" charset="0"/>
                <a:ea typeface="Tahoma" panose="020B0604030504040204" pitchFamily="34" charset="0"/>
                <a:cs typeface="Tahoma" panose="020B0604030504040204" pitchFamily="34" charset="0"/>
              </a:rPr>
              <a:t>Two statements especially stand out with over 73% who “strongly agree” that the CRC is welcoming to all, and is inclusive of and serves the diverse needs of the community.</a:t>
            </a:r>
          </a:p>
          <a:p>
            <a:pPr marL="285744" marR="0" lvl="0" indent="-285744" algn="l" defTabSz="914377" rtl="0" eaLnBrk="1" fontAlgn="auto" latinLnBrk="0" hangingPunct="1">
              <a:lnSpc>
                <a:spcPct val="110000"/>
              </a:lnSpc>
              <a:spcBef>
                <a:spcPts val="0"/>
              </a:spcBef>
              <a:spcAft>
                <a:spcPts val="0"/>
              </a:spcAft>
              <a:buClrTx/>
              <a:buSzPct val="100000"/>
              <a:buFont typeface="Wingdings" panose="05000000000000000000" pitchFamily="2" charset="2"/>
              <a:buChar char="Ø"/>
              <a:tabLst>
                <a:tab pos="173034" algn="l"/>
              </a:tabLst>
              <a:defRPr/>
            </a:pPr>
            <a:endParaRPr kumimoji="0" lang="en-US" sz="1100" b="0" i="0" u="none" strike="noStrike" kern="1200" cap="none" spc="0" normalizeH="0" baseline="0" noProof="0" dirty="0">
              <a:ln>
                <a:noFill/>
              </a:ln>
              <a:solidFill>
                <a:schemeClr val="tx1"/>
              </a:solidFill>
              <a:effectLst/>
              <a:uLnTx/>
              <a:uFillTx/>
              <a:latin typeface="Tahoma" panose="020B0604030504040204" pitchFamily="34" charset="0"/>
              <a:ea typeface="Tahoma" panose="020B0604030504040204" pitchFamily="34" charset="0"/>
              <a:cs typeface="Tahoma" panose="020B0604030504040204" pitchFamily="34" charset="0"/>
            </a:endParaRPr>
          </a:p>
          <a:p>
            <a:pPr marL="285744" marR="0" lvl="0" indent="-285744" algn="l" defTabSz="914377" rtl="0" eaLnBrk="1" fontAlgn="auto" latinLnBrk="0" hangingPunct="1">
              <a:lnSpc>
                <a:spcPct val="110000"/>
              </a:lnSpc>
              <a:spcBef>
                <a:spcPts val="0"/>
              </a:spcBef>
              <a:spcAft>
                <a:spcPts val="0"/>
              </a:spcAft>
              <a:buClrTx/>
              <a:buSzPct val="100000"/>
              <a:buFont typeface="Wingdings" panose="05000000000000000000" pitchFamily="2" charset="2"/>
              <a:buChar char="Ø"/>
              <a:tabLst>
                <a:tab pos="173034" algn="l"/>
              </a:tabLst>
              <a:defRPr/>
            </a:pPr>
            <a:r>
              <a:rPr kumimoji="0" lang="en-US" sz="1100" b="0" i="0" u="none" strike="noStrike" kern="1200" cap="none" spc="0" normalizeH="0" baseline="0" noProof="0" dirty="0">
                <a:ln>
                  <a:noFill/>
                </a:ln>
                <a:solidFill>
                  <a:schemeClr val="tx1"/>
                </a:solidFill>
                <a:effectLst/>
                <a:uLnTx/>
                <a:uFillTx/>
                <a:latin typeface="Tahoma" panose="020B0604030504040204" pitchFamily="34" charset="0"/>
                <a:ea typeface="Tahoma" panose="020B0604030504040204" pitchFamily="34" charset="0"/>
                <a:cs typeface="Tahoma" panose="020B0604030504040204" pitchFamily="34" charset="0"/>
              </a:rPr>
              <a:t>Between 14% and 21% </a:t>
            </a:r>
            <a:r>
              <a:rPr kumimoji="0" lang="en-US" sz="1100" b="0" i="0" u="sng" strike="noStrike" kern="1200" cap="none" spc="0" normalizeH="0" baseline="0" noProof="0" dirty="0">
                <a:ln>
                  <a:noFill/>
                </a:ln>
                <a:solidFill>
                  <a:schemeClr val="tx1"/>
                </a:solidFill>
                <a:effectLst/>
                <a:uLnTx/>
                <a:uFillTx/>
                <a:latin typeface="Tahoma" panose="020B0604030504040204" pitchFamily="34" charset="0"/>
                <a:ea typeface="Tahoma" panose="020B0604030504040204" pitchFamily="34" charset="0"/>
                <a:cs typeface="Tahoma" panose="020B0604030504040204" pitchFamily="34" charset="0"/>
              </a:rPr>
              <a:t>disagree</a:t>
            </a:r>
            <a:r>
              <a:rPr kumimoji="0" lang="en-US" sz="1100" b="0" i="0" strike="noStrike" kern="1200" cap="none" spc="0" normalizeH="0" baseline="0" noProof="0" dirty="0">
                <a:ln>
                  <a:noFill/>
                </a:ln>
                <a:solidFill>
                  <a:schemeClr val="tx1"/>
                </a:solidFill>
                <a:effectLst/>
                <a:uLnTx/>
                <a:uFillTx/>
                <a:latin typeface="Tahoma" panose="020B0604030504040204" pitchFamily="34" charset="0"/>
                <a:ea typeface="Tahoma" panose="020B0604030504040204" pitchFamily="34" charset="0"/>
                <a:cs typeface="Tahoma" panose="020B0604030504040204" pitchFamily="34" charset="0"/>
              </a:rPr>
              <a:t> that the facility offers the variety of programs that they seek or meets their needs.  Most often, these respondents report interest in or a need for an indoor pool, larger workout area, and/or lower fees (see page 56).</a:t>
            </a:r>
            <a:endParaRPr kumimoji="0" lang="en-US" sz="1100" b="0" i="0" u="none" strike="noStrike" kern="1200" cap="none" spc="0" normalizeH="0" baseline="0" noProof="0" dirty="0">
              <a:ln>
                <a:noFill/>
              </a:ln>
              <a:solidFill>
                <a:schemeClr val="tx1"/>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12" name="TextBox 11">
            <a:extLst>
              <a:ext uri="{FF2B5EF4-FFF2-40B4-BE49-F238E27FC236}">
                <a16:creationId xmlns:a16="http://schemas.microsoft.com/office/drawing/2014/main" id="{28ED538D-D20F-6933-B913-E73C4B141804}"/>
              </a:ext>
            </a:extLst>
          </p:cNvPr>
          <p:cNvSpPr txBox="1"/>
          <p:nvPr/>
        </p:nvSpPr>
        <p:spPr>
          <a:xfrm>
            <a:off x="2741696" y="2735865"/>
            <a:ext cx="3660608" cy="278200"/>
          </a:xfrm>
          <a:prstGeom prst="rect">
            <a:avLst/>
          </a:prstGeom>
          <a:noFill/>
          <a:ln>
            <a:solidFill>
              <a:sysClr val="windowText" lastClr="000000"/>
            </a:solidFill>
          </a:ln>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effectLst/>
                <a:uLnTx/>
                <a:uFillTx/>
                <a:latin typeface="Tahoma" panose="020B0604030504040204" pitchFamily="34" charset="0"/>
                <a:ea typeface="Tahoma" panose="020B0604030504040204" pitchFamily="34" charset="0"/>
                <a:cs typeface="Tahoma" panose="020B0604030504040204" pitchFamily="34" charset="0"/>
              </a:rPr>
              <a:t>Agree - Disagree:  CRC Statements</a:t>
            </a:r>
          </a:p>
        </p:txBody>
      </p:sp>
      <p:sp>
        <p:nvSpPr>
          <p:cNvPr id="13" name="TextBox 12">
            <a:extLst>
              <a:ext uri="{FF2B5EF4-FFF2-40B4-BE49-F238E27FC236}">
                <a16:creationId xmlns:a16="http://schemas.microsoft.com/office/drawing/2014/main" id="{9C82C249-C80E-B1B0-05E0-3B51586C85C6}"/>
              </a:ext>
            </a:extLst>
          </p:cNvPr>
          <p:cNvSpPr txBox="1"/>
          <p:nvPr/>
        </p:nvSpPr>
        <p:spPr>
          <a:xfrm>
            <a:off x="5079649" y="163702"/>
            <a:ext cx="3478169" cy="261610"/>
          </a:xfrm>
          <a:prstGeom prst="rect">
            <a:avLst/>
          </a:prstGeom>
          <a:noFill/>
        </p:spPr>
        <p:txBody>
          <a:bodyPr wrap="square" rtlCol="0">
            <a:spAutoFit/>
          </a:bodyPr>
          <a:lstStyle/>
          <a:p>
            <a:pPr algn="r"/>
            <a:r>
              <a:rPr lang="en-US" sz="1100" b="1" dirty="0">
                <a:solidFill>
                  <a:schemeClr val="bg1"/>
                </a:solidFill>
                <a:latin typeface="Tahoma" panose="020B0604030504040204" pitchFamily="34" charset="0"/>
                <a:ea typeface="Tahoma" panose="020B0604030504040204" pitchFamily="34" charset="0"/>
                <a:cs typeface="Tahoma" panose="020B0604030504040204" pitchFamily="34" charset="0"/>
              </a:rPr>
              <a:t>Agree-Disagree:  CRC Statements</a:t>
            </a:r>
          </a:p>
        </p:txBody>
      </p:sp>
      <p:cxnSp>
        <p:nvCxnSpPr>
          <p:cNvPr id="9" name="Straight Connector 8">
            <a:extLst>
              <a:ext uri="{FF2B5EF4-FFF2-40B4-BE49-F238E27FC236}">
                <a16:creationId xmlns:a16="http://schemas.microsoft.com/office/drawing/2014/main" id="{2CC75309-4914-DBA9-CC6F-55CC35EBAFE9}"/>
              </a:ext>
            </a:extLst>
          </p:cNvPr>
          <p:cNvCxnSpPr/>
          <p:nvPr/>
        </p:nvCxnSpPr>
        <p:spPr>
          <a:xfrm>
            <a:off x="868434" y="4791075"/>
            <a:ext cx="7652943" cy="0"/>
          </a:xfrm>
          <a:prstGeom prst="line">
            <a:avLst/>
          </a:prstGeom>
          <a:ln>
            <a:solidFill>
              <a:schemeClr val="bg1">
                <a:lumMod val="75000"/>
              </a:schemeClr>
            </a:solidFill>
            <a:prstDash val="lgDash"/>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D771841D-6CEB-87ED-288E-CEFF7EB53F3B}"/>
              </a:ext>
            </a:extLst>
          </p:cNvPr>
          <p:cNvCxnSpPr/>
          <p:nvPr/>
        </p:nvCxnSpPr>
        <p:spPr>
          <a:xfrm>
            <a:off x="877959" y="5353050"/>
            <a:ext cx="7652943" cy="0"/>
          </a:xfrm>
          <a:prstGeom prst="line">
            <a:avLst/>
          </a:prstGeom>
          <a:ln>
            <a:solidFill>
              <a:schemeClr val="bg1">
                <a:lumMod val="75000"/>
              </a:schemeClr>
            </a:solidFill>
            <a:prstDash val="lg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9222840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7">
            <a:extLst>
              <a:ext uri="{FF2B5EF4-FFF2-40B4-BE49-F238E27FC236}">
                <a16:creationId xmlns:a16="http://schemas.microsoft.com/office/drawing/2014/main" id="{01E733EA-B006-DBDD-8ACC-CB8CF74449CF}"/>
              </a:ext>
            </a:extLst>
          </p:cNvPr>
          <p:cNvGraphicFramePr>
            <a:graphicFrameLocks noGrp="1"/>
          </p:cNvGraphicFramePr>
          <p:nvPr>
            <p:extLst>
              <p:ext uri="{D42A27DB-BD31-4B8C-83A1-F6EECF244321}">
                <p14:modId xmlns:p14="http://schemas.microsoft.com/office/powerpoint/2010/main" val="3219293096"/>
              </p:ext>
            </p:extLst>
          </p:nvPr>
        </p:nvGraphicFramePr>
        <p:xfrm>
          <a:off x="524931" y="2048598"/>
          <a:ext cx="8141676" cy="4200565"/>
        </p:xfrm>
        <a:graphic>
          <a:graphicData uri="http://schemas.openxmlformats.org/drawingml/2006/table">
            <a:tbl>
              <a:tblPr firstRow="1" bandRow="1">
                <a:tableStyleId>{5C22544A-7EE6-4342-B048-85BDC9FD1C3A}</a:tableStyleId>
              </a:tblPr>
              <a:tblGrid>
                <a:gridCol w="1838569">
                  <a:extLst>
                    <a:ext uri="{9D8B030D-6E8A-4147-A177-3AD203B41FA5}">
                      <a16:colId xmlns:a16="http://schemas.microsoft.com/office/drawing/2014/main" val="1500144616"/>
                    </a:ext>
                  </a:extLst>
                </a:gridCol>
                <a:gridCol w="3175000">
                  <a:extLst>
                    <a:ext uri="{9D8B030D-6E8A-4147-A177-3AD203B41FA5}">
                      <a16:colId xmlns:a16="http://schemas.microsoft.com/office/drawing/2014/main" val="2536899137"/>
                    </a:ext>
                  </a:extLst>
                </a:gridCol>
                <a:gridCol w="3128107">
                  <a:extLst>
                    <a:ext uri="{9D8B030D-6E8A-4147-A177-3AD203B41FA5}">
                      <a16:colId xmlns:a16="http://schemas.microsoft.com/office/drawing/2014/main" val="3958624134"/>
                    </a:ext>
                  </a:extLst>
                </a:gridCol>
              </a:tblGrid>
              <a:tr h="130712">
                <a:tc>
                  <a:txBody>
                    <a:bodyPr/>
                    <a:lstStyle/>
                    <a:p>
                      <a:endParaRPr lang="en-US" sz="1000" b="1" dirty="0">
                        <a:latin typeface="Tahoma" panose="020B0604030504040204" pitchFamily="34" charset="0"/>
                        <a:ea typeface="Tahoma" panose="020B0604030504040204" pitchFamily="34" charset="0"/>
                        <a:cs typeface="Tahoma" panose="020B0604030504040204" pitchFamily="34" charset="0"/>
                      </a:endParaRPr>
                    </a:p>
                  </a:txBody>
                  <a:tcPr/>
                </a:tc>
                <a:tc>
                  <a:txBody>
                    <a:bodyPr/>
                    <a:lstStyle/>
                    <a:p>
                      <a:pPr algn="ctr"/>
                      <a:r>
                        <a:rPr lang="en-US" sz="1000" dirty="0">
                          <a:latin typeface="Tahoma" panose="020B0604030504040204" pitchFamily="34" charset="0"/>
                          <a:ea typeface="Tahoma" panose="020B0604030504040204" pitchFamily="34" charset="0"/>
                          <a:cs typeface="Tahoma" panose="020B0604030504040204" pitchFamily="34" charset="0"/>
                        </a:rPr>
                        <a:t>Most Likely to Disagree</a:t>
                      </a:r>
                    </a:p>
                  </a:txBody>
                  <a:tcPr anchor="ctr"/>
                </a:tc>
                <a:tc>
                  <a:txBody>
                    <a:bodyPr/>
                    <a:lstStyle/>
                    <a:p>
                      <a:pPr algn="ctr"/>
                      <a:r>
                        <a:rPr lang="en-US" sz="1000" dirty="0">
                          <a:latin typeface="Tahoma" panose="020B0604030504040204" pitchFamily="34" charset="0"/>
                          <a:ea typeface="Tahoma" panose="020B0604030504040204" pitchFamily="34" charset="0"/>
                          <a:cs typeface="Tahoma" panose="020B0604030504040204" pitchFamily="34" charset="0"/>
                        </a:rPr>
                        <a:t>Most Likely to Agree</a:t>
                      </a:r>
                    </a:p>
                  </a:txBody>
                  <a:tcPr anchor="ctr"/>
                </a:tc>
                <a:extLst>
                  <a:ext uri="{0D108BD9-81ED-4DB2-BD59-A6C34878D82A}">
                    <a16:rowId xmlns:a16="http://schemas.microsoft.com/office/drawing/2014/main" val="333178138"/>
                  </a:ext>
                </a:extLst>
              </a:tr>
              <a:tr h="472637">
                <a:tc>
                  <a:txBody>
                    <a:bodyPr/>
                    <a:lstStyle/>
                    <a:p>
                      <a:pPr algn="ctr"/>
                      <a:r>
                        <a:rPr lang="en-US" sz="1000" b="1" dirty="0">
                          <a:latin typeface="Tahoma" panose="020B0604030504040204" pitchFamily="34" charset="0"/>
                          <a:ea typeface="Tahoma" panose="020B0604030504040204" pitchFamily="34" charset="0"/>
                          <a:cs typeface="Tahoma" panose="020B0604030504040204" pitchFamily="34" charset="0"/>
                        </a:rPr>
                        <a:t>Is welcoming to all visitors/users</a:t>
                      </a:r>
                    </a:p>
                  </a:txBody>
                  <a:tcPr anchor="ctr"/>
                </a:tc>
                <a:tc>
                  <a:txBody>
                    <a:bodyPr/>
                    <a:lstStyle/>
                    <a:p>
                      <a:pPr algn="ctr"/>
                      <a:r>
                        <a:rPr lang="en-US" sz="1000" b="1" dirty="0">
                          <a:latin typeface="Tahoma" panose="020B0604030504040204" pitchFamily="34" charset="0"/>
                          <a:ea typeface="Tahoma" panose="020B0604030504040204" pitchFamily="34" charset="0"/>
                          <a:cs typeface="Tahoma" panose="020B0604030504040204" pitchFamily="34" charset="0"/>
                        </a:rPr>
                        <a:t>(3% overall)</a:t>
                      </a:r>
                    </a:p>
                    <a:p>
                      <a:pPr algn="ctr"/>
                      <a:r>
                        <a:rPr lang="en-US" sz="1000" i="1" dirty="0">
                          <a:latin typeface="Tahoma" panose="020B0604030504040204" pitchFamily="34" charset="0"/>
                          <a:ea typeface="Tahoma" panose="020B0604030504040204" pitchFamily="34" charset="0"/>
                          <a:cs typeface="Tahoma" panose="020B0604030504040204" pitchFamily="34" charset="0"/>
                        </a:rPr>
                        <a:t>&lt; no differences, 95%+ of all subgroups agree &gt;</a:t>
                      </a:r>
                    </a:p>
                  </a:txBody>
                  <a:tcPr anchor="ctr"/>
                </a:tc>
                <a:tc>
                  <a:txBody>
                    <a:bodyPr/>
                    <a:lstStyle/>
                    <a:p>
                      <a:pPr algn="ctr"/>
                      <a:r>
                        <a:rPr lang="en-US" sz="1000" b="1" dirty="0">
                          <a:latin typeface="Tahoma" panose="020B0604030504040204" pitchFamily="34" charset="0"/>
                          <a:ea typeface="Tahoma" panose="020B0604030504040204" pitchFamily="34" charset="0"/>
                          <a:cs typeface="Tahoma" panose="020B0604030504040204" pitchFamily="34" charset="0"/>
                        </a:rPr>
                        <a:t>(97% overall)</a:t>
                      </a:r>
                    </a:p>
                    <a:p>
                      <a:r>
                        <a:rPr lang="en-US" sz="1000" dirty="0">
                          <a:latin typeface="Tahoma" panose="020B0604030504040204" pitchFamily="34" charset="0"/>
                          <a:ea typeface="Tahoma" panose="020B0604030504040204" pitchFamily="34" charset="0"/>
                          <a:cs typeface="Tahoma" panose="020B0604030504040204" pitchFamily="34" charset="0"/>
                        </a:rPr>
                        <a:t>-   Renters (100%, vs. 95% of homeowners)</a:t>
                      </a:r>
                    </a:p>
                    <a:p>
                      <a:endParaRPr lang="en-US" sz="1000" dirty="0">
                        <a:latin typeface="Tahoma" panose="020B0604030504040204" pitchFamily="34" charset="0"/>
                        <a:ea typeface="Tahoma" panose="020B0604030504040204" pitchFamily="34" charset="0"/>
                        <a:cs typeface="Tahoma" panose="020B0604030504040204" pitchFamily="34" charset="0"/>
                      </a:endParaRPr>
                    </a:p>
                  </a:txBody>
                  <a:tcPr anchor="ctr"/>
                </a:tc>
                <a:extLst>
                  <a:ext uri="{0D108BD9-81ED-4DB2-BD59-A6C34878D82A}">
                    <a16:rowId xmlns:a16="http://schemas.microsoft.com/office/drawing/2014/main" val="843735227"/>
                  </a:ext>
                </a:extLst>
              </a:tr>
              <a:tr h="603925">
                <a:tc>
                  <a:txBody>
                    <a:bodyPr/>
                    <a:lstStyle/>
                    <a:p>
                      <a:pPr algn="ctr"/>
                      <a:r>
                        <a:rPr lang="en-US" sz="1000" b="1" dirty="0">
                          <a:latin typeface="Tahoma" panose="020B0604030504040204" pitchFamily="34" charset="0"/>
                          <a:ea typeface="Tahoma" panose="020B0604030504040204" pitchFamily="34" charset="0"/>
                          <a:cs typeface="Tahoma" panose="020B0604030504040204" pitchFamily="34" charset="0"/>
                        </a:rPr>
                        <a:t>Makes Oak Park a more desirable place to live</a:t>
                      </a:r>
                    </a:p>
                  </a:txBody>
                  <a:tcPr anchor="ctr"/>
                </a:tc>
                <a:tc>
                  <a:txBody>
                    <a:bodyPr/>
                    <a:lstStyle/>
                    <a:p>
                      <a:pPr algn="ctr"/>
                      <a:r>
                        <a:rPr lang="en-US" sz="1000" b="1" dirty="0">
                          <a:latin typeface="Tahoma" panose="020B0604030504040204" pitchFamily="34" charset="0"/>
                          <a:ea typeface="Tahoma" panose="020B0604030504040204" pitchFamily="34" charset="0"/>
                          <a:cs typeface="Tahoma" panose="020B0604030504040204" pitchFamily="34" charset="0"/>
                        </a:rPr>
                        <a:t>(5% overall)</a:t>
                      </a:r>
                    </a:p>
                    <a:p>
                      <a:r>
                        <a:rPr lang="en-US" sz="1000" dirty="0">
                          <a:latin typeface="Tahoma" panose="020B0604030504040204" pitchFamily="34" charset="0"/>
                          <a:ea typeface="Tahoma" panose="020B0604030504040204" pitchFamily="34" charset="0"/>
                          <a:cs typeface="Tahoma" panose="020B0604030504040204" pitchFamily="34" charset="0"/>
                        </a:rPr>
                        <a:t>-   Lived in Oak Park 15-24 yrs. (15%)</a:t>
                      </a:r>
                    </a:p>
                    <a:p>
                      <a:r>
                        <a:rPr lang="en-US" sz="1000" dirty="0">
                          <a:latin typeface="Tahoma" panose="020B0604030504040204" pitchFamily="34" charset="0"/>
                          <a:ea typeface="Tahoma" panose="020B0604030504040204" pitchFamily="34" charset="0"/>
                          <a:cs typeface="Tahoma" panose="020B0604030504040204" pitchFamily="34" charset="0"/>
                        </a:rPr>
                        <a:t>-   HH income $100K-$199K (12%)</a:t>
                      </a:r>
                    </a:p>
                  </a:txBody>
                  <a:tcPr anchor="ctr"/>
                </a:tc>
                <a:tc>
                  <a:txBody>
                    <a:bodyPr/>
                    <a:lstStyle/>
                    <a:p>
                      <a:pPr algn="ctr"/>
                      <a:r>
                        <a:rPr lang="en-US" sz="1000" b="1" dirty="0">
                          <a:latin typeface="Tahoma" panose="020B0604030504040204" pitchFamily="34" charset="0"/>
                          <a:ea typeface="Tahoma" panose="020B0604030504040204" pitchFamily="34" charset="0"/>
                          <a:cs typeface="Tahoma" panose="020B0604030504040204" pitchFamily="34" charset="0"/>
                        </a:rPr>
                        <a:t>(95% overall)</a:t>
                      </a:r>
                    </a:p>
                    <a:p>
                      <a:r>
                        <a:rPr lang="en-US" sz="1000" dirty="0">
                          <a:latin typeface="Tahoma" panose="020B0604030504040204" pitchFamily="34" charset="0"/>
                          <a:ea typeface="Tahoma" panose="020B0604030504040204" pitchFamily="34" charset="0"/>
                          <a:cs typeface="Tahoma" panose="020B0604030504040204" pitchFamily="34" charset="0"/>
                        </a:rPr>
                        <a:t>-   Lived in Oak Park &lt; 15 yrs. (98%)</a:t>
                      </a:r>
                    </a:p>
                    <a:p>
                      <a:endParaRPr lang="en-US" sz="1000" dirty="0">
                        <a:latin typeface="Tahoma" panose="020B0604030504040204" pitchFamily="34" charset="0"/>
                        <a:ea typeface="Tahoma" panose="020B0604030504040204" pitchFamily="34" charset="0"/>
                        <a:cs typeface="Tahoma" panose="020B0604030504040204" pitchFamily="34" charset="0"/>
                      </a:endParaRPr>
                    </a:p>
                  </a:txBody>
                  <a:tcPr anchor="ctr"/>
                </a:tc>
                <a:extLst>
                  <a:ext uri="{0D108BD9-81ED-4DB2-BD59-A6C34878D82A}">
                    <a16:rowId xmlns:a16="http://schemas.microsoft.com/office/drawing/2014/main" val="1146550353"/>
                  </a:ext>
                </a:extLst>
              </a:tr>
              <a:tr h="165677">
                <a:tc>
                  <a:txBody>
                    <a:bodyPr/>
                    <a:lstStyle/>
                    <a:p>
                      <a:pPr algn="ctr"/>
                      <a:r>
                        <a:rPr lang="en-US" sz="1000" b="1" dirty="0">
                          <a:latin typeface="Tahoma" panose="020B0604030504040204" pitchFamily="34" charset="0"/>
                          <a:ea typeface="Tahoma" panose="020B0604030504040204" pitchFamily="34" charset="0"/>
                          <a:cs typeface="Tahoma" panose="020B0604030504040204" pitchFamily="34" charset="0"/>
                        </a:rPr>
                        <a:t>Improves local property values</a:t>
                      </a:r>
                    </a:p>
                  </a:txBody>
                  <a:tcPr anchor="ctr"/>
                </a:tc>
                <a:tc>
                  <a:txBody>
                    <a:bodyPr/>
                    <a:lstStyle/>
                    <a:p>
                      <a:pPr algn="ctr"/>
                      <a:r>
                        <a:rPr lang="en-US" sz="1000" b="1" dirty="0">
                          <a:latin typeface="Tahoma" panose="020B0604030504040204" pitchFamily="34" charset="0"/>
                          <a:ea typeface="Tahoma" panose="020B0604030504040204" pitchFamily="34" charset="0"/>
                          <a:cs typeface="Tahoma" panose="020B0604030504040204" pitchFamily="34" charset="0"/>
                        </a:rPr>
                        <a:t>(7% overall)</a:t>
                      </a:r>
                    </a:p>
                    <a:p>
                      <a:r>
                        <a:rPr lang="en-US" sz="1000" dirty="0">
                          <a:latin typeface="Tahoma" panose="020B0604030504040204" pitchFamily="34" charset="0"/>
                          <a:ea typeface="Tahoma" panose="020B0604030504040204" pitchFamily="34" charset="0"/>
                          <a:cs typeface="Tahoma" panose="020B0604030504040204" pitchFamily="34" charset="0"/>
                        </a:rPr>
                        <a:t>-   Ages 65+ (15%)</a:t>
                      </a:r>
                    </a:p>
                    <a:p>
                      <a:endParaRPr lang="en-US" sz="1000" dirty="0">
                        <a:latin typeface="Tahoma" panose="020B0604030504040204" pitchFamily="34" charset="0"/>
                        <a:ea typeface="Tahoma" panose="020B0604030504040204" pitchFamily="34" charset="0"/>
                        <a:cs typeface="Tahoma" panose="020B0604030504040204" pitchFamily="34" charset="0"/>
                      </a:endParaRPr>
                    </a:p>
                  </a:txBody>
                  <a:tcPr anchor="ctr"/>
                </a:tc>
                <a:tc>
                  <a:txBody>
                    <a:bodyPr/>
                    <a:lstStyle/>
                    <a:p>
                      <a:pPr algn="ctr"/>
                      <a:r>
                        <a:rPr lang="en-US" sz="1000" b="1" dirty="0">
                          <a:latin typeface="Tahoma" panose="020B0604030504040204" pitchFamily="34" charset="0"/>
                          <a:ea typeface="Tahoma" panose="020B0604030504040204" pitchFamily="34" charset="0"/>
                          <a:cs typeface="Tahoma" panose="020B0604030504040204" pitchFamily="34" charset="0"/>
                        </a:rPr>
                        <a:t>(93% overall)</a:t>
                      </a:r>
                    </a:p>
                    <a:p>
                      <a:r>
                        <a:rPr lang="en-US" sz="1000" dirty="0">
                          <a:latin typeface="Tahoma" panose="020B0604030504040204" pitchFamily="34" charset="0"/>
                          <a:ea typeface="Tahoma" panose="020B0604030504040204" pitchFamily="34" charset="0"/>
                          <a:cs typeface="Tahoma" panose="020B0604030504040204" pitchFamily="34" charset="0"/>
                        </a:rPr>
                        <a:t>-   Under age 35 (100%)</a:t>
                      </a:r>
                    </a:p>
                    <a:p>
                      <a:r>
                        <a:rPr lang="en-US" sz="1000" dirty="0">
                          <a:latin typeface="Tahoma" panose="020B0604030504040204" pitchFamily="34" charset="0"/>
                          <a:ea typeface="Tahoma" panose="020B0604030504040204" pitchFamily="34" charset="0"/>
                          <a:cs typeface="Tahoma" panose="020B0604030504040204" pitchFamily="34" charset="0"/>
                        </a:rPr>
                        <a:t>-   HH income &lt;$50K (100%)</a:t>
                      </a:r>
                    </a:p>
                  </a:txBody>
                  <a:tcPr anchor="ctr"/>
                </a:tc>
                <a:extLst>
                  <a:ext uri="{0D108BD9-81ED-4DB2-BD59-A6C34878D82A}">
                    <a16:rowId xmlns:a16="http://schemas.microsoft.com/office/drawing/2014/main" val="3357096381"/>
                  </a:ext>
                </a:extLst>
              </a:tr>
              <a:tr h="472637">
                <a:tc>
                  <a:txBody>
                    <a:bodyPr/>
                    <a:lstStyle/>
                    <a:p>
                      <a:pPr algn="ctr"/>
                      <a:r>
                        <a:rPr lang="en-US" sz="1000" b="1" dirty="0">
                          <a:latin typeface="Tahoma" panose="020B0604030504040204" pitchFamily="34" charset="0"/>
                          <a:ea typeface="Tahoma" panose="020B0604030504040204" pitchFamily="34" charset="0"/>
                          <a:cs typeface="Tahoma" panose="020B0604030504040204" pitchFamily="34" charset="0"/>
                        </a:rPr>
                        <a:t>Is a good value</a:t>
                      </a:r>
                    </a:p>
                  </a:txBody>
                  <a:tcPr anchor="ctr"/>
                </a:tc>
                <a:tc>
                  <a:txBody>
                    <a:bodyPr/>
                    <a:lstStyle/>
                    <a:p>
                      <a:pPr algn="ctr"/>
                      <a:r>
                        <a:rPr lang="en-US" sz="1000" b="1" dirty="0">
                          <a:latin typeface="Tahoma" panose="020B0604030504040204" pitchFamily="34" charset="0"/>
                          <a:ea typeface="Tahoma" panose="020B0604030504040204" pitchFamily="34" charset="0"/>
                          <a:cs typeface="Tahoma" panose="020B0604030504040204" pitchFamily="34" charset="0"/>
                        </a:rPr>
                        <a:t>(8% overall)</a:t>
                      </a:r>
                    </a:p>
                    <a:p>
                      <a:r>
                        <a:rPr lang="en-US" sz="1000" dirty="0">
                          <a:latin typeface="Tahoma" panose="020B0604030504040204" pitchFamily="34" charset="0"/>
                          <a:ea typeface="Tahoma" panose="020B0604030504040204" pitchFamily="34" charset="0"/>
                          <a:cs typeface="Tahoma" panose="020B0604030504040204" pitchFamily="34" charset="0"/>
                        </a:rPr>
                        <a:t>-   Ages 65+ (19%)</a:t>
                      </a:r>
                    </a:p>
                    <a:p>
                      <a:r>
                        <a:rPr lang="en-US" sz="1000" dirty="0">
                          <a:latin typeface="Tahoma" panose="020B0604030504040204" pitchFamily="34" charset="0"/>
                          <a:ea typeface="Tahoma" panose="020B0604030504040204" pitchFamily="34" charset="0"/>
                          <a:cs typeface="Tahoma" panose="020B0604030504040204" pitchFamily="34" charset="0"/>
                        </a:rPr>
                        <a:t>-   Non-members (10%)</a:t>
                      </a:r>
                    </a:p>
                  </a:txBody>
                  <a:tcPr anchor="ctr"/>
                </a:tc>
                <a:tc>
                  <a:txBody>
                    <a:bodyPr/>
                    <a:lstStyle/>
                    <a:p>
                      <a:pPr algn="ctr"/>
                      <a:r>
                        <a:rPr lang="en-US" sz="1000" b="1" dirty="0">
                          <a:latin typeface="Tahoma" panose="020B0604030504040204" pitchFamily="34" charset="0"/>
                          <a:ea typeface="Tahoma" panose="020B0604030504040204" pitchFamily="34" charset="0"/>
                          <a:cs typeface="Tahoma" panose="020B0604030504040204" pitchFamily="34" charset="0"/>
                        </a:rPr>
                        <a:t>(92% overall)</a:t>
                      </a:r>
                    </a:p>
                    <a:p>
                      <a:r>
                        <a:rPr lang="en-US" sz="1000" dirty="0">
                          <a:latin typeface="Tahoma" panose="020B0604030504040204" pitchFamily="34" charset="0"/>
                          <a:ea typeface="Tahoma" panose="020B0604030504040204" pitchFamily="34" charset="0"/>
                          <a:cs typeface="Tahoma" panose="020B0604030504040204" pitchFamily="34" charset="0"/>
                        </a:rPr>
                        <a:t>-   Ages 35-54 (96%)</a:t>
                      </a:r>
                    </a:p>
                    <a:p>
                      <a:r>
                        <a:rPr lang="en-US" sz="1000" dirty="0">
                          <a:latin typeface="Tahoma" panose="020B0604030504040204" pitchFamily="34" charset="0"/>
                          <a:ea typeface="Tahoma" panose="020B0604030504040204" pitchFamily="34" charset="0"/>
                          <a:cs typeface="Tahoma" panose="020B0604030504040204" pitchFamily="34" charset="0"/>
                        </a:rPr>
                        <a:t>-   CRC members (99%)</a:t>
                      </a:r>
                    </a:p>
                  </a:txBody>
                  <a:tcPr anchor="ctr"/>
                </a:tc>
                <a:extLst>
                  <a:ext uri="{0D108BD9-81ED-4DB2-BD59-A6C34878D82A}">
                    <a16:rowId xmlns:a16="http://schemas.microsoft.com/office/drawing/2014/main" val="3894769921"/>
                  </a:ext>
                </a:extLst>
              </a:tr>
              <a:tr h="735213">
                <a:tc>
                  <a:txBody>
                    <a:bodyPr/>
                    <a:lstStyle/>
                    <a:p>
                      <a:pPr algn="ctr"/>
                      <a:r>
                        <a:rPr lang="en-US" sz="1000" b="1" dirty="0">
                          <a:latin typeface="Tahoma" panose="020B0604030504040204" pitchFamily="34" charset="0"/>
                          <a:ea typeface="Tahoma" panose="020B0604030504040204" pitchFamily="34" charset="0"/>
                          <a:cs typeface="Tahoma" panose="020B0604030504040204" pitchFamily="34" charset="0"/>
                        </a:rPr>
                        <a:t>Is inclusive of/serves the diversity of the community</a:t>
                      </a:r>
                    </a:p>
                  </a:txBody>
                  <a:tcPr anchor="ctr"/>
                </a:tc>
                <a:tc>
                  <a:txBody>
                    <a:bodyPr/>
                    <a:lstStyle/>
                    <a:p>
                      <a:pPr algn="ctr"/>
                      <a:r>
                        <a:rPr lang="en-US" sz="1000" b="1" dirty="0">
                          <a:latin typeface="Tahoma" panose="020B0604030504040204" pitchFamily="34" charset="0"/>
                          <a:ea typeface="Tahoma" panose="020B0604030504040204" pitchFamily="34" charset="0"/>
                          <a:cs typeface="Tahoma" panose="020B0604030504040204" pitchFamily="34" charset="0"/>
                        </a:rPr>
                        <a:t>(8% overall)</a:t>
                      </a:r>
                    </a:p>
                    <a:p>
                      <a:r>
                        <a:rPr lang="en-US" sz="1000" dirty="0">
                          <a:latin typeface="Tahoma" panose="020B0604030504040204" pitchFamily="34" charset="0"/>
                          <a:ea typeface="Tahoma" panose="020B0604030504040204" pitchFamily="34" charset="0"/>
                          <a:cs typeface="Tahoma" panose="020B0604030504040204" pitchFamily="34" charset="0"/>
                        </a:rPr>
                        <a:t>-   South region (20%)</a:t>
                      </a:r>
                    </a:p>
                    <a:p>
                      <a:r>
                        <a:rPr lang="en-US" sz="1000" dirty="0">
                          <a:latin typeface="Tahoma" panose="020B0604030504040204" pitchFamily="34" charset="0"/>
                          <a:ea typeface="Tahoma" panose="020B0604030504040204" pitchFamily="34" charset="0"/>
                          <a:cs typeface="Tahoma" panose="020B0604030504040204" pitchFamily="34" charset="0"/>
                        </a:rPr>
                        <a:t>-   Ages 45-54 (24%)</a:t>
                      </a:r>
                    </a:p>
                    <a:p>
                      <a:r>
                        <a:rPr lang="en-US" sz="1000" dirty="0">
                          <a:latin typeface="Tahoma" panose="020B0604030504040204" pitchFamily="34" charset="0"/>
                          <a:ea typeface="Tahoma" panose="020B0604030504040204" pitchFamily="34" charset="0"/>
                          <a:cs typeface="Tahoma" panose="020B0604030504040204" pitchFamily="34" charset="0"/>
                        </a:rPr>
                        <a:t>-   Non-members (12%)</a:t>
                      </a:r>
                    </a:p>
                  </a:txBody>
                  <a:tcPr anchor="ctr"/>
                </a:tc>
                <a:tc>
                  <a:txBody>
                    <a:bodyPr/>
                    <a:lstStyle/>
                    <a:p>
                      <a:pPr algn="ctr"/>
                      <a:r>
                        <a:rPr lang="en-US" sz="1000" b="1" dirty="0">
                          <a:latin typeface="Tahoma" panose="020B0604030504040204" pitchFamily="34" charset="0"/>
                          <a:ea typeface="Tahoma" panose="020B0604030504040204" pitchFamily="34" charset="0"/>
                          <a:cs typeface="Tahoma" panose="020B0604030504040204" pitchFamily="34" charset="0"/>
                        </a:rPr>
                        <a:t>(92% overall)</a:t>
                      </a:r>
                    </a:p>
                    <a:p>
                      <a:r>
                        <a:rPr lang="en-US" sz="1000" dirty="0">
                          <a:latin typeface="Tahoma" panose="020B0604030504040204" pitchFamily="34" charset="0"/>
                          <a:ea typeface="Tahoma" panose="020B0604030504040204" pitchFamily="34" charset="0"/>
                          <a:cs typeface="Tahoma" panose="020B0604030504040204" pitchFamily="34" charset="0"/>
                        </a:rPr>
                        <a:t>-   North (97%), Central (97%), and S-Central </a:t>
                      </a:r>
                    </a:p>
                    <a:p>
                      <a:r>
                        <a:rPr lang="en-US" sz="1000" dirty="0">
                          <a:latin typeface="Tahoma" panose="020B0604030504040204" pitchFamily="34" charset="0"/>
                          <a:ea typeface="Tahoma" panose="020B0604030504040204" pitchFamily="34" charset="0"/>
                          <a:cs typeface="Tahoma" panose="020B0604030504040204" pitchFamily="34" charset="0"/>
                        </a:rPr>
                        <a:t>    regions (96%)</a:t>
                      </a:r>
                    </a:p>
                    <a:p>
                      <a:r>
                        <a:rPr lang="en-US" sz="1000" dirty="0">
                          <a:latin typeface="Tahoma" panose="020B0604030504040204" pitchFamily="34" charset="0"/>
                          <a:ea typeface="Tahoma" panose="020B0604030504040204" pitchFamily="34" charset="0"/>
                          <a:cs typeface="Tahoma" panose="020B0604030504040204" pitchFamily="34" charset="0"/>
                        </a:rPr>
                        <a:t>-   Under age 45 (99%)</a:t>
                      </a:r>
                    </a:p>
                    <a:p>
                      <a:r>
                        <a:rPr lang="en-US" sz="1000" dirty="0">
                          <a:latin typeface="Tahoma" panose="020B0604030504040204" pitchFamily="34" charset="0"/>
                          <a:ea typeface="Tahoma" panose="020B0604030504040204" pitchFamily="34" charset="0"/>
                          <a:cs typeface="Tahoma" panose="020B0604030504040204" pitchFamily="34" charset="0"/>
                        </a:rPr>
                        <a:t>-   CRC members (100%)</a:t>
                      </a:r>
                    </a:p>
                  </a:txBody>
                  <a:tcPr anchor="ctr"/>
                </a:tc>
                <a:extLst>
                  <a:ext uri="{0D108BD9-81ED-4DB2-BD59-A6C34878D82A}">
                    <a16:rowId xmlns:a16="http://schemas.microsoft.com/office/drawing/2014/main" val="730208966"/>
                  </a:ext>
                </a:extLst>
              </a:tr>
              <a:tr h="735213">
                <a:tc>
                  <a:txBody>
                    <a:bodyPr/>
                    <a:lstStyle/>
                    <a:p>
                      <a:pPr algn="ctr"/>
                      <a:r>
                        <a:rPr lang="en-US" sz="1000" b="1" dirty="0">
                          <a:latin typeface="Tahoma" panose="020B0604030504040204" pitchFamily="34" charset="0"/>
                          <a:ea typeface="Tahoma" panose="020B0604030504040204" pitchFamily="34" charset="0"/>
                          <a:cs typeface="Tahoma" panose="020B0604030504040204" pitchFamily="34" charset="0"/>
                        </a:rPr>
                        <a:t>Meets the community’s needs</a:t>
                      </a:r>
                    </a:p>
                  </a:txBody>
                  <a:tcPr anchor="ctr"/>
                </a:tc>
                <a:tc>
                  <a:txBody>
                    <a:bodyPr/>
                    <a:lstStyle/>
                    <a:p>
                      <a:pPr algn="ctr"/>
                      <a:r>
                        <a:rPr lang="en-US" sz="1000" b="1" dirty="0">
                          <a:latin typeface="Tahoma" panose="020B0604030504040204" pitchFamily="34" charset="0"/>
                          <a:ea typeface="Tahoma" panose="020B0604030504040204" pitchFamily="34" charset="0"/>
                          <a:cs typeface="Tahoma" panose="020B0604030504040204" pitchFamily="34" charset="0"/>
                        </a:rPr>
                        <a:t>(10% overall)</a:t>
                      </a:r>
                    </a:p>
                    <a:p>
                      <a:r>
                        <a:rPr lang="en-US" sz="1000" dirty="0">
                          <a:latin typeface="Tahoma" panose="020B0604030504040204" pitchFamily="34" charset="0"/>
                          <a:ea typeface="Tahoma" panose="020B0604030504040204" pitchFamily="34" charset="0"/>
                          <a:cs typeface="Tahoma" panose="020B0604030504040204" pitchFamily="34" charset="0"/>
                        </a:rPr>
                        <a:t>-   South region (24%)</a:t>
                      </a:r>
                    </a:p>
                    <a:p>
                      <a:r>
                        <a:rPr lang="en-US" sz="1000" dirty="0">
                          <a:latin typeface="Tahoma" panose="020B0604030504040204" pitchFamily="34" charset="0"/>
                          <a:ea typeface="Tahoma" panose="020B0604030504040204" pitchFamily="34" charset="0"/>
                          <a:cs typeface="Tahoma" panose="020B0604030504040204" pitchFamily="34" charset="0"/>
                        </a:rPr>
                        <a:t>-   Ages 45-54 (24%)</a:t>
                      </a:r>
                    </a:p>
                    <a:p>
                      <a:r>
                        <a:rPr lang="en-US" sz="1000" dirty="0">
                          <a:latin typeface="Tahoma" panose="020B0604030504040204" pitchFamily="34" charset="0"/>
                          <a:ea typeface="Tahoma" panose="020B0604030504040204" pitchFamily="34" charset="0"/>
                          <a:cs typeface="Tahoma" panose="020B0604030504040204" pitchFamily="34" charset="0"/>
                        </a:rPr>
                        <a:t>-   White adults (13%)</a:t>
                      </a:r>
                    </a:p>
                    <a:p>
                      <a:r>
                        <a:rPr lang="en-US" sz="1000" dirty="0">
                          <a:latin typeface="Tahoma" panose="020B0604030504040204" pitchFamily="34" charset="0"/>
                          <a:ea typeface="Tahoma" panose="020B0604030504040204" pitchFamily="34" charset="0"/>
                          <a:cs typeface="Tahoma" panose="020B0604030504040204" pitchFamily="34" charset="0"/>
                        </a:rPr>
                        <a:t>-   Non-members (13%)</a:t>
                      </a:r>
                    </a:p>
                  </a:txBody>
                  <a:tcPr anchor="ctr"/>
                </a:tc>
                <a:tc>
                  <a:txBody>
                    <a:bodyPr/>
                    <a:lstStyle/>
                    <a:p>
                      <a:pPr algn="ctr"/>
                      <a:r>
                        <a:rPr lang="en-US" sz="1000" b="1" dirty="0">
                          <a:latin typeface="Tahoma" panose="020B0604030504040204" pitchFamily="34" charset="0"/>
                          <a:ea typeface="Tahoma" panose="020B0604030504040204" pitchFamily="34" charset="0"/>
                          <a:cs typeface="Tahoma" panose="020B0604030504040204" pitchFamily="34" charset="0"/>
                        </a:rPr>
                        <a:t>(90% overall)</a:t>
                      </a:r>
                    </a:p>
                    <a:p>
                      <a:r>
                        <a:rPr lang="en-US" sz="1000" dirty="0">
                          <a:latin typeface="Tahoma" panose="020B0604030504040204" pitchFamily="34" charset="0"/>
                          <a:ea typeface="Tahoma" panose="020B0604030504040204" pitchFamily="34" charset="0"/>
                          <a:cs typeface="Tahoma" panose="020B0604030504040204" pitchFamily="34" charset="0"/>
                        </a:rPr>
                        <a:t>-   Central (96%) and S-Central regions (95%)</a:t>
                      </a:r>
                    </a:p>
                    <a:p>
                      <a:r>
                        <a:rPr lang="en-US" sz="1000" dirty="0">
                          <a:latin typeface="Tahoma" panose="020B0604030504040204" pitchFamily="34" charset="0"/>
                          <a:ea typeface="Tahoma" panose="020B0604030504040204" pitchFamily="34" charset="0"/>
                          <a:cs typeface="Tahoma" panose="020B0604030504040204" pitchFamily="34" charset="0"/>
                        </a:rPr>
                        <a:t>-   African Americans (97%) </a:t>
                      </a:r>
                    </a:p>
                    <a:p>
                      <a:r>
                        <a:rPr lang="en-US" sz="1000" dirty="0">
                          <a:latin typeface="Tahoma" panose="020B0604030504040204" pitchFamily="34" charset="0"/>
                          <a:ea typeface="Tahoma" panose="020B0604030504040204" pitchFamily="34" charset="0"/>
                          <a:cs typeface="Tahoma" panose="020B0604030504040204" pitchFamily="34" charset="0"/>
                        </a:rPr>
                        <a:t>-   CRC members (100%)</a:t>
                      </a:r>
                    </a:p>
                  </a:txBody>
                  <a:tcPr anchor="ctr"/>
                </a:tc>
                <a:extLst>
                  <a:ext uri="{0D108BD9-81ED-4DB2-BD59-A6C34878D82A}">
                    <a16:rowId xmlns:a16="http://schemas.microsoft.com/office/drawing/2014/main" val="2927829277"/>
                  </a:ext>
                </a:extLst>
              </a:tr>
            </a:tbl>
          </a:graphicData>
        </a:graphic>
      </p:graphicFrame>
      <p:sp>
        <p:nvSpPr>
          <p:cNvPr id="2" name="TextBox 1">
            <a:extLst>
              <a:ext uri="{FF2B5EF4-FFF2-40B4-BE49-F238E27FC236}">
                <a16:creationId xmlns:a16="http://schemas.microsoft.com/office/drawing/2014/main" id="{252DED2F-6830-DEC8-9CDC-F00C8B9E4E83}"/>
              </a:ext>
            </a:extLst>
          </p:cNvPr>
          <p:cNvSpPr txBox="1"/>
          <p:nvPr/>
        </p:nvSpPr>
        <p:spPr>
          <a:xfrm>
            <a:off x="519042" y="608837"/>
            <a:ext cx="8038776" cy="692497"/>
          </a:xfrm>
          <a:prstGeom prst="rect">
            <a:avLst/>
          </a:prstGeom>
          <a:noFill/>
        </p:spPr>
        <p:txBody>
          <a:bodyPr wrap="square" rtlCol="0">
            <a:spAutoFit/>
          </a:bodyPr>
          <a:lstStyle/>
          <a:p>
            <a:r>
              <a:rPr lang="en-US" sz="1300" b="1" dirty="0">
                <a:latin typeface="Tahoma" panose="020B0604030504040204" pitchFamily="34" charset="0"/>
                <a:ea typeface="Tahoma" panose="020B0604030504040204" pitchFamily="34" charset="0"/>
                <a:cs typeface="Tahoma" panose="020B0604030504040204" pitchFamily="34" charset="0"/>
              </a:rPr>
              <a:t>Among the statements garnering the most overall agreement, close to one in four residents in the South region and adults ages 45-54 disagree that the CRC is “inclusive” and/or “meets the community’s needs”.  </a:t>
            </a:r>
          </a:p>
        </p:txBody>
      </p:sp>
      <p:sp>
        <p:nvSpPr>
          <p:cNvPr id="3" name="TextBox 2">
            <a:extLst>
              <a:ext uri="{FF2B5EF4-FFF2-40B4-BE49-F238E27FC236}">
                <a16:creationId xmlns:a16="http://schemas.microsoft.com/office/drawing/2014/main" id="{9E3835EF-4368-6E33-052D-5BD88B0375C6}"/>
              </a:ext>
            </a:extLst>
          </p:cNvPr>
          <p:cNvSpPr txBox="1"/>
          <p:nvPr/>
        </p:nvSpPr>
        <p:spPr>
          <a:xfrm>
            <a:off x="1955800" y="1656807"/>
            <a:ext cx="4787900" cy="276999"/>
          </a:xfrm>
          <a:prstGeom prst="rect">
            <a:avLst/>
          </a:prstGeom>
          <a:noFill/>
          <a:ln>
            <a:solidFill>
              <a:sysClr val="windowText" lastClr="000000"/>
            </a:solidFill>
          </a:ln>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effectLst/>
                <a:uLnTx/>
                <a:uFillTx/>
                <a:latin typeface="Tahoma" panose="020B0604030504040204" pitchFamily="34" charset="0"/>
                <a:ea typeface="Tahoma" panose="020B0604030504040204" pitchFamily="34" charset="0"/>
                <a:cs typeface="Tahoma" panose="020B0604030504040204" pitchFamily="34" charset="0"/>
              </a:rPr>
              <a:t>Significant Differences:  CRC Agree/Disagree Statements</a:t>
            </a:r>
          </a:p>
        </p:txBody>
      </p:sp>
      <p:sp>
        <p:nvSpPr>
          <p:cNvPr id="7" name="TextBox 6">
            <a:extLst>
              <a:ext uri="{FF2B5EF4-FFF2-40B4-BE49-F238E27FC236}">
                <a16:creationId xmlns:a16="http://schemas.microsoft.com/office/drawing/2014/main" id="{F8EC7EBB-4DDD-417B-4AC6-42BCC3CBA57D}"/>
              </a:ext>
            </a:extLst>
          </p:cNvPr>
          <p:cNvSpPr txBox="1"/>
          <p:nvPr/>
        </p:nvSpPr>
        <p:spPr>
          <a:xfrm>
            <a:off x="5079649" y="163702"/>
            <a:ext cx="3478169" cy="261610"/>
          </a:xfrm>
          <a:prstGeom prst="rect">
            <a:avLst/>
          </a:prstGeom>
          <a:noFill/>
        </p:spPr>
        <p:txBody>
          <a:bodyPr wrap="square" rtlCol="0">
            <a:spAutoFit/>
          </a:bodyPr>
          <a:lstStyle/>
          <a:p>
            <a:pPr algn="r"/>
            <a:r>
              <a:rPr lang="en-US" sz="1100" b="1" dirty="0">
                <a:solidFill>
                  <a:schemeClr val="bg1"/>
                </a:solidFill>
                <a:latin typeface="Tahoma" panose="020B0604030504040204" pitchFamily="34" charset="0"/>
                <a:ea typeface="Tahoma" panose="020B0604030504040204" pitchFamily="34" charset="0"/>
                <a:cs typeface="Tahoma" panose="020B0604030504040204" pitchFamily="34" charset="0"/>
              </a:rPr>
              <a:t>Agree-Disagree:  CRC Statements</a:t>
            </a:r>
          </a:p>
        </p:txBody>
      </p:sp>
    </p:spTree>
    <p:extLst>
      <p:ext uri="{BB962C8B-B14F-4D97-AF65-F5344CB8AC3E}">
        <p14:creationId xmlns:p14="http://schemas.microsoft.com/office/powerpoint/2010/main" val="17438204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7">
            <a:extLst>
              <a:ext uri="{FF2B5EF4-FFF2-40B4-BE49-F238E27FC236}">
                <a16:creationId xmlns:a16="http://schemas.microsoft.com/office/drawing/2014/main" id="{01E733EA-B006-DBDD-8ACC-CB8CF74449CF}"/>
              </a:ext>
            </a:extLst>
          </p:cNvPr>
          <p:cNvGraphicFramePr>
            <a:graphicFrameLocks noGrp="1"/>
          </p:cNvGraphicFramePr>
          <p:nvPr>
            <p:extLst>
              <p:ext uri="{D42A27DB-BD31-4B8C-83A1-F6EECF244321}">
                <p14:modId xmlns:p14="http://schemas.microsoft.com/office/powerpoint/2010/main" val="2301672624"/>
              </p:ext>
            </p:extLst>
          </p:nvPr>
        </p:nvGraphicFramePr>
        <p:xfrm>
          <a:off x="524931" y="3661498"/>
          <a:ext cx="8141676" cy="2402245"/>
        </p:xfrm>
        <a:graphic>
          <a:graphicData uri="http://schemas.openxmlformats.org/drawingml/2006/table">
            <a:tbl>
              <a:tblPr firstRow="1" bandRow="1">
                <a:tableStyleId>{5C22544A-7EE6-4342-B048-85BDC9FD1C3A}</a:tableStyleId>
              </a:tblPr>
              <a:tblGrid>
                <a:gridCol w="1838569">
                  <a:extLst>
                    <a:ext uri="{9D8B030D-6E8A-4147-A177-3AD203B41FA5}">
                      <a16:colId xmlns:a16="http://schemas.microsoft.com/office/drawing/2014/main" val="1500144616"/>
                    </a:ext>
                  </a:extLst>
                </a:gridCol>
                <a:gridCol w="3175000">
                  <a:extLst>
                    <a:ext uri="{9D8B030D-6E8A-4147-A177-3AD203B41FA5}">
                      <a16:colId xmlns:a16="http://schemas.microsoft.com/office/drawing/2014/main" val="2536899137"/>
                    </a:ext>
                  </a:extLst>
                </a:gridCol>
                <a:gridCol w="3128107">
                  <a:extLst>
                    <a:ext uri="{9D8B030D-6E8A-4147-A177-3AD203B41FA5}">
                      <a16:colId xmlns:a16="http://schemas.microsoft.com/office/drawing/2014/main" val="3958624134"/>
                    </a:ext>
                  </a:extLst>
                </a:gridCol>
              </a:tblGrid>
              <a:tr h="130712">
                <a:tc>
                  <a:txBody>
                    <a:bodyPr/>
                    <a:lstStyle/>
                    <a:p>
                      <a:endParaRPr lang="en-US" sz="1000" b="1" dirty="0">
                        <a:latin typeface="Tahoma" panose="020B0604030504040204" pitchFamily="34" charset="0"/>
                        <a:ea typeface="Tahoma" panose="020B0604030504040204" pitchFamily="34" charset="0"/>
                        <a:cs typeface="Tahoma" panose="020B0604030504040204" pitchFamily="34" charset="0"/>
                      </a:endParaRPr>
                    </a:p>
                  </a:txBody>
                  <a:tcPr/>
                </a:tc>
                <a:tc>
                  <a:txBody>
                    <a:bodyPr/>
                    <a:lstStyle/>
                    <a:p>
                      <a:pPr algn="ctr"/>
                      <a:r>
                        <a:rPr lang="en-US" sz="1000" dirty="0">
                          <a:latin typeface="Tahoma" panose="020B0604030504040204" pitchFamily="34" charset="0"/>
                          <a:ea typeface="Tahoma" panose="020B0604030504040204" pitchFamily="34" charset="0"/>
                          <a:cs typeface="Tahoma" panose="020B0604030504040204" pitchFamily="34" charset="0"/>
                        </a:rPr>
                        <a:t>Most Likely to Disagree</a:t>
                      </a:r>
                    </a:p>
                  </a:txBody>
                  <a:tcPr anchor="ctr"/>
                </a:tc>
                <a:tc>
                  <a:txBody>
                    <a:bodyPr/>
                    <a:lstStyle/>
                    <a:p>
                      <a:pPr algn="ctr"/>
                      <a:r>
                        <a:rPr lang="en-US" sz="1000" dirty="0">
                          <a:latin typeface="Tahoma" panose="020B0604030504040204" pitchFamily="34" charset="0"/>
                          <a:ea typeface="Tahoma" panose="020B0604030504040204" pitchFamily="34" charset="0"/>
                          <a:cs typeface="Tahoma" panose="020B0604030504040204" pitchFamily="34" charset="0"/>
                        </a:rPr>
                        <a:t>Most Likely to Agree</a:t>
                      </a:r>
                    </a:p>
                  </a:txBody>
                  <a:tcPr anchor="ctr"/>
                </a:tc>
                <a:extLst>
                  <a:ext uri="{0D108BD9-81ED-4DB2-BD59-A6C34878D82A}">
                    <a16:rowId xmlns:a16="http://schemas.microsoft.com/office/drawing/2014/main" val="333178138"/>
                  </a:ext>
                </a:extLst>
              </a:tr>
              <a:tr h="472637">
                <a:tc>
                  <a:txBody>
                    <a:bodyPr/>
                    <a:lstStyle/>
                    <a:p>
                      <a:pPr algn="ctr"/>
                      <a:r>
                        <a:rPr lang="en-US" sz="1000" b="1" dirty="0">
                          <a:latin typeface="Tahoma" panose="020B0604030504040204" pitchFamily="34" charset="0"/>
                          <a:ea typeface="Tahoma" panose="020B0604030504040204" pitchFamily="34" charset="0"/>
                          <a:cs typeface="Tahoma" panose="020B0604030504040204" pitchFamily="34" charset="0"/>
                        </a:rPr>
                        <a:t>Offers innovative programs and activities</a:t>
                      </a:r>
                    </a:p>
                  </a:txBody>
                  <a:tcPr anchor="ctr"/>
                </a:tc>
                <a:tc>
                  <a:txBody>
                    <a:bodyPr/>
                    <a:lstStyle/>
                    <a:p>
                      <a:pPr algn="ctr"/>
                      <a:r>
                        <a:rPr lang="en-US" sz="1000" b="1" dirty="0">
                          <a:latin typeface="Tahoma" panose="020B0604030504040204" pitchFamily="34" charset="0"/>
                          <a:ea typeface="Tahoma" panose="020B0604030504040204" pitchFamily="34" charset="0"/>
                          <a:cs typeface="Tahoma" panose="020B0604030504040204" pitchFamily="34" charset="0"/>
                        </a:rPr>
                        <a:t>(13% overall)</a:t>
                      </a:r>
                    </a:p>
                    <a:p>
                      <a:r>
                        <a:rPr lang="en-US" sz="1000" dirty="0">
                          <a:latin typeface="Tahoma" panose="020B0604030504040204" pitchFamily="34" charset="0"/>
                          <a:ea typeface="Tahoma" panose="020B0604030504040204" pitchFamily="34" charset="0"/>
                          <a:cs typeface="Tahoma" panose="020B0604030504040204" pitchFamily="34" charset="0"/>
                        </a:rPr>
                        <a:t>-   North region (29%)</a:t>
                      </a:r>
                    </a:p>
                    <a:p>
                      <a:r>
                        <a:rPr lang="en-US" sz="1000" dirty="0">
                          <a:latin typeface="Tahoma" panose="020B0604030504040204" pitchFamily="34" charset="0"/>
                          <a:ea typeface="Tahoma" panose="020B0604030504040204" pitchFamily="34" charset="0"/>
                          <a:cs typeface="Tahoma" panose="020B0604030504040204" pitchFamily="34" charset="0"/>
                        </a:rPr>
                        <a:t>-   Ages 35-44 (24%)</a:t>
                      </a:r>
                    </a:p>
                    <a:p>
                      <a:r>
                        <a:rPr lang="en-US" sz="1000" dirty="0">
                          <a:latin typeface="Tahoma" panose="020B0604030504040204" pitchFamily="34" charset="0"/>
                          <a:ea typeface="Tahoma" panose="020B0604030504040204" pitchFamily="34" charset="0"/>
                          <a:cs typeface="Tahoma" panose="020B0604030504040204" pitchFamily="34" charset="0"/>
                        </a:rPr>
                        <a:t>-   CRC members (22%)</a:t>
                      </a:r>
                    </a:p>
                  </a:txBody>
                  <a:tcPr anchor="ctr"/>
                </a:tc>
                <a:tc>
                  <a:txBody>
                    <a:bodyPr/>
                    <a:lstStyle/>
                    <a:p>
                      <a:pPr algn="ctr"/>
                      <a:r>
                        <a:rPr lang="en-US" sz="1000" b="1" dirty="0">
                          <a:latin typeface="Tahoma" panose="020B0604030504040204" pitchFamily="34" charset="0"/>
                          <a:ea typeface="Tahoma" panose="020B0604030504040204" pitchFamily="34" charset="0"/>
                          <a:cs typeface="Tahoma" panose="020B0604030504040204" pitchFamily="34" charset="0"/>
                        </a:rPr>
                        <a:t>(87% overall)</a:t>
                      </a:r>
                    </a:p>
                    <a:p>
                      <a:r>
                        <a:rPr lang="en-US" sz="1000" dirty="0">
                          <a:latin typeface="Tahoma" panose="020B0604030504040204" pitchFamily="34" charset="0"/>
                          <a:ea typeface="Tahoma" panose="020B0604030504040204" pitchFamily="34" charset="0"/>
                          <a:cs typeface="Tahoma" panose="020B0604030504040204" pitchFamily="34" charset="0"/>
                        </a:rPr>
                        <a:t>-   S-Central (95%) and South regions (94%)</a:t>
                      </a:r>
                    </a:p>
                    <a:p>
                      <a:r>
                        <a:rPr lang="en-US" sz="1000" dirty="0">
                          <a:latin typeface="Tahoma" panose="020B0604030504040204" pitchFamily="34" charset="0"/>
                          <a:ea typeface="Tahoma" panose="020B0604030504040204" pitchFamily="34" charset="0"/>
                          <a:cs typeface="Tahoma" panose="020B0604030504040204" pitchFamily="34" charset="0"/>
                        </a:rPr>
                        <a:t>-   Ages 55-64 (98%)</a:t>
                      </a:r>
                    </a:p>
                    <a:p>
                      <a:r>
                        <a:rPr lang="en-US" sz="1000" dirty="0">
                          <a:latin typeface="Tahoma" panose="020B0604030504040204" pitchFamily="34" charset="0"/>
                          <a:ea typeface="Tahoma" panose="020B0604030504040204" pitchFamily="34" charset="0"/>
                          <a:cs typeface="Tahoma" panose="020B0604030504040204" pitchFamily="34" charset="0"/>
                        </a:rPr>
                        <a:t>-   Non-members (93%)</a:t>
                      </a:r>
                    </a:p>
                  </a:txBody>
                  <a:tcPr anchor="ctr"/>
                </a:tc>
                <a:extLst>
                  <a:ext uri="{0D108BD9-81ED-4DB2-BD59-A6C34878D82A}">
                    <a16:rowId xmlns:a16="http://schemas.microsoft.com/office/drawing/2014/main" val="843735227"/>
                  </a:ext>
                </a:extLst>
              </a:tr>
              <a:tr h="603925">
                <a:tc>
                  <a:txBody>
                    <a:bodyPr/>
                    <a:lstStyle/>
                    <a:p>
                      <a:pPr algn="ctr"/>
                      <a:r>
                        <a:rPr lang="en-US" sz="1000" b="1" dirty="0">
                          <a:latin typeface="Tahoma" panose="020B0604030504040204" pitchFamily="34" charset="0"/>
                          <a:ea typeface="Tahoma" panose="020B0604030504040204" pitchFamily="34" charset="0"/>
                          <a:cs typeface="Tahoma" panose="020B0604030504040204" pitchFamily="34" charset="0"/>
                        </a:rPr>
                        <a:t>Offers a variety of programs and classes</a:t>
                      </a:r>
                    </a:p>
                  </a:txBody>
                  <a:tcPr anchor="ctr"/>
                </a:tc>
                <a:tc>
                  <a:txBody>
                    <a:bodyPr/>
                    <a:lstStyle/>
                    <a:p>
                      <a:pPr algn="ctr"/>
                      <a:r>
                        <a:rPr lang="en-US" sz="1000" b="1" dirty="0">
                          <a:latin typeface="Tahoma" panose="020B0604030504040204" pitchFamily="34" charset="0"/>
                          <a:ea typeface="Tahoma" panose="020B0604030504040204" pitchFamily="34" charset="0"/>
                          <a:cs typeface="Tahoma" panose="020B0604030504040204" pitchFamily="34" charset="0"/>
                        </a:rPr>
                        <a:t>(14% overall)</a:t>
                      </a:r>
                    </a:p>
                    <a:p>
                      <a:r>
                        <a:rPr lang="en-US" sz="1000" dirty="0">
                          <a:latin typeface="Tahoma" panose="020B0604030504040204" pitchFamily="34" charset="0"/>
                          <a:ea typeface="Tahoma" panose="020B0604030504040204" pitchFamily="34" charset="0"/>
                          <a:cs typeface="Tahoma" panose="020B0604030504040204" pitchFamily="34" charset="0"/>
                        </a:rPr>
                        <a:t>-   North region (33%)</a:t>
                      </a:r>
                    </a:p>
                    <a:p>
                      <a:r>
                        <a:rPr lang="en-US" sz="1000" dirty="0">
                          <a:latin typeface="Tahoma" panose="020B0604030504040204" pitchFamily="34" charset="0"/>
                          <a:ea typeface="Tahoma" panose="020B0604030504040204" pitchFamily="34" charset="0"/>
                          <a:cs typeface="Tahoma" panose="020B0604030504040204" pitchFamily="34" charset="0"/>
                        </a:rPr>
                        <a:t>-   Ages 35-44 (30%)</a:t>
                      </a:r>
                    </a:p>
                  </a:txBody>
                  <a:tcPr anchor="ctr"/>
                </a:tc>
                <a:tc>
                  <a:txBody>
                    <a:bodyPr/>
                    <a:lstStyle/>
                    <a:p>
                      <a:pPr algn="ctr"/>
                      <a:r>
                        <a:rPr lang="en-US" sz="1000" b="1" dirty="0">
                          <a:latin typeface="Tahoma" panose="020B0604030504040204" pitchFamily="34" charset="0"/>
                          <a:ea typeface="Tahoma" panose="020B0604030504040204" pitchFamily="34" charset="0"/>
                          <a:cs typeface="Tahoma" panose="020B0604030504040204" pitchFamily="34" charset="0"/>
                        </a:rPr>
                        <a:t>(86% overall)</a:t>
                      </a:r>
                    </a:p>
                    <a:p>
                      <a:r>
                        <a:rPr lang="en-US" sz="1000" dirty="0">
                          <a:latin typeface="Tahoma" panose="020B0604030504040204" pitchFamily="34" charset="0"/>
                          <a:ea typeface="Tahoma" panose="020B0604030504040204" pitchFamily="34" charset="0"/>
                          <a:cs typeface="Tahoma" panose="020B0604030504040204" pitchFamily="34" charset="0"/>
                        </a:rPr>
                        <a:t>-   Central (96%) and S-Central regions (90%)</a:t>
                      </a:r>
                    </a:p>
                    <a:p>
                      <a:r>
                        <a:rPr lang="en-US" sz="1000" dirty="0">
                          <a:latin typeface="Tahoma" panose="020B0604030504040204" pitchFamily="34" charset="0"/>
                          <a:ea typeface="Tahoma" panose="020B0604030504040204" pitchFamily="34" charset="0"/>
                          <a:cs typeface="Tahoma" panose="020B0604030504040204" pitchFamily="34" charset="0"/>
                        </a:rPr>
                        <a:t>-   Under age 35 (94%), 45-64 (93%)</a:t>
                      </a:r>
                    </a:p>
                  </a:txBody>
                  <a:tcPr anchor="ctr"/>
                </a:tc>
                <a:extLst>
                  <a:ext uri="{0D108BD9-81ED-4DB2-BD59-A6C34878D82A}">
                    <a16:rowId xmlns:a16="http://schemas.microsoft.com/office/drawing/2014/main" val="1146550353"/>
                  </a:ext>
                </a:extLst>
              </a:tr>
              <a:tr h="165677">
                <a:tc>
                  <a:txBody>
                    <a:bodyPr/>
                    <a:lstStyle/>
                    <a:p>
                      <a:pPr algn="ctr"/>
                      <a:r>
                        <a:rPr lang="en-US" sz="1000" b="1" dirty="0">
                          <a:latin typeface="Tahoma" panose="020B0604030504040204" pitchFamily="34" charset="0"/>
                          <a:ea typeface="Tahoma" panose="020B0604030504040204" pitchFamily="34" charset="0"/>
                          <a:cs typeface="Tahoma" panose="020B0604030504040204" pitchFamily="34" charset="0"/>
                        </a:rPr>
                        <a:t>Meets my/our recreation and fitness needs</a:t>
                      </a:r>
                    </a:p>
                  </a:txBody>
                  <a:tcPr anchor="ctr"/>
                </a:tc>
                <a:tc>
                  <a:txBody>
                    <a:bodyPr/>
                    <a:lstStyle/>
                    <a:p>
                      <a:pPr algn="ctr"/>
                      <a:r>
                        <a:rPr lang="en-US" sz="1000" b="1" dirty="0">
                          <a:latin typeface="Tahoma" panose="020B0604030504040204" pitchFamily="34" charset="0"/>
                          <a:ea typeface="Tahoma" panose="020B0604030504040204" pitchFamily="34" charset="0"/>
                          <a:cs typeface="Tahoma" panose="020B0604030504040204" pitchFamily="34" charset="0"/>
                        </a:rPr>
                        <a:t>(21% overall)</a:t>
                      </a:r>
                    </a:p>
                    <a:p>
                      <a:r>
                        <a:rPr lang="en-US" sz="1000" dirty="0">
                          <a:latin typeface="Tahoma" panose="020B0604030504040204" pitchFamily="34" charset="0"/>
                          <a:ea typeface="Tahoma" panose="020B0604030504040204" pitchFamily="34" charset="0"/>
                          <a:cs typeface="Tahoma" panose="020B0604030504040204" pitchFamily="34" charset="0"/>
                        </a:rPr>
                        <a:t>-   South region (39%)</a:t>
                      </a:r>
                    </a:p>
                    <a:p>
                      <a:r>
                        <a:rPr lang="en-US" sz="1000" dirty="0">
                          <a:latin typeface="Tahoma" panose="020B0604030504040204" pitchFamily="34" charset="0"/>
                          <a:ea typeface="Tahoma" panose="020B0604030504040204" pitchFamily="34" charset="0"/>
                          <a:cs typeface="Tahoma" panose="020B0604030504040204" pitchFamily="34" charset="0"/>
                        </a:rPr>
                        <a:t>-   Ages 45-54 (40%)</a:t>
                      </a:r>
                    </a:p>
                    <a:p>
                      <a:r>
                        <a:rPr lang="en-US" sz="1000" dirty="0">
                          <a:latin typeface="Tahoma" panose="020B0604030504040204" pitchFamily="34" charset="0"/>
                          <a:ea typeface="Tahoma" panose="020B0604030504040204" pitchFamily="34" charset="0"/>
                          <a:cs typeface="Tahoma" panose="020B0604030504040204" pitchFamily="34" charset="0"/>
                        </a:rPr>
                        <a:t>-   White residents (28%)</a:t>
                      </a:r>
                    </a:p>
                    <a:p>
                      <a:r>
                        <a:rPr lang="en-US" sz="1000" dirty="0">
                          <a:latin typeface="Tahoma" panose="020B0604030504040204" pitchFamily="34" charset="0"/>
                          <a:ea typeface="Tahoma" panose="020B0604030504040204" pitchFamily="34" charset="0"/>
                          <a:cs typeface="Tahoma" panose="020B0604030504040204" pitchFamily="34" charset="0"/>
                        </a:rPr>
                        <a:t>-   CRC non-members (29%)</a:t>
                      </a:r>
                    </a:p>
                  </a:txBody>
                  <a:tcPr anchor="ctr"/>
                </a:tc>
                <a:tc>
                  <a:txBody>
                    <a:bodyPr/>
                    <a:lstStyle/>
                    <a:p>
                      <a:pPr algn="ctr"/>
                      <a:r>
                        <a:rPr lang="en-US" sz="1000" b="1" dirty="0">
                          <a:latin typeface="Tahoma" panose="020B0604030504040204" pitchFamily="34" charset="0"/>
                          <a:ea typeface="Tahoma" panose="020B0604030504040204" pitchFamily="34" charset="0"/>
                          <a:cs typeface="Tahoma" panose="020B0604030504040204" pitchFamily="34" charset="0"/>
                        </a:rPr>
                        <a:t>(79% overall)</a:t>
                      </a:r>
                    </a:p>
                    <a:p>
                      <a:r>
                        <a:rPr lang="en-US" sz="1000" dirty="0">
                          <a:latin typeface="Tahoma" panose="020B0604030504040204" pitchFamily="34" charset="0"/>
                          <a:ea typeface="Tahoma" panose="020B0604030504040204" pitchFamily="34" charset="0"/>
                          <a:cs typeface="Tahoma" panose="020B0604030504040204" pitchFamily="34" charset="0"/>
                        </a:rPr>
                        <a:t>-   S-Central region (88%)</a:t>
                      </a:r>
                    </a:p>
                    <a:p>
                      <a:r>
                        <a:rPr lang="en-US" sz="1000" dirty="0">
                          <a:latin typeface="Tahoma" panose="020B0604030504040204" pitchFamily="34" charset="0"/>
                          <a:ea typeface="Tahoma" panose="020B0604030504040204" pitchFamily="34" charset="0"/>
                          <a:cs typeface="Tahoma" panose="020B0604030504040204" pitchFamily="34" charset="0"/>
                        </a:rPr>
                        <a:t>-   Ages 55-64 (91%)</a:t>
                      </a:r>
                    </a:p>
                    <a:p>
                      <a:r>
                        <a:rPr lang="en-US" sz="1000" dirty="0">
                          <a:latin typeface="Tahoma" panose="020B0604030504040204" pitchFamily="34" charset="0"/>
                          <a:ea typeface="Tahoma" panose="020B0604030504040204" pitchFamily="34" charset="0"/>
                          <a:cs typeface="Tahoma" panose="020B0604030504040204" pitchFamily="34" charset="0"/>
                        </a:rPr>
                        <a:t>-   Asian residents (96%)</a:t>
                      </a:r>
                    </a:p>
                    <a:p>
                      <a:r>
                        <a:rPr lang="en-US" sz="1000" dirty="0">
                          <a:latin typeface="Tahoma" panose="020B0604030504040204" pitchFamily="34" charset="0"/>
                          <a:ea typeface="Tahoma" panose="020B0604030504040204" pitchFamily="34" charset="0"/>
                          <a:cs typeface="Tahoma" panose="020B0604030504040204" pitchFamily="34" charset="0"/>
                        </a:rPr>
                        <a:t>-   CRC members (95%)</a:t>
                      </a:r>
                    </a:p>
                  </a:txBody>
                  <a:tcPr anchor="ctr"/>
                </a:tc>
                <a:extLst>
                  <a:ext uri="{0D108BD9-81ED-4DB2-BD59-A6C34878D82A}">
                    <a16:rowId xmlns:a16="http://schemas.microsoft.com/office/drawing/2014/main" val="3357096381"/>
                  </a:ext>
                </a:extLst>
              </a:tr>
            </a:tbl>
          </a:graphicData>
        </a:graphic>
      </p:graphicFrame>
      <p:sp>
        <p:nvSpPr>
          <p:cNvPr id="2" name="TextBox 1">
            <a:extLst>
              <a:ext uri="{FF2B5EF4-FFF2-40B4-BE49-F238E27FC236}">
                <a16:creationId xmlns:a16="http://schemas.microsoft.com/office/drawing/2014/main" id="{252DED2F-6830-DEC8-9CDC-F00C8B9E4E83}"/>
              </a:ext>
            </a:extLst>
          </p:cNvPr>
          <p:cNvSpPr txBox="1"/>
          <p:nvPr/>
        </p:nvSpPr>
        <p:spPr>
          <a:xfrm>
            <a:off x="519042" y="641139"/>
            <a:ext cx="8038776" cy="692497"/>
          </a:xfrm>
          <a:prstGeom prst="rect">
            <a:avLst/>
          </a:prstGeom>
          <a:noFill/>
        </p:spPr>
        <p:txBody>
          <a:bodyPr wrap="square" rtlCol="0">
            <a:spAutoFit/>
          </a:bodyPr>
          <a:lstStyle/>
          <a:p>
            <a:r>
              <a:rPr lang="en-US" sz="1300" b="1" dirty="0">
                <a:latin typeface="Tahoma" panose="020B0604030504040204" pitchFamily="34" charset="0"/>
                <a:ea typeface="Tahoma" panose="020B0604030504040204" pitchFamily="34" charset="0"/>
                <a:cs typeface="Tahoma" panose="020B0604030504040204" pitchFamily="34" charset="0"/>
              </a:rPr>
              <a:t>The remaining statements likewise tend to generate strongest agreement among households in the Central and S-Central regions.  However, some key exceptions emerge among these statements.</a:t>
            </a:r>
          </a:p>
        </p:txBody>
      </p:sp>
      <p:sp>
        <p:nvSpPr>
          <p:cNvPr id="3" name="TextBox 2">
            <a:extLst>
              <a:ext uri="{FF2B5EF4-FFF2-40B4-BE49-F238E27FC236}">
                <a16:creationId xmlns:a16="http://schemas.microsoft.com/office/drawing/2014/main" id="{9E3835EF-4368-6E33-052D-5BD88B0375C6}"/>
              </a:ext>
            </a:extLst>
          </p:cNvPr>
          <p:cNvSpPr txBox="1"/>
          <p:nvPr/>
        </p:nvSpPr>
        <p:spPr>
          <a:xfrm>
            <a:off x="1955800" y="3269707"/>
            <a:ext cx="5334000" cy="276999"/>
          </a:xfrm>
          <a:prstGeom prst="rect">
            <a:avLst/>
          </a:prstGeom>
          <a:noFill/>
          <a:ln>
            <a:solidFill>
              <a:sysClr val="windowText" lastClr="000000"/>
            </a:solidFill>
          </a:ln>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effectLst/>
                <a:uLnTx/>
                <a:uFillTx/>
                <a:latin typeface="Tahoma" panose="020B0604030504040204" pitchFamily="34" charset="0"/>
                <a:ea typeface="Tahoma" panose="020B0604030504040204" pitchFamily="34" charset="0"/>
                <a:cs typeface="Tahoma" panose="020B0604030504040204" pitchFamily="34" charset="0"/>
              </a:rPr>
              <a:t>Significant Differences:  CRC Agree/Disagree Statements (cont’d)</a:t>
            </a:r>
          </a:p>
        </p:txBody>
      </p:sp>
      <p:sp>
        <p:nvSpPr>
          <p:cNvPr id="7" name="TextBox 6">
            <a:extLst>
              <a:ext uri="{FF2B5EF4-FFF2-40B4-BE49-F238E27FC236}">
                <a16:creationId xmlns:a16="http://schemas.microsoft.com/office/drawing/2014/main" id="{F8EC7EBB-4DDD-417B-4AC6-42BCC3CBA57D}"/>
              </a:ext>
            </a:extLst>
          </p:cNvPr>
          <p:cNvSpPr txBox="1"/>
          <p:nvPr/>
        </p:nvSpPr>
        <p:spPr>
          <a:xfrm>
            <a:off x="5079649" y="163702"/>
            <a:ext cx="3478169" cy="261610"/>
          </a:xfrm>
          <a:prstGeom prst="rect">
            <a:avLst/>
          </a:prstGeom>
          <a:noFill/>
        </p:spPr>
        <p:txBody>
          <a:bodyPr wrap="square" rtlCol="0">
            <a:spAutoFit/>
          </a:bodyPr>
          <a:lstStyle/>
          <a:p>
            <a:pPr algn="r"/>
            <a:r>
              <a:rPr lang="en-US" sz="1100" b="1" dirty="0">
                <a:solidFill>
                  <a:schemeClr val="bg1"/>
                </a:solidFill>
                <a:latin typeface="Tahoma" panose="020B0604030504040204" pitchFamily="34" charset="0"/>
                <a:ea typeface="Tahoma" panose="020B0604030504040204" pitchFamily="34" charset="0"/>
                <a:cs typeface="Tahoma" panose="020B0604030504040204" pitchFamily="34" charset="0"/>
              </a:rPr>
              <a:t>Agree-Disagree:  CRC Statements</a:t>
            </a:r>
          </a:p>
        </p:txBody>
      </p:sp>
      <p:sp>
        <p:nvSpPr>
          <p:cNvPr id="4" name="Rectangle 3">
            <a:extLst>
              <a:ext uri="{FF2B5EF4-FFF2-40B4-BE49-F238E27FC236}">
                <a16:creationId xmlns:a16="http://schemas.microsoft.com/office/drawing/2014/main" id="{6662C3BE-047C-BAB1-0445-256B2248D110}"/>
              </a:ext>
            </a:extLst>
          </p:cNvPr>
          <p:cNvSpPr/>
          <p:nvPr/>
        </p:nvSpPr>
        <p:spPr>
          <a:xfrm>
            <a:off x="2387600" y="4394201"/>
            <a:ext cx="1562100" cy="177800"/>
          </a:xfrm>
          <a:prstGeom prst="rect">
            <a:avLst/>
          </a:prstGeom>
          <a:noFill/>
          <a:ln w="190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Content Placeholder 2">
            <a:extLst>
              <a:ext uri="{FF2B5EF4-FFF2-40B4-BE49-F238E27FC236}">
                <a16:creationId xmlns:a16="http://schemas.microsoft.com/office/drawing/2014/main" id="{25939641-AA0F-B5D6-E990-BE41D4CF0A6A}"/>
              </a:ext>
            </a:extLst>
          </p:cNvPr>
          <p:cNvSpPr txBox="1">
            <a:spLocks/>
          </p:cNvSpPr>
          <p:nvPr/>
        </p:nvSpPr>
        <p:spPr>
          <a:xfrm>
            <a:off x="581192" y="1699988"/>
            <a:ext cx="7989752" cy="409740"/>
          </a:xfrm>
          <a:prstGeom prst="rect">
            <a:avLst/>
          </a:prstGeom>
        </p:spPr>
        <p:txBody>
          <a:bodyPr vert="horz" lIns="91440" tIns="45720" rIns="91440" bIns="45720" rtlCol="0" anchor="t">
            <a:noAutofit/>
          </a:bodyPr>
          <a:lstStyle>
            <a:lvl1pPr marL="305992" indent="-305992" algn="l" defTabSz="457189" rtl="0" eaLnBrk="1" latinLnBrk="0" hangingPunct="1">
              <a:spcBef>
                <a:spcPct val="20000"/>
              </a:spcBef>
              <a:spcAft>
                <a:spcPts val="600"/>
              </a:spcAft>
              <a:buClrTx/>
              <a:buSzPct val="92000"/>
              <a:buFont typeface="Wingdings" panose="05000000000000000000" pitchFamily="2" charset="2"/>
              <a:buChar char="Ø"/>
              <a:defRPr sz="1200" kern="1200">
                <a:solidFill>
                  <a:schemeClr val="tx2"/>
                </a:solidFill>
                <a:latin typeface="+mn-lt"/>
                <a:ea typeface="+mn-ea"/>
                <a:cs typeface="+mn-cs"/>
              </a:defRPr>
            </a:lvl1pPr>
            <a:lvl2pPr marL="629984" indent="-305992" algn="l" defTabSz="457189" rtl="0" eaLnBrk="1" latinLnBrk="0" hangingPunct="1">
              <a:spcBef>
                <a:spcPct val="20000"/>
              </a:spcBef>
              <a:spcAft>
                <a:spcPts val="600"/>
              </a:spcAft>
              <a:buClrTx/>
              <a:buSzPct val="92000"/>
              <a:buFont typeface="Wingdings 2" panose="05020102010507070707" pitchFamily="18" charset="2"/>
              <a:buChar char=""/>
              <a:defRPr sz="1200" kern="1200">
                <a:solidFill>
                  <a:schemeClr val="tx2"/>
                </a:solidFill>
                <a:latin typeface="+mn-lt"/>
                <a:ea typeface="+mn-ea"/>
                <a:cs typeface="+mn-cs"/>
              </a:defRPr>
            </a:lvl2pPr>
            <a:lvl3pPr marL="899978" indent="-269993" algn="l" defTabSz="457189" rtl="0" eaLnBrk="1" latinLnBrk="0" hangingPunct="1">
              <a:spcBef>
                <a:spcPct val="20000"/>
              </a:spcBef>
              <a:spcAft>
                <a:spcPts val="600"/>
              </a:spcAft>
              <a:buClrTx/>
              <a:buSzPct val="92000"/>
              <a:buFont typeface="Wingdings 2" panose="05020102010507070707" pitchFamily="18" charset="2"/>
              <a:buChar char=""/>
              <a:defRPr sz="1200" kern="1200">
                <a:solidFill>
                  <a:schemeClr val="tx2"/>
                </a:solidFill>
                <a:latin typeface="+mn-lt"/>
                <a:ea typeface="+mn-ea"/>
                <a:cs typeface="+mn-cs"/>
              </a:defRPr>
            </a:lvl3pPr>
            <a:lvl4pPr marL="1241969" indent="-233994" algn="l" defTabSz="457189" rtl="0" eaLnBrk="1" latinLnBrk="0" hangingPunct="1">
              <a:spcBef>
                <a:spcPct val="20000"/>
              </a:spcBef>
              <a:spcAft>
                <a:spcPts val="600"/>
              </a:spcAft>
              <a:buClrTx/>
              <a:buSzPct val="92000"/>
              <a:buFont typeface="Wingdings 2" panose="05020102010507070707" pitchFamily="18" charset="2"/>
              <a:buChar char=""/>
              <a:defRPr sz="1200" kern="1200">
                <a:solidFill>
                  <a:schemeClr val="tx2"/>
                </a:solidFill>
                <a:latin typeface="+mn-lt"/>
                <a:ea typeface="+mn-ea"/>
                <a:cs typeface="+mn-cs"/>
              </a:defRPr>
            </a:lvl4pPr>
            <a:lvl5pPr marL="1601960" indent="-233994" algn="l" defTabSz="457189" rtl="0" eaLnBrk="1" latinLnBrk="0" hangingPunct="1">
              <a:spcBef>
                <a:spcPct val="20000"/>
              </a:spcBef>
              <a:spcAft>
                <a:spcPts val="600"/>
              </a:spcAft>
              <a:buClrTx/>
              <a:buSzPct val="92000"/>
              <a:buFont typeface="Wingdings 2" panose="05020102010507070707" pitchFamily="18" charset="2"/>
              <a:buChar char=""/>
              <a:defRPr sz="1200" kern="1200">
                <a:solidFill>
                  <a:schemeClr val="tx2"/>
                </a:solidFill>
                <a:latin typeface="+mn-lt"/>
                <a:ea typeface="+mn-ea"/>
                <a:cs typeface="+mn-cs"/>
              </a:defRPr>
            </a:lvl5pPr>
            <a:lvl6pPr marL="1899953" indent="-228594" algn="l" defTabSz="457189"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199945" indent="-228594" algn="l" defTabSz="457189"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499938" indent="-228594" algn="l" defTabSz="457189"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799930" indent="-228594" algn="l" defTabSz="457189"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285744" marR="0" lvl="0" indent="-285744" algn="l" defTabSz="914377" rtl="0" eaLnBrk="1" fontAlgn="auto" latinLnBrk="0" hangingPunct="1">
              <a:lnSpc>
                <a:spcPct val="110000"/>
              </a:lnSpc>
              <a:spcBef>
                <a:spcPts val="0"/>
              </a:spcBef>
              <a:spcAft>
                <a:spcPts val="0"/>
              </a:spcAft>
              <a:buClrTx/>
              <a:buSzPct val="100000"/>
              <a:buFont typeface="Wingdings" panose="05000000000000000000" pitchFamily="2" charset="2"/>
              <a:buChar char="Ø"/>
              <a:tabLst>
                <a:tab pos="173034" algn="l"/>
              </a:tabLst>
              <a:defRPr/>
            </a:pPr>
            <a:r>
              <a:rPr lang="en-US" sz="1100" b="1" dirty="0">
                <a:solidFill>
                  <a:schemeClr val="tx1"/>
                </a:solidFill>
                <a:latin typeface="Tahoma" panose="020B0604030504040204" pitchFamily="34" charset="0"/>
                <a:ea typeface="Tahoma" panose="020B0604030504040204" pitchFamily="34" charset="0"/>
                <a:cs typeface="Tahoma" panose="020B0604030504040204" pitchFamily="34" charset="0"/>
              </a:rPr>
              <a:t>Current CRC members are </a:t>
            </a:r>
            <a:r>
              <a:rPr lang="en-US" sz="1100" b="1" u="sng" dirty="0">
                <a:solidFill>
                  <a:schemeClr val="tx1"/>
                </a:solidFill>
                <a:latin typeface="Tahoma" panose="020B0604030504040204" pitchFamily="34" charset="0"/>
                <a:ea typeface="Tahoma" panose="020B0604030504040204" pitchFamily="34" charset="0"/>
                <a:cs typeface="Tahoma" panose="020B0604030504040204" pitchFamily="34" charset="0"/>
              </a:rPr>
              <a:t>more likely to disagree </a:t>
            </a:r>
            <a:r>
              <a:rPr lang="en-US" sz="1100" b="1" dirty="0">
                <a:solidFill>
                  <a:schemeClr val="tx1"/>
                </a:solidFill>
                <a:latin typeface="Tahoma" panose="020B0604030504040204" pitchFamily="34" charset="0"/>
                <a:ea typeface="Tahoma" panose="020B0604030504040204" pitchFamily="34" charset="0"/>
                <a:cs typeface="Tahoma" panose="020B0604030504040204" pitchFamily="34" charset="0"/>
              </a:rPr>
              <a:t> that the facility offers innovative programs and activities</a:t>
            </a:r>
            <a:r>
              <a:rPr lang="en-US" sz="1100" dirty="0">
                <a:solidFill>
                  <a:schemeClr val="tx1"/>
                </a:solidFill>
                <a:latin typeface="Tahoma" panose="020B0604030504040204" pitchFamily="34" charset="0"/>
                <a:ea typeface="Tahoma" panose="020B0604030504040204" pitchFamily="34" charset="0"/>
                <a:cs typeface="Tahoma" panose="020B0604030504040204" pitchFamily="34" charset="0"/>
              </a:rPr>
              <a:t>.  Likewise, residents in the North region and adults aged 35-44 tend to feel this way, and also disagree that the CRC offers a variety of programs/classes.  </a:t>
            </a:r>
          </a:p>
          <a:p>
            <a:pPr marL="285744" marR="0" lvl="0" indent="-285744" algn="l" defTabSz="914377" rtl="0" eaLnBrk="1" fontAlgn="auto" latinLnBrk="0" hangingPunct="1">
              <a:lnSpc>
                <a:spcPct val="110000"/>
              </a:lnSpc>
              <a:spcBef>
                <a:spcPts val="0"/>
              </a:spcBef>
              <a:spcAft>
                <a:spcPts val="0"/>
              </a:spcAft>
              <a:buClrTx/>
              <a:buSzPct val="100000"/>
              <a:buFont typeface="Wingdings" panose="05000000000000000000" pitchFamily="2" charset="2"/>
              <a:buChar char="Ø"/>
              <a:tabLst>
                <a:tab pos="173034" algn="l"/>
              </a:tabLst>
              <a:defRPr/>
            </a:pPr>
            <a:endParaRPr kumimoji="0" lang="en-US" sz="1100" b="0" i="0" u="none" strike="noStrike" kern="1200" cap="none" spc="0" normalizeH="0" baseline="0" noProof="0" dirty="0">
              <a:ln>
                <a:noFill/>
              </a:ln>
              <a:solidFill>
                <a:schemeClr val="tx1"/>
              </a:solidFill>
              <a:effectLst/>
              <a:uLnTx/>
              <a:uFillTx/>
              <a:latin typeface="Tahoma" panose="020B0604030504040204" pitchFamily="34" charset="0"/>
              <a:ea typeface="Tahoma" panose="020B0604030504040204" pitchFamily="34" charset="0"/>
              <a:cs typeface="Tahoma" panose="020B0604030504040204" pitchFamily="34" charset="0"/>
            </a:endParaRPr>
          </a:p>
          <a:p>
            <a:pPr marL="285744" marR="0" lvl="0" indent="-285744" algn="l" defTabSz="914377" rtl="0" eaLnBrk="1" fontAlgn="auto" latinLnBrk="0" hangingPunct="1">
              <a:lnSpc>
                <a:spcPct val="110000"/>
              </a:lnSpc>
              <a:spcBef>
                <a:spcPts val="0"/>
              </a:spcBef>
              <a:spcAft>
                <a:spcPts val="0"/>
              </a:spcAft>
              <a:buClrTx/>
              <a:buSzPct val="100000"/>
              <a:buFont typeface="Wingdings" panose="05000000000000000000" pitchFamily="2" charset="2"/>
              <a:buChar char="Ø"/>
              <a:tabLst>
                <a:tab pos="173034" algn="l"/>
              </a:tabLst>
              <a:defRPr/>
            </a:pPr>
            <a:r>
              <a:rPr lang="en-US" sz="1100" dirty="0">
                <a:solidFill>
                  <a:schemeClr val="tx1"/>
                </a:solidFill>
                <a:latin typeface="Tahoma" panose="020B0604030504040204" pitchFamily="34" charset="0"/>
                <a:ea typeface="Tahoma" panose="020B0604030504040204" pitchFamily="34" charset="0"/>
                <a:cs typeface="Tahoma" panose="020B0604030504040204" pitchFamily="34" charset="0"/>
              </a:rPr>
              <a:t>Similarly, significant numbers (28% to 40%) of respondents in the South, ages 45-54, and white adults indicate that the CRC does </a:t>
            </a:r>
            <a:r>
              <a:rPr lang="en-US" sz="1100" b="1" u="sng" dirty="0">
                <a:solidFill>
                  <a:schemeClr val="tx1"/>
                </a:solidFill>
                <a:latin typeface="Tahoma" panose="020B0604030504040204" pitchFamily="34" charset="0"/>
                <a:ea typeface="Tahoma" panose="020B0604030504040204" pitchFamily="34" charset="0"/>
                <a:cs typeface="Tahoma" panose="020B0604030504040204" pitchFamily="34" charset="0"/>
              </a:rPr>
              <a:t>not</a:t>
            </a:r>
            <a:r>
              <a:rPr lang="en-US" sz="1100" dirty="0">
                <a:solidFill>
                  <a:schemeClr val="tx1"/>
                </a:solidFill>
                <a:latin typeface="Tahoma" panose="020B0604030504040204" pitchFamily="34" charset="0"/>
                <a:ea typeface="Tahoma" panose="020B0604030504040204" pitchFamily="34" charset="0"/>
                <a:cs typeface="Tahoma" panose="020B0604030504040204" pitchFamily="34" charset="0"/>
              </a:rPr>
              <a:t> meet their recreation or fitness needs.  </a:t>
            </a:r>
            <a:endParaRPr kumimoji="0" lang="en-US" sz="1100" b="0" i="0" u="none" strike="noStrike" kern="1200" cap="none" spc="0" normalizeH="0" baseline="0" noProof="0" dirty="0">
              <a:ln>
                <a:noFill/>
              </a:ln>
              <a:solidFill>
                <a:schemeClr val="tx1"/>
              </a:solidFill>
              <a:effectLst/>
              <a:uLnTx/>
              <a:uFillTx/>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15197237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DAB7F35-2177-4354-8FA1-41B34BE44921}"/>
              </a:ext>
            </a:extLst>
          </p:cNvPr>
          <p:cNvSpPr txBox="1"/>
          <p:nvPr/>
        </p:nvSpPr>
        <p:spPr>
          <a:xfrm>
            <a:off x="482600" y="596720"/>
            <a:ext cx="8038776" cy="692497"/>
          </a:xfrm>
          <a:prstGeom prst="rect">
            <a:avLst/>
          </a:prstGeom>
          <a:noFill/>
        </p:spPr>
        <p:txBody>
          <a:bodyPr wrap="square" rtlCol="0">
            <a:spAutoFit/>
          </a:bodyPr>
          <a:lstStyle/>
          <a:p>
            <a:r>
              <a:rPr lang="en-US" sz="1300" b="1" dirty="0">
                <a:latin typeface="Tahoma" panose="020B0604030504040204" pitchFamily="34" charset="0"/>
                <a:ea typeface="Tahoma" panose="020B0604030504040204" pitchFamily="34" charset="0"/>
                <a:cs typeface="Tahoma" panose="020B0604030504040204" pitchFamily="34" charset="0"/>
              </a:rPr>
              <a:t>Respondents who disagreed with any of the CRC statements were asked to explain their answer.  Most often, they cite a lack of an indoor pool, a relatively small workout/weight room at the CRC, costs and fees, and/or a lack of program variety as their top complaints. </a:t>
            </a:r>
          </a:p>
        </p:txBody>
      </p:sp>
      <p:sp>
        <p:nvSpPr>
          <p:cNvPr id="5" name="Content Placeholder 2">
            <a:extLst>
              <a:ext uri="{FF2B5EF4-FFF2-40B4-BE49-F238E27FC236}">
                <a16:creationId xmlns:a16="http://schemas.microsoft.com/office/drawing/2014/main" id="{D9E6F1E3-FA69-8B3D-397E-75A7A3373807}"/>
              </a:ext>
            </a:extLst>
          </p:cNvPr>
          <p:cNvSpPr txBox="1">
            <a:spLocks/>
          </p:cNvSpPr>
          <p:nvPr/>
        </p:nvSpPr>
        <p:spPr>
          <a:xfrm>
            <a:off x="581192" y="1452171"/>
            <a:ext cx="7989752" cy="409740"/>
          </a:xfrm>
          <a:prstGeom prst="rect">
            <a:avLst/>
          </a:prstGeom>
        </p:spPr>
        <p:txBody>
          <a:bodyPr vert="horz" lIns="91440" tIns="45720" rIns="91440" bIns="45720" rtlCol="0" anchor="t">
            <a:noAutofit/>
          </a:bodyPr>
          <a:lstStyle>
            <a:lvl1pPr marL="305992" indent="-305992" algn="l" defTabSz="457189" rtl="0" eaLnBrk="1" latinLnBrk="0" hangingPunct="1">
              <a:spcBef>
                <a:spcPct val="20000"/>
              </a:spcBef>
              <a:spcAft>
                <a:spcPts val="600"/>
              </a:spcAft>
              <a:buClrTx/>
              <a:buSzPct val="92000"/>
              <a:buFont typeface="Wingdings" panose="05000000000000000000" pitchFamily="2" charset="2"/>
              <a:buChar char="Ø"/>
              <a:defRPr sz="1200" kern="1200">
                <a:solidFill>
                  <a:schemeClr val="tx2"/>
                </a:solidFill>
                <a:latin typeface="+mn-lt"/>
                <a:ea typeface="+mn-ea"/>
                <a:cs typeface="+mn-cs"/>
              </a:defRPr>
            </a:lvl1pPr>
            <a:lvl2pPr marL="629984" indent="-305992" algn="l" defTabSz="457189" rtl="0" eaLnBrk="1" latinLnBrk="0" hangingPunct="1">
              <a:spcBef>
                <a:spcPct val="20000"/>
              </a:spcBef>
              <a:spcAft>
                <a:spcPts val="600"/>
              </a:spcAft>
              <a:buClrTx/>
              <a:buSzPct val="92000"/>
              <a:buFont typeface="Wingdings 2" panose="05020102010507070707" pitchFamily="18" charset="2"/>
              <a:buChar char=""/>
              <a:defRPr sz="1200" kern="1200">
                <a:solidFill>
                  <a:schemeClr val="tx2"/>
                </a:solidFill>
                <a:latin typeface="+mn-lt"/>
                <a:ea typeface="+mn-ea"/>
                <a:cs typeface="+mn-cs"/>
              </a:defRPr>
            </a:lvl2pPr>
            <a:lvl3pPr marL="899978" indent="-269993" algn="l" defTabSz="457189" rtl="0" eaLnBrk="1" latinLnBrk="0" hangingPunct="1">
              <a:spcBef>
                <a:spcPct val="20000"/>
              </a:spcBef>
              <a:spcAft>
                <a:spcPts val="600"/>
              </a:spcAft>
              <a:buClrTx/>
              <a:buSzPct val="92000"/>
              <a:buFont typeface="Wingdings 2" panose="05020102010507070707" pitchFamily="18" charset="2"/>
              <a:buChar char=""/>
              <a:defRPr sz="1200" kern="1200">
                <a:solidFill>
                  <a:schemeClr val="tx2"/>
                </a:solidFill>
                <a:latin typeface="+mn-lt"/>
                <a:ea typeface="+mn-ea"/>
                <a:cs typeface="+mn-cs"/>
              </a:defRPr>
            </a:lvl3pPr>
            <a:lvl4pPr marL="1241969" indent="-233994" algn="l" defTabSz="457189" rtl="0" eaLnBrk="1" latinLnBrk="0" hangingPunct="1">
              <a:spcBef>
                <a:spcPct val="20000"/>
              </a:spcBef>
              <a:spcAft>
                <a:spcPts val="600"/>
              </a:spcAft>
              <a:buClrTx/>
              <a:buSzPct val="92000"/>
              <a:buFont typeface="Wingdings 2" panose="05020102010507070707" pitchFamily="18" charset="2"/>
              <a:buChar char=""/>
              <a:defRPr sz="1200" kern="1200">
                <a:solidFill>
                  <a:schemeClr val="tx2"/>
                </a:solidFill>
                <a:latin typeface="+mn-lt"/>
                <a:ea typeface="+mn-ea"/>
                <a:cs typeface="+mn-cs"/>
              </a:defRPr>
            </a:lvl4pPr>
            <a:lvl5pPr marL="1601960" indent="-233994" algn="l" defTabSz="457189" rtl="0" eaLnBrk="1" latinLnBrk="0" hangingPunct="1">
              <a:spcBef>
                <a:spcPct val="20000"/>
              </a:spcBef>
              <a:spcAft>
                <a:spcPts val="600"/>
              </a:spcAft>
              <a:buClrTx/>
              <a:buSzPct val="92000"/>
              <a:buFont typeface="Wingdings 2" panose="05020102010507070707" pitchFamily="18" charset="2"/>
              <a:buChar char=""/>
              <a:defRPr sz="1200" kern="1200">
                <a:solidFill>
                  <a:schemeClr val="tx2"/>
                </a:solidFill>
                <a:latin typeface="+mn-lt"/>
                <a:ea typeface="+mn-ea"/>
                <a:cs typeface="+mn-cs"/>
              </a:defRPr>
            </a:lvl5pPr>
            <a:lvl6pPr marL="1899953" indent="-228594" algn="l" defTabSz="457189"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199945" indent="-228594" algn="l" defTabSz="457189"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499938" indent="-228594" algn="l" defTabSz="457189"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799930" indent="-228594" algn="l" defTabSz="457189"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285744" marR="0" lvl="0" indent="-285744" algn="l" defTabSz="914377" rtl="0" eaLnBrk="1" fontAlgn="auto" latinLnBrk="0" hangingPunct="1">
              <a:lnSpc>
                <a:spcPct val="110000"/>
              </a:lnSpc>
              <a:spcBef>
                <a:spcPts val="0"/>
              </a:spcBef>
              <a:spcAft>
                <a:spcPts val="0"/>
              </a:spcAft>
              <a:buClrTx/>
              <a:buSzPct val="100000"/>
              <a:buFont typeface="Wingdings" panose="05000000000000000000" pitchFamily="2" charset="2"/>
              <a:buChar char="Ø"/>
              <a:tabLst>
                <a:tab pos="173034" algn="l"/>
              </a:tabLst>
              <a:defRPr/>
            </a:pPr>
            <a:r>
              <a:rPr lang="en-US" sz="1100" dirty="0">
                <a:solidFill>
                  <a:schemeClr val="tx1"/>
                </a:solidFill>
                <a:latin typeface="Tahoma" panose="020B0604030504040204" pitchFamily="34" charset="0"/>
                <a:ea typeface="Tahoma" panose="020B0604030504040204" pitchFamily="34" charset="0"/>
                <a:cs typeface="Tahoma" panose="020B0604030504040204" pitchFamily="34" charset="0"/>
              </a:rPr>
              <a:t>Most of these comments come from those that feel the current facility is not meeting their needs or offering a variety of innovative programs or activities/classes.  </a:t>
            </a:r>
            <a:endParaRPr kumimoji="0" lang="en-US" sz="1100" b="0" i="0" u="none" strike="noStrike" kern="1200" cap="none" spc="0" normalizeH="0" baseline="0" noProof="0" dirty="0">
              <a:ln>
                <a:noFill/>
              </a:ln>
              <a:solidFill>
                <a:schemeClr val="tx1"/>
              </a:solidFill>
              <a:effectLst/>
              <a:uLnTx/>
              <a:uFillTx/>
              <a:latin typeface="Tahoma" panose="020B0604030504040204" pitchFamily="34" charset="0"/>
              <a:ea typeface="Tahoma" panose="020B0604030504040204" pitchFamily="34" charset="0"/>
              <a:cs typeface="Tahoma" panose="020B0604030504040204" pitchFamily="34" charset="0"/>
            </a:endParaRPr>
          </a:p>
        </p:txBody>
      </p:sp>
      <p:graphicFrame>
        <p:nvGraphicFramePr>
          <p:cNvPr id="8" name="Chart 7">
            <a:extLst>
              <a:ext uri="{FF2B5EF4-FFF2-40B4-BE49-F238E27FC236}">
                <a16:creationId xmlns:a16="http://schemas.microsoft.com/office/drawing/2014/main" id="{04FCA05F-D4F1-FEAD-DDF6-4C233C0804EB}"/>
              </a:ext>
            </a:extLst>
          </p:cNvPr>
          <p:cNvGraphicFramePr/>
          <p:nvPr>
            <p:extLst>
              <p:ext uri="{D42A27DB-BD31-4B8C-83A1-F6EECF244321}">
                <p14:modId xmlns:p14="http://schemas.microsoft.com/office/powerpoint/2010/main" val="345815154"/>
              </p:ext>
            </p:extLst>
          </p:nvPr>
        </p:nvGraphicFramePr>
        <p:xfrm>
          <a:off x="482600" y="2502084"/>
          <a:ext cx="3117850" cy="4148827"/>
        </p:xfrm>
        <a:graphic>
          <a:graphicData uri="http://schemas.openxmlformats.org/drawingml/2006/chart">
            <c:chart xmlns:c="http://schemas.openxmlformats.org/drawingml/2006/chart" xmlns:r="http://schemas.openxmlformats.org/officeDocument/2006/relationships" r:id="rId2"/>
          </a:graphicData>
        </a:graphic>
      </p:graphicFrame>
      <p:sp>
        <p:nvSpPr>
          <p:cNvPr id="9" name="TextBox 8">
            <a:extLst>
              <a:ext uri="{FF2B5EF4-FFF2-40B4-BE49-F238E27FC236}">
                <a16:creationId xmlns:a16="http://schemas.microsoft.com/office/drawing/2014/main" id="{CA76E887-9DC7-66F4-C6DE-8CD8CB0FD53C}"/>
              </a:ext>
            </a:extLst>
          </p:cNvPr>
          <p:cNvSpPr txBox="1"/>
          <p:nvPr/>
        </p:nvSpPr>
        <p:spPr>
          <a:xfrm>
            <a:off x="696912" y="2101974"/>
            <a:ext cx="2689225" cy="461665"/>
          </a:xfrm>
          <a:prstGeom prst="rect">
            <a:avLst/>
          </a:prstGeom>
          <a:noFill/>
          <a:ln>
            <a:solidFill>
              <a:sysClr val="windowText" lastClr="000000"/>
            </a:solidFill>
          </a:ln>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effectLst/>
                <a:uLnTx/>
                <a:uFillTx/>
                <a:latin typeface="Tahoma" panose="020B0604030504040204" pitchFamily="34" charset="0"/>
                <a:ea typeface="Tahoma" panose="020B0604030504040204" pitchFamily="34" charset="0"/>
                <a:cs typeface="Tahoma" panose="020B0604030504040204" pitchFamily="34" charset="0"/>
              </a:rPr>
              <a:t>CRC Statements:  Top Reasons for Disagreement</a:t>
            </a:r>
          </a:p>
        </p:txBody>
      </p:sp>
      <p:sp>
        <p:nvSpPr>
          <p:cNvPr id="10" name="TextBox 9">
            <a:extLst>
              <a:ext uri="{FF2B5EF4-FFF2-40B4-BE49-F238E27FC236}">
                <a16:creationId xmlns:a16="http://schemas.microsoft.com/office/drawing/2014/main" id="{A67A8CBE-8F86-0453-C4F5-BA41B62FA37E}"/>
              </a:ext>
            </a:extLst>
          </p:cNvPr>
          <p:cNvSpPr txBox="1"/>
          <p:nvPr/>
        </p:nvSpPr>
        <p:spPr>
          <a:xfrm>
            <a:off x="3600449" y="2439636"/>
            <a:ext cx="5067332" cy="4154984"/>
          </a:xfrm>
          <a:prstGeom prst="rect">
            <a:avLst/>
          </a:prstGeom>
          <a:solidFill>
            <a:schemeClr val="accent1">
              <a:lumMod val="20000"/>
              <a:lumOff val="80000"/>
            </a:schemeClr>
          </a:solidFill>
        </p:spPr>
        <p:txBody>
          <a:bodyPr wrap="square" rtlCol="0">
            <a:spAutoFit/>
          </a:bodyPr>
          <a:lstStyle/>
          <a:p>
            <a:r>
              <a:rPr lang="en-US" sz="800" i="1" dirty="0">
                <a:latin typeface="Tahoma" panose="020B0604030504040204" pitchFamily="34" charset="0"/>
                <a:ea typeface="Tahoma" panose="020B0604030504040204" pitchFamily="34" charset="0"/>
                <a:cs typeface="Tahoma" panose="020B0604030504040204" pitchFamily="34" charset="0"/>
              </a:rPr>
              <a:t>“It's got a gym; that's not super innovative. Maybe when an indoor pool shows up, I'll change my answer.”</a:t>
            </a:r>
          </a:p>
          <a:p>
            <a:endParaRPr lang="en-US" sz="800" i="1" dirty="0">
              <a:latin typeface="Tahoma" panose="020B0604030504040204" pitchFamily="34" charset="0"/>
              <a:ea typeface="Tahoma" panose="020B0604030504040204" pitchFamily="34" charset="0"/>
              <a:cs typeface="Tahoma" panose="020B0604030504040204" pitchFamily="34" charset="0"/>
            </a:endParaRPr>
          </a:p>
          <a:p>
            <a:r>
              <a:rPr lang="en-US" sz="800" i="1" dirty="0">
                <a:latin typeface="Tahoma" panose="020B0604030504040204" pitchFamily="34" charset="0"/>
                <a:ea typeface="Tahoma" panose="020B0604030504040204" pitchFamily="34" charset="0"/>
                <a:cs typeface="Tahoma" panose="020B0604030504040204" pitchFamily="34" charset="0"/>
              </a:rPr>
              <a:t>“Community needs an affordable indoor pool; not happening here nor at the high school.”</a:t>
            </a:r>
          </a:p>
          <a:p>
            <a:endParaRPr lang="en-US" sz="800" i="1" dirty="0">
              <a:latin typeface="Tahoma" panose="020B0604030504040204" pitchFamily="34" charset="0"/>
              <a:ea typeface="Tahoma" panose="020B0604030504040204" pitchFamily="34" charset="0"/>
              <a:cs typeface="Tahoma" panose="020B0604030504040204" pitchFamily="34" charset="0"/>
            </a:endParaRPr>
          </a:p>
          <a:p>
            <a:r>
              <a:rPr lang="en-US" sz="800" i="1" dirty="0">
                <a:latin typeface="Tahoma" panose="020B0604030504040204" pitchFamily="34" charset="0"/>
                <a:ea typeface="Tahoma" panose="020B0604030504040204" pitchFamily="34" charset="0"/>
                <a:cs typeface="Tahoma" panose="020B0604030504040204" pitchFamily="34" charset="0"/>
              </a:rPr>
              <a:t>“An indoor pool would have been really great to include. I know it's a larger community issue and also being considered for the high school.”</a:t>
            </a:r>
          </a:p>
          <a:p>
            <a:endParaRPr lang="en-US" sz="800" i="1" dirty="0">
              <a:latin typeface="Tahoma" panose="020B0604030504040204" pitchFamily="34" charset="0"/>
              <a:ea typeface="Tahoma" panose="020B0604030504040204" pitchFamily="34" charset="0"/>
              <a:cs typeface="Tahoma" panose="020B0604030504040204" pitchFamily="34" charset="0"/>
            </a:endParaRPr>
          </a:p>
          <a:p>
            <a:r>
              <a:rPr lang="en-US" sz="800" i="1" dirty="0">
                <a:latin typeface="Tahoma" panose="020B0604030504040204" pitchFamily="34" charset="0"/>
                <a:ea typeface="Tahoma" panose="020B0604030504040204" pitchFamily="34" charset="0"/>
                <a:cs typeface="Tahoma" panose="020B0604030504040204" pitchFamily="34" charset="0"/>
              </a:rPr>
              <a:t>“Very disappointed with the fitness studio; too small, no ventilation, no sunshades.  I get overheated, and there are no fans.”</a:t>
            </a:r>
          </a:p>
          <a:p>
            <a:endParaRPr lang="en-US" sz="800" i="1" dirty="0">
              <a:latin typeface="Tahoma" panose="020B0604030504040204" pitchFamily="34" charset="0"/>
              <a:ea typeface="Tahoma" panose="020B0604030504040204" pitchFamily="34" charset="0"/>
              <a:cs typeface="Tahoma" panose="020B0604030504040204" pitchFamily="34" charset="0"/>
            </a:endParaRPr>
          </a:p>
          <a:p>
            <a:r>
              <a:rPr lang="en-US" sz="800" i="1" dirty="0">
                <a:latin typeface="Tahoma" panose="020B0604030504040204" pitchFamily="34" charset="0"/>
                <a:ea typeface="Tahoma" panose="020B0604030504040204" pitchFamily="34" charset="0"/>
                <a:cs typeface="Tahoma" panose="020B0604030504040204" pitchFamily="34" charset="0"/>
              </a:rPr>
              <a:t>“The size of the workout area is way too small; this is where most users are! Please consider reallocating space even though difficult now that building is finished.  Very impressive place otherwise.”</a:t>
            </a:r>
          </a:p>
          <a:p>
            <a:endParaRPr lang="en-US" sz="800" i="1" dirty="0">
              <a:latin typeface="Tahoma" panose="020B0604030504040204" pitchFamily="34" charset="0"/>
              <a:ea typeface="Tahoma" panose="020B0604030504040204" pitchFamily="34" charset="0"/>
              <a:cs typeface="Tahoma" panose="020B0604030504040204" pitchFamily="34" charset="0"/>
            </a:endParaRPr>
          </a:p>
          <a:p>
            <a:r>
              <a:rPr lang="en-US" sz="800" i="1" dirty="0">
                <a:latin typeface="Tahoma" panose="020B0604030504040204" pitchFamily="34" charset="0"/>
                <a:ea typeface="Tahoma" panose="020B0604030504040204" pitchFamily="34" charset="0"/>
                <a:cs typeface="Tahoma" panose="020B0604030504040204" pitchFamily="34" charset="0"/>
              </a:rPr>
              <a:t>“Tighter spaces than I'd prefer to work out in.”</a:t>
            </a:r>
          </a:p>
          <a:p>
            <a:endParaRPr lang="en-US" sz="800" i="1" dirty="0">
              <a:latin typeface="Tahoma" panose="020B0604030504040204" pitchFamily="34" charset="0"/>
              <a:ea typeface="Tahoma" panose="020B0604030504040204" pitchFamily="34" charset="0"/>
              <a:cs typeface="Tahoma" panose="020B0604030504040204" pitchFamily="34" charset="0"/>
            </a:endParaRPr>
          </a:p>
          <a:p>
            <a:r>
              <a:rPr lang="en-US" sz="800" i="1" dirty="0">
                <a:latin typeface="Tahoma" panose="020B0604030504040204" pitchFamily="34" charset="0"/>
                <a:ea typeface="Tahoma" panose="020B0604030504040204" pitchFamily="34" charset="0"/>
                <a:cs typeface="Tahoma" panose="020B0604030504040204" pitchFamily="34" charset="0"/>
              </a:rPr>
              <a:t>“It is not inclusive if everything costs money even if you are a resident.”</a:t>
            </a:r>
          </a:p>
          <a:p>
            <a:endParaRPr lang="en-US" sz="800" i="1" dirty="0">
              <a:latin typeface="Tahoma" panose="020B0604030504040204" pitchFamily="34" charset="0"/>
              <a:ea typeface="Tahoma" panose="020B0604030504040204" pitchFamily="34" charset="0"/>
              <a:cs typeface="Tahoma" panose="020B0604030504040204" pitchFamily="34" charset="0"/>
            </a:endParaRPr>
          </a:p>
          <a:p>
            <a:r>
              <a:rPr lang="en-US" sz="800" i="1" dirty="0">
                <a:latin typeface="Tahoma" panose="020B0604030504040204" pitchFamily="34" charset="0"/>
                <a:ea typeface="Tahoma" panose="020B0604030504040204" pitchFamily="34" charset="0"/>
                <a:cs typeface="Tahoma" panose="020B0604030504040204" pitchFamily="34" charset="0"/>
              </a:rPr>
              <a:t>“I didn't see any classes that would be of interest and/or weren't associated with additional costs beyond a membership fee.”</a:t>
            </a:r>
          </a:p>
          <a:p>
            <a:endParaRPr lang="en-US" sz="800" i="1" dirty="0">
              <a:latin typeface="Tahoma" panose="020B0604030504040204" pitchFamily="34" charset="0"/>
              <a:ea typeface="Tahoma" panose="020B0604030504040204" pitchFamily="34" charset="0"/>
              <a:cs typeface="Tahoma" panose="020B0604030504040204" pitchFamily="34" charset="0"/>
            </a:endParaRPr>
          </a:p>
          <a:p>
            <a:r>
              <a:rPr lang="en-US" sz="800" i="1" dirty="0">
                <a:latin typeface="Tahoma" panose="020B0604030504040204" pitchFamily="34" charset="0"/>
                <a:ea typeface="Tahoma" panose="020B0604030504040204" pitchFamily="34" charset="0"/>
                <a:cs typeface="Tahoma" panose="020B0604030504040204" pitchFamily="34" charset="0"/>
              </a:rPr>
              <a:t>“I don't think this one place increased my property value.”</a:t>
            </a:r>
          </a:p>
          <a:p>
            <a:endParaRPr lang="en-US" sz="800" i="1" dirty="0">
              <a:latin typeface="Tahoma" panose="020B0604030504040204" pitchFamily="34" charset="0"/>
              <a:ea typeface="Tahoma" panose="020B0604030504040204" pitchFamily="34" charset="0"/>
              <a:cs typeface="Tahoma" panose="020B0604030504040204" pitchFamily="34" charset="0"/>
            </a:endParaRPr>
          </a:p>
          <a:p>
            <a:r>
              <a:rPr lang="en-US" sz="800" i="1" dirty="0">
                <a:latin typeface="Tahoma" panose="020B0604030504040204" pitchFamily="34" charset="0"/>
                <a:ea typeface="Tahoma" panose="020B0604030504040204" pitchFamily="34" charset="0"/>
                <a:cs typeface="Tahoma" panose="020B0604030504040204" pitchFamily="34" charset="0"/>
              </a:rPr>
              <a:t>“Most desirable places to live have a rec center; not sure it improves local property values.”</a:t>
            </a:r>
          </a:p>
          <a:p>
            <a:endParaRPr lang="en-US" sz="800" i="1" dirty="0">
              <a:latin typeface="Tahoma" panose="020B0604030504040204" pitchFamily="34" charset="0"/>
              <a:ea typeface="Tahoma" panose="020B0604030504040204" pitchFamily="34" charset="0"/>
              <a:cs typeface="Tahoma" panose="020B0604030504040204" pitchFamily="34" charset="0"/>
            </a:endParaRPr>
          </a:p>
          <a:p>
            <a:r>
              <a:rPr lang="en-US" sz="800" i="1" dirty="0">
                <a:latin typeface="Tahoma" panose="020B0604030504040204" pitchFamily="34" charset="0"/>
                <a:ea typeface="Tahoma" panose="020B0604030504040204" pitchFamily="34" charset="0"/>
                <a:cs typeface="Tahoma" panose="020B0604030504040204" pitchFamily="34" charset="0"/>
              </a:rPr>
              <a:t>“It was an unnecessary expense as there are many athletic facilities in the area (I belong to one of them).”</a:t>
            </a:r>
          </a:p>
          <a:p>
            <a:endParaRPr lang="en-US" sz="800" i="1" dirty="0">
              <a:latin typeface="Tahoma" panose="020B0604030504040204" pitchFamily="34" charset="0"/>
              <a:ea typeface="Tahoma" panose="020B0604030504040204" pitchFamily="34" charset="0"/>
              <a:cs typeface="Tahoma" panose="020B0604030504040204" pitchFamily="34" charset="0"/>
            </a:endParaRPr>
          </a:p>
          <a:p>
            <a:r>
              <a:rPr lang="en-US" sz="800" i="1" dirty="0">
                <a:latin typeface="Tahoma" panose="020B0604030504040204" pitchFamily="34" charset="0"/>
                <a:ea typeface="Tahoma" panose="020B0604030504040204" pitchFamily="34" charset="0"/>
                <a:cs typeface="Tahoma" panose="020B0604030504040204" pitchFamily="34" charset="0"/>
              </a:rPr>
              <a:t>“Some staff members are just not enforcing rules or are not friendly.”</a:t>
            </a:r>
          </a:p>
          <a:p>
            <a:endParaRPr lang="en-US" sz="800" i="1" dirty="0">
              <a:latin typeface="Tahoma" panose="020B0604030504040204" pitchFamily="34" charset="0"/>
              <a:ea typeface="Tahoma" panose="020B0604030504040204" pitchFamily="34" charset="0"/>
              <a:cs typeface="Tahoma" panose="020B0604030504040204" pitchFamily="34" charset="0"/>
            </a:endParaRPr>
          </a:p>
          <a:p>
            <a:r>
              <a:rPr lang="en-US" sz="800" i="1" dirty="0">
                <a:latin typeface="Tahoma" panose="020B0604030504040204" pitchFamily="34" charset="0"/>
                <a:ea typeface="Tahoma" panose="020B0604030504040204" pitchFamily="34" charset="0"/>
                <a:cs typeface="Tahoma" panose="020B0604030504040204" pitchFamily="34" charset="0"/>
              </a:rPr>
              <a:t>“The staff did not have customer service skills.”</a:t>
            </a:r>
          </a:p>
          <a:p>
            <a:endParaRPr lang="en-US" sz="800" i="1" dirty="0">
              <a:latin typeface="Tahoma" panose="020B0604030504040204" pitchFamily="34" charset="0"/>
              <a:ea typeface="Tahoma" panose="020B0604030504040204" pitchFamily="34" charset="0"/>
              <a:cs typeface="Tahoma" panose="020B0604030504040204" pitchFamily="34" charset="0"/>
            </a:endParaRPr>
          </a:p>
          <a:p>
            <a:r>
              <a:rPr lang="en-US" sz="800" i="1" dirty="0">
                <a:latin typeface="Tahoma" panose="020B0604030504040204" pitchFamily="34" charset="0"/>
                <a:ea typeface="Tahoma" panose="020B0604030504040204" pitchFamily="34" charset="0"/>
                <a:cs typeface="Tahoma" panose="020B0604030504040204" pitchFamily="34" charset="0"/>
              </a:rPr>
              <a:t>“It competes with the YMCA, FFC, other smaller gyms; important contributors to our community.”</a:t>
            </a:r>
          </a:p>
          <a:p>
            <a:endParaRPr lang="en-US" sz="800" i="1" dirty="0">
              <a:latin typeface="Tahoma" panose="020B0604030504040204" pitchFamily="34" charset="0"/>
              <a:ea typeface="Tahoma" panose="020B0604030504040204" pitchFamily="34" charset="0"/>
              <a:cs typeface="Tahoma" panose="020B0604030504040204" pitchFamily="34" charset="0"/>
            </a:endParaRPr>
          </a:p>
          <a:p>
            <a:r>
              <a:rPr lang="en-US" sz="800" i="1" dirty="0">
                <a:latin typeface="Tahoma" panose="020B0604030504040204" pitchFamily="34" charset="0"/>
                <a:ea typeface="Tahoma" panose="020B0604030504040204" pitchFamily="34" charset="0"/>
                <a:cs typeface="Tahoma" panose="020B0604030504040204" pitchFamily="34" charset="0"/>
              </a:rPr>
              <a:t>“It doesn't open early enough in the morning for my husband.”</a:t>
            </a:r>
          </a:p>
        </p:txBody>
      </p:sp>
      <p:sp>
        <p:nvSpPr>
          <p:cNvPr id="11" name="TextBox 10">
            <a:extLst>
              <a:ext uri="{FF2B5EF4-FFF2-40B4-BE49-F238E27FC236}">
                <a16:creationId xmlns:a16="http://schemas.microsoft.com/office/drawing/2014/main" id="{3C9F9190-51EE-F51A-C64B-2C354F6EBAD4}"/>
              </a:ext>
            </a:extLst>
          </p:cNvPr>
          <p:cNvSpPr txBox="1"/>
          <p:nvPr/>
        </p:nvSpPr>
        <p:spPr>
          <a:xfrm>
            <a:off x="4927191" y="2101974"/>
            <a:ext cx="1852644" cy="276999"/>
          </a:xfrm>
          <a:prstGeom prst="rect">
            <a:avLst/>
          </a:prstGeom>
          <a:noFill/>
          <a:ln>
            <a:solidFill>
              <a:sysClr val="windowText" lastClr="000000"/>
            </a:solidFill>
          </a:ln>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effectLst/>
                <a:uLnTx/>
                <a:uFillTx/>
                <a:latin typeface="Tahoma" panose="020B0604030504040204" pitchFamily="34" charset="0"/>
                <a:ea typeface="Tahoma" panose="020B0604030504040204" pitchFamily="34" charset="0"/>
                <a:cs typeface="Tahoma" panose="020B0604030504040204" pitchFamily="34" charset="0"/>
              </a:rPr>
              <a:t>Sample Verbatims</a:t>
            </a:r>
          </a:p>
        </p:txBody>
      </p:sp>
      <p:sp>
        <p:nvSpPr>
          <p:cNvPr id="12" name="TextBox 11">
            <a:extLst>
              <a:ext uri="{FF2B5EF4-FFF2-40B4-BE49-F238E27FC236}">
                <a16:creationId xmlns:a16="http://schemas.microsoft.com/office/drawing/2014/main" id="{077C1F5D-4452-2D13-CE8A-D85BBBEC55A1}"/>
              </a:ext>
            </a:extLst>
          </p:cNvPr>
          <p:cNvSpPr txBox="1"/>
          <p:nvPr/>
        </p:nvSpPr>
        <p:spPr>
          <a:xfrm>
            <a:off x="5079649" y="163702"/>
            <a:ext cx="3478169" cy="261610"/>
          </a:xfrm>
          <a:prstGeom prst="rect">
            <a:avLst/>
          </a:prstGeom>
          <a:noFill/>
        </p:spPr>
        <p:txBody>
          <a:bodyPr wrap="square" rtlCol="0">
            <a:spAutoFit/>
          </a:bodyPr>
          <a:lstStyle/>
          <a:p>
            <a:pPr algn="r"/>
            <a:r>
              <a:rPr lang="en-US" sz="1100" b="1" dirty="0">
                <a:solidFill>
                  <a:schemeClr val="bg1"/>
                </a:solidFill>
                <a:latin typeface="Tahoma" panose="020B0604030504040204" pitchFamily="34" charset="0"/>
                <a:ea typeface="Tahoma" panose="020B0604030504040204" pitchFamily="34" charset="0"/>
                <a:cs typeface="Tahoma" panose="020B0604030504040204" pitchFamily="34" charset="0"/>
              </a:rPr>
              <a:t>Agree-Disagree:  CRC Statements</a:t>
            </a:r>
          </a:p>
        </p:txBody>
      </p:sp>
    </p:spTree>
    <p:extLst>
      <p:ext uri="{BB962C8B-B14F-4D97-AF65-F5344CB8AC3E}">
        <p14:creationId xmlns:p14="http://schemas.microsoft.com/office/powerpoint/2010/main" val="46194045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8F84C2F-4A29-3572-2DE5-9BF18FBB909E}"/>
              </a:ext>
            </a:extLst>
          </p:cNvPr>
          <p:cNvSpPr/>
          <p:nvPr/>
        </p:nvSpPr>
        <p:spPr>
          <a:xfrm>
            <a:off x="0" y="2438399"/>
            <a:ext cx="8001000" cy="1371600"/>
          </a:xfrm>
          <a:prstGeom prst="rect">
            <a:avLst/>
          </a:prstGeom>
          <a:solidFill>
            <a:srgbClr val="7AA845"/>
          </a:solidFill>
          <a:ln w="50800" cap="rnd" cmpd="dbl" algn="ctr">
            <a:noFill/>
            <a:prstDash val="solid"/>
          </a:ln>
          <a:effectLst/>
        </p:spPr>
        <p:txBody>
          <a:bodyPr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2400" kern="0" dirty="0">
                <a:solidFill>
                  <a:schemeClr val="bg1"/>
                </a:solidFill>
                <a:latin typeface="Tahoma" panose="020B0604030504040204" pitchFamily="34" charset="0"/>
                <a:ea typeface="Tahoma" panose="020B0604030504040204" pitchFamily="34" charset="0"/>
                <a:cs typeface="Tahoma" panose="020B0604030504040204" pitchFamily="34" charset="0"/>
              </a:rPr>
              <a:t>		</a:t>
            </a:r>
            <a:r>
              <a:rPr kumimoji="0" lang="en-US" sz="2400" b="0" i="0" u="none" strike="noStrike" kern="1200" cap="none" spc="0" normalizeH="0" baseline="0" noProof="0" dirty="0">
                <a:ln>
                  <a:noFill/>
                </a:ln>
                <a:solidFill>
                  <a:schemeClr val="bg1"/>
                </a:solidFill>
                <a:effectLst/>
                <a:uLnTx/>
                <a:uFillTx/>
                <a:latin typeface="Tahoma" panose="020B0604030504040204" pitchFamily="34" charset="0"/>
                <a:ea typeface="Tahoma" panose="020B0604030504040204" pitchFamily="34" charset="0"/>
                <a:cs typeface="Tahoma" panose="020B0604030504040204" pitchFamily="34" charset="0"/>
              </a:rPr>
              <a:t>V.  		Willingness-to-Pay Question:  Indoor Pool</a:t>
            </a:r>
          </a:p>
        </p:txBody>
      </p:sp>
      <p:sp>
        <p:nvSpPr>
          <p:cNvPr id="5" name="Rectangle 4">
            <a:extLst>
              <a:ext uri="{FF2B5EF4-FFF2-40B4-BE49-F238E27FC236}">
                <a16:creationId xmlns:a16="http://schemas.microsoft.com/office/drawing/2014/main" id="{249D5101-5743-D165-0CEF-CA7693765855}"/>
              </a:ext>
            </a:extLst>
          </p:cNvPr>
          <p:cNvSpPr/>
          <p:nvPr/>
        </p:nvSpPr>
        <p:spPr>
          <a:xfrm rot="10800000">
            <a:off x="8077200" y="2438399"/>
            <a:ext cx="1066800" cy="1371600"/>
          </a:xfrm>
          <a:prstGeom prst="rect">
            <a:avLst/>
          </a:prstGeom>
          <a:solidFill>
            <a:srgbClr val="0070C0"/>
          </a:solidFill>
          <a:ln w="50800" cap="rnd" cmpd="dbl"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Gill Sans MT" panose="020B0502020104020203"/>
              <a:ea typeface="+mn-ea"/>
              <a:cs typeface="+mn-cs"/>
            </a:endParaRPr>
          </a:p>
        </p:txBody>
      </p:sp>
    </p:spTree>
    <p:extLst>
      <p:ext uri="{BB962C8B-B14F-4D97-AF65-F5344CB8AC3E}">
        <p14:creationId xmlns:p14="http://schemas.microsoft.com/office/powerpoint/2010/main" val="94882415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hart 8">
            <a:extLst>
              <a:ext uri="{FF2B5EF4-FFF2-40B4-BE49-F238E27FC236}">
                <a16:creationId xmlns:a16="http://schemas.microsoft.com/office/drawing/2014/main" id="{725FCD6D-24F9-CDF1-B080-5B25771BA19F}"/>
              </a:ext>
            </a:extLst>
          </p:cNvPr>
          <p:cNvGraphicFramePr/>
          <p:nvPr>
            <p:extLst>
              <p:ext uri="{D42A27DB-BD31-4B8C-83A1-F6EECF244321}">
                <p14:modId xmlns:p14="http://schemas.microsoft.com/office/powerpoint/2010/main" val="1522317725"/>
              </p:ext>
            </p:extLst>
          </p:nvPr>
        </p:nvGraphicFramePr>
        <p:xfrm>
          <a:off x="1145540" y="3825165"/>
          <a:ext cx="7137400" cy="312928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Box 3">
            <a:extLst>
              <a:ext uri="{FF2B5EF4-FFF2-40B4-BE49-F238E27FC236}">
                <a16:creationId xmlns:a16="http://schemas.microsoft.com/office/drawing/2014/main" id="{4D74C8CF-4160-36AE-683C-97ABF36BB4E5}"/>
              </a:ext>
            </a:extLst>
          </p:cNvPr>
          <p:cNvSpPr txBox="1"/>
          <p:nvPr/>
        </p:nvSpPr>
        <p:spPr>
          <a:xfrm>
            <a:off x="470224" y="1495811"/>
            <a:ext cx="8038776" cy="2462213"/>
          </a:xfrm>
          <a:prstGeom prst="rect">
            <a:avLst/>
          </a:prstGeom>
          <a:noFill/>
        </p:spPr>
        <p:txBody>
          <a:bodyPr wrap="square" rtlCol="0">
            <a:spAutoFit/>
          </a:bodyPr>
          <a:lstStyle/>
          <a:p>
            <a:pPr marL="171450" indent="-171450">
              <a:buFont typeface="Wingdings" panose="05000000000000000000" pitchFamily="2" charset="2"/>
              <a:buChar char="Ø"/>
            </a:pPr>
            <a:r>
              <a:rPr lang="en-US" sz="1100" dirty="0">
                <a:latin typeface="Tahoma" panose="020B0604030504040204" pitchFamily="34" charset="0"/>
                <a:ea typeface="Tahoma" panose="020B0604030504040204" pitchFamily="34" charset="0"/>
                <a:cs typeface="Tahoma" panose="020B0604030504040204" pitchFamily="34" charset="0"/>
              </a:rPr>
              <a:t>Overall, the strongest support tends to come from younger and “newer” residents to Oak Park, as well as households in the Central region (see next page). Women and renters also tend to be more willing to pay for a new indoor pool facility (more so than men and/or homeowners).</a:t>
            </a:r>
          </a:p>
          <a:p>
            <a:pPr marL="171450" indent="-171450">
              <a:buFont typeface="Wingdings" panose="05000000000000000000" pitchFamily="2" charset="2"/>
              <a:buChar char="Ø"/>
            </a:pPr>
            <a:endParaRPr lang="en-US" sz="1100" dirty="0">
              <a:latin typeface="Tahoma" panose="020B0604030504040204" pitchFamily="34" charset="0"/>
              <a:ea typeface="Tahoma" panose="020B0604030504040204" pitchFamily="34" charset="0"/>
              <a:cs typeface="Tahoma" panose="020B0604030504040204" pitchFamily="34" charset="0"/>
            </a:endParaRPr>
          </a:p>
          <a:p>
            <a:pPr marL="171450" indent="-171450">
              <a:buFont typeface="Wingdings" panose="05000000000000000000" pitchFamily="2" charset="2"/>
              <a:buChar char="Ø"/>
            </a:pPr>
            <a:r>
              <a:rPr lang="en-US" sz="1100" dirty="0">
                <a:latin typeface="Tahoma" panose="020B0604030504040204" pitchFamily="34" charset="0"/>
                <a:ea typeface="Tahoma" panose="020B0604030504040204" pitchFamily="34" charset="0"/>
                <a:cs typeface="Tahoma" panose="020B0604030504040204" pitchFamily="34" charset="0"/>
              </a:rPr>
              <a:t>Opposition to a new indoor pool tends to increase with age and length of residence in Oak Park (especially ages 65+ and 25+ year local residents).  Those in the South region and men are also among the most opposed.   </a:t>
            </a:r>
          </a:p>
          <a:p>
            <a:pPr marL="171450" indent="-171450">
              <a:buFont typeface="Wingdings" panose="05000000000000000000" pitchFamily="2" charset="2"/>
              <a:buChar char="Ø"/>
            </a:pPr>
            <a:endParaRPr lang="en-US" sz="1100" dirty="0">
              <a:latin typeface="Tahoma" panose="020B0604030504040204" pitchFamily="34" charset="0"/>
              <a:ea typeface="Tahoma" panose="020B0604030504040204" pitchFamily="34" charset="0"/>
              <a:cs typeface="Tahoma" panose="020B0604030504040204" pitchFamily="34" charset="0"/>
            </a:endParaRPr>
          </a:p>
          <a:p>
            <a:pPr marL="171450" indent="-171450"/>
            <a:r>
              <a:rPr lang="en-US" sz="1100" dirty="0">
                <a:latin typeface="Tahoma" panose="020B0604030504040204" pitchFamily="34" charset="0"/>
                <a:ea typeface="Tahoma" panose="020B0604030504040204" pitchFamily="34" charset="0"/>
                <a:cs typeface="Tahoma" panose="020B0604030504040204" pitchFamily="34" charset="0"/>
              </a:rPr>
              <a:t>	That said, none of these segments express majority opposition for an indoor pool; they are simply more evenly divided.  For example:</a:t>
            </a:r>
          </a:p>
          <a:p>
            <a:pPr marL="171450" indent="-171450">
              <a:buFont typeface="Wingdings" panose="05000000000000000000" pitchFamily="2" charset="2"/>
              <a:buChar char="Ø"/>
            </a:pPr>
            <a:endParaRPr lang="en-US" sz="1100" dirty="0">
              <a:latin typeface="Tahoma" panose="020B0604030504040204" pitchFamily="34" charset="0"/>
              <a:ea typeface="Tahoma" panose="020B0604030504040204" pitchFamily="34" charset="0"/>
              <a:cs typeface="Tahoma" panose="020B0604030504040204" pitchFamily="34" charset="0"/>
            </a:endParaRPr>
          </a:p>
          <a:p>
            <a:pPr marL="342900" lvl="1" indent="-171450">
              <a:buFont typeface="Wingdings" panose="05000000000000000000" pitchFamily="2" charset="2"/>
              <a:buChar char="§"/>
            </a:pPr>
            <a:r>
              <a:rPr lang="en-US" sz="1100" dirty="0">
                <a:latin typeface="Tahoma" panose="020B0604030504040204" pitchFamily="34" charset="0"/>
                <a:ea typeface="Tahoma" panose="020B0604030504040204" pitchFamily="34" charset="0"/>
                <a:cs typeface="Tahoma" panose="020B0604030504040204" pitchFamily="34" charset="0"/>
              </a:rPr>
              <a:t>56% of those in the South are supportive, vs. 44% opposed (compared to 31% opposed overall – see next page)</a:t>
            </a:r>
          </a:p>
          <a:p>
            <a:pPr marL="342900" lvl="1" indent="-171450">
              <a:buFont typeface="Wingdings" panose="05000000000000000000" pitchFamily="2" charset="2"/>
              <a:buChar char="§"/>
            </a:pPr>
            <a:r>
              <a:rPr lang="en-US" sz="1100" dirty="0">
                <a:latin typeface="Tahoma" panose="020B0604030504040204" pitchFamily="34" charset="0"/>
                <a:ea typeface="Tahoma" panose="020B0604030504040204" pitchFamily="34" charset="0"/>
                <a:cs typeface="Tahoma" panose="020B0604030504040204" pitchFamily="34" charset="0"/>
              </a:rPr>
              <a:t>57% of those who lived in Oak Park for at least 25 years are supportive, vs. 43% opposed</a:t>
            </a:r>
          </a:p>
          <a:p>
            <a:pPr marL="342900" lvl="1" indent="-171450">
              <a:buFont typeface="Wingdings" panose="05000000000000000000" pitchFamily="2" charset="2"/>
              <a:buChar char="§"/>
            </a:pPr>
            <a:r>
              <a:rPr lang="en-US" sz="1100" dirty="0">
                <a:latin typeface="Tahoma" panose="020B0604030504040204" pitchFamily="34" charset="0"/>
                <a:ea typeface="Tahoma" panose="020B0604030504040204" pitchFamily="34" charset="0"/>
                <a:cs typeface="Tahoma" panose="020B0604030504040204" pitchFamily="34" charset="0"/>
              </a:rPr>
              <a:t>53% of residents aged 65+ are supportive, vs. 47% opposed</a:t>
            </a:r>
          </a:p>
          <a:p>
            <a:pPr marL="342900" lvl="1" indent="-171450">
              <a:buFont typeface="Wingdings" panose="05000000000000000000" pitchFamily="2" charset="2"/>
              <a:buChar char="§"/>
            </a:pPr>
            <a:r>
              <a:rPr lang="en-US" sz="1100" dirty="0">
                <a:latin typeface="Tahoma" panose="020B0604030504040204" pitchFamily="34" charset="0"/>
                <a:ea typeface="Tahoma" panose="020B0604030504040204" pitchFamily="34" charset="0"/>
                <a:cs typeface="Tahoma" panose="020B0604030504040204" pitchFamily="34" charset="0"/>
              </a:rPr>
              <a:t>56% of men are supportive, vs. 44% opposed</a:t>
            </a:r>
          </a:p>
        </p:txBody>
      </p:sp>
      <p:sp>
        <p:nvSpPr>
          <p:cNvPr id="5" name="TextBox 4">
            <a:extLst>
              <a:ext uri="{FF2B5EF4-FFF2-40B4-BE49-F238E27FC236}">
                <a16:creationId xmlns:a16="http://schemas.microsoft.com/office/drawing/2014/main" id="{B9E02329-1CCB-C806-CEB4-EDCD2E87AC9E}"/>
              </a:ext>
            </a:extLst>
          </p:cNvPr>
          <p:cNvSpPr txBox="1"/>
          <p:nvPr/>
        </p:nvSpPr>
        <p:spPr>
          <a:xfrm>
            <a:off x="482600" y="596720"/>
            <a:ext cx="8038776" cy="692497"/>
          </a:xfrm>
          <a:prstGeom prst="rect">
            <a:avLst/>
          </a:prstGeom>
          <a:noFill/>
        </p:spPr>
        <p:txBody>
          <a:bodyPr wrap="square" rtlCol="0">
            <a:spAutoFit/>
          </a:bodyPr>
          <a:lstStyle/>
          <a:p>
            <a:r>
              <a:rPr lang="en-US" sz="1300" b="1" dirty="0">
                <a:latin typeface="Tahoma" panose="020B0604030504040204" pitchFamily="34" charset="0"/>
                <a:ea typeface="Tahoma" panose="020B0604030504040204" pitchFamily="34" charset="0"/>
                <a:cs typeface="Tahoma" panose="020B0604030504040204" pitchFamily="34" charset="0"/>
              </a:rPr>
              <a:t>By a 2:1 margin, residents express support for a property tax increase to help pay for the cost of an indoor community pool.  In fact, slightly more respondents </a:t>
            </a:r>
            <a:r>
              <a:rPr lang="en-US" sz="1300" b="1" u="sng" dirty="0">
                <a:latin typeface="Tahoma" panose="020B0604030504040204" pitchFamily="34" charset="0"/>
                <a:ea typeface="Tahoma" panose="020B0604030504040204" pitchFamily="34" charset="0"/>
                <a:cs typeface="Tahoma" panose="020B0604030504040204" pitchFamily="34" charset="0"/>
              </a:rPr>
              <a:t>strongly</a:t>
            </a:r>
            <a:r>
              <a:rPr lang="en-US" sz="1300" b="1" dirty="0">
                <a:latin typeface="Tahoma" panose="020B0604030504040204" pitchFamily="34" charset="0"/>
                <a:ea typeface="Tahoma" panose="020B0604030504040204" pitchFamily="34" charset="0"/>
                <a:cs typeface="Tahoma" panose="020B0604030504040204" pitchFamily="34" charset="0"/>
              </a:rPr>
              <a:t> support a new indoor pool (35%) vs. all opponents combined (31% total for strongly+not strongly opposed).</a:t>
            </a:r>
          </a:p>
        </p:txBody>
      </p:sp>
      <p:sp>
        <p:nvSpPr>
          <p:cNvPr id="6" name="TextBox 5">
            <a:extLst>
              <a:ext uri="{FF2B5EF4-FFF2-40B4-BE49-F238E27FC236}">
                <a16:creationId xmlns:a16="http://schemas.microsoft.com/office/drawing/2014/main" id="{D1CA1B54-AE1B-6FC1-8CA9-D7373F483DB9}"/>
              </a:ext>
            </a:extLst>
          </p:cNvPr>
          <p:cNvSpPr txBox="1"/>
          <p:nvPr/>
        </p:nvSpPr>
        <p:spPr>
          <a:xfrm>
            <a:off x="1587375" y="6068677"/>
            <a:ext cx="6904778" cy="584775"/>
          </a:xfrm>
          <a:prstGeom prst="rect">
            <a:avLst/>
          </a:prstGeom>
          <a:noFill/>
        </p:spPr>
        <p:txBody>
          <a:bodyPr wrap="square" rtlCol="0">
            <a:spAutoFit/>
          </a:bodyPr>
          <a:lstStyle/>
          <a:p>
            <a:r>
              <a:rPr lang="en-US" sz="800" i="1" u="none" strike="noStrike" dirty="0">
                <a:effectLst/>
                <a:latin typeface="Tahoma" panose="020B0604030504040204" pitchFamily="34" charset="0"/>
                <a:ea typeface="Tahoma" panose="020B0604030504040204" pitchFamily="34" charset="0"/>
                <a:cs typeface="Tahoma" panose="020B0604030504040204" pitchFamily="34" charset="0"/>
              </a:rPr>
              <a:t>Q27.  Oak Park residents have asked for an indoor community pool with amenities including open swim sessions, swimming lessons, 25-yard lap lanes, and a separate warm-water therapy pool. The cost to add this pool (and amenities) would require a voter-approved property tax increase of (on average) about $90 per year for a median-valued home of about $400,000.  Knowing it would result in higher property taxes, would you oppose or support this property tax referendum to pay for an indoor pool?   (Percentages may not equal 100% due to rounding.)</a:t>
            </a:r>
          </a:p>
        </p:txBody>
      </p:sp>
      <p:sp>
        <p:nvSpPr>
          <p:cNvPr id="10" name="TextBox 9">
            <a:extLst>
              <a:ext uri="{FF2B5EF4-FFF2-40B4-BE49-F238E27FC236}">
                <a16:creationId xmlns:a16="http://schemas.microsoft.com/office/drawing/2014/main" id="{E2572987-6CC2-991D-042C-C691D079876A}"/>
              </a:ext>
            </a:extLst>
          </p:cNvPr>
          <p:cNvSpPr txBox="1"/>
          <p:nvPr/>
        </p:nvSpPr>
        <p:spPr>
          <a:xfrm>
            <a:off x="2580886" y="4200340"/>
            <a:ext cx="4043523" cy="276999"/>
          </a:xfrm>
          <a:prstGeom prst="rect">
            <a:avLst/>
          </a:prstGeom>
          <a:noFill/>
          <a:ln>
            <a:solidFill>
              <a:schemeClr val="tx1"/>
            </a:solidFill>
          </a:ln>
        </p:spPr>
        <p:txBody>
          <a:bodyPr wrap="square" rtlCol="0">
            <a:spAutoFit/>
          </a:bodyPr>
          <a:lstStyle/>
          <a:p>
            <a:pPr algn="ctr"/>
            <a:r>
              <a:rPr lang="en-US" sz="1200" b="1" dirty="0">
                <a:latin typeface="Tahoma" panose="020B0604030504040204" pitchFamily="34" charset="0"/>
                <a:ea typeface="Tahoma" panose="020B0604030504040204" pitchFamily="34" charset="0"/>
                <a:cs typeface="Tahoma" panose="020B0604030504040204" pitchFamily="34" charset="0"/>
              </a:rPr>
              <a:t>Willingness-To-Pay:  Support/Oppose Indoor Pool </a:t>
            </a:r>
          </a:p>
        </p:txBody>
      </p:sp>
      <p:sp>
        <p:nvSpPr>
          <p:cNvPr id="11" name="Right Brace 10">
            <a:extLst>
              <a:ext uri="{FF2B5EF4-FFF2-40B4-BE49-F238E27FC236}">
                <a16:creationId xmlns:a16="http://schemas.microsoft.com/office/drawing/2014/main" id="{515B61BB-B843-9DBE-1576-BBE11EDA740B}"/>
              </a:ext>
            </a:extLst>
          </p:cNvPr>
          <p:cNvSpPr/>
          <p:nvPr/>
        </p:nvSpPr>
        <p:spPr>
          <a:xfrm rot="16200000">
            <a:off x="2243411" y="3860381"/>
            <a:ext cx="165192" cy="2068833"/>
          </a:xfrm>
          <a:prstGeom prst="rightBrace">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2" name="Right Brace 11">
            <a:extLst>
              <a:ext uri="{FF2B5EF4-FFF2-40B4-BE49-F238E27FC236}">
                <a16:creationId xmlns:a16="http://schemas.microsoft.com/office/drawing/2014/main" id="{3D55EB10-4E87-E09D-D2C6-15CE341939F9}"/>
              </a:ext>
            </a:extLst>
          </p:cNvPr>
          <p:cNvSpPr/>
          <p:nvPr/>
        </p:nvSpPr>
        <p:spPr>
          <a:xfrm rot="16200000">
            <a:off x="5674402" y="2513636"/>
            <a:ext cx="161210" cy="4766306"/>
          </a:xfrm>
          <a:prstGeom prst="rightBrace">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3" name="TextBox 12">
            <a:extLst>
              <a:ext uri="{FF2B5EF4-FFF2-40B4-BE49-F238E27FC236}">
                <a16:creationId xmlns:a16="http://schemas.microsoft.com/office/drawing/2014/main" id="{EDA79223-E4AE-11E8-DF52-6DBD06DF10A9}"/>
              </a:ext>
            </a:extLst>
          </p:cNvPr>
          <p:cNvSpPr txBox="1"/>
          <p:nvPr/>
        </p:nvSpPr>
        <p:spPr>
          <a:xfrm>
            <a:off x="1587375" y="4540919"/>
            <a:ext cx="1652696" cy="253916"/>
          </a:xfrm>
          <a:prstGeom prst="rect">
            <a:avLst/>
          </a:prstGeom>
          <a:noFill/>
        </p:spPr>
        <p:txBody>
          <a:bodyPr wrap="square" rtlCol="0">
            <a:spAutoFit/>
          </a:bodyPr>
          <a:lstStyle/>
          <a:p>
            <a:pPr algn="ctr"/>
            <a:r>
              <a:rPr lang="en-US" sz="1050" b="1" dirty="0">
                <a:latin typeface="Tahoma" panose="020B0604030504040204" pitchFamily="34" charset="0"/>
                <a:ea typeface="Tahoma" panose="020B0604030504040204" pitchFamily="34" charset="0"/>
                <a:cs typeface="Tahoma" panose="020B0604030504040204" pitchFamily="34" charset="0"/>
              </a:rPr>
              <a:t>31% Total Oppose</a:t>
            </a:r>
          </a:p>
        </p:txBody>
      </p:sp>
      <p:sp>
        <p:nvSpPr>
          <p:cNvPr id="14" name="TextBox 13">
            <a:extLst>
              <a:ext uri="{FF2B5EF4-FFF2-40B4-BE49-F238E27FC236}">
                <a16:creationId xmlns:a16="http://schemas.microsoft.com/office/drawing/2014/main" id="{E50C8170-CA53-5CD3-9134-1168D4A50CFA}"/>
              </a:ext>
            </a:extLst>
          </p:cNvPr>
          <p:cNvSpPr txBox="1"/>
          <p:nvPr/>
        </p:nvSpPr>
        <p:spPr>
          <a:xfrm>
            <a:off x="5040293" y="4533297"/>
            <a:ext cx="1652696" cy="253916"/>
          </a:xfrm>
          <a:prstGeom prst="rect">
            <a:avLst/>
          </a:prstGeom>
          <a:noFill/>
        </p:spPr>
        <p:txBody>
          <a:bodyPr wrap="square" rtlCol="0">
            <a:spAutoFit/>
          </a:bodyPr>
          <a:lstStyle/>
          <a:p>
            <a:pPr algn="ctr"/>
            <a:r>
              <a:rPr lang="en-US" sz="1050" b="1" dirty="0">
                <a:latin typeface="Tahoma" panose="020B0604030504040204" pitchFamily="34" charset="0"/>
                <a:ea typeface="Tahoma" panose="020B0604030504040204" pitchFamily="34" charset="0"/>
                <a:cs typeface="Tahoma" panose="020B0604030504040204" pitchFamily="34" charset="0"/>
              </a:rPr>
              <a:t>69% Total Support</a:t>
            </a:r>
          </a:p>
        </p:txBody>
      </p:sp>
      <p:sp>
        <p:nvSpPr>
          <p:cNvPr id="16" name="TextBox 15">
            <a:extLst>
              <a:ext uri="{FF2B5EF4-FFF2-40B4-BE49-F238E27FC236}">
                <a16:creationId xmlns:a16="http://schemas.microsoft.com/office/drawing/2014/main" id="{1AA49DB7-9071-B793-F646-A26F54392877}"/>
              </a:ext>
            </a:extLst>
          </p:cNvPr>
          <p:cNvSpPr txBox="1"/>
          <p:nvPr/>
        </p:nvSpPr>
        <p:spPr>
          <a:xfrm>
            <a:off x="5316384" y="151002"/>
            <a:ext cx="3246540" cy="261610"/>
          </a:xfrm>
          <a:prstGeom prst="rect">
            <a:avLst/>
          </a:prstGeom>
          <a:noFill/>
        </p:spPr>
        <p:txBody>
          <a:bodyPr wrap="square" rtlCol="0">
            <a:spAutoFit/>
          </a:bodyPr>
          <a:lstStyle/>
          <a:p>
            <a:pPr algn="r"/>
            <a:r>
              <a:rPr lang="en-US" sz="1100" b="1" dirty="0">
                <a:solidFill>
                  <a:schemeClr val="bg1"/>
                </a:solidFill>
                <a:latin typeface="Tahoma" panose="020B0604030504040204" pitchFamily="34" charset="0"/>
                <a:ea typeface="Tahoma" panose="020B0604030504040204" pitchFamily="34" charset="0"/>
                <a:cs typeface="Tahoma" panose="020B0604030504040204" pitchFamily="34" charset="0"/>
              </a:rPr>
              <a:t>Willingness-to-Pay:  Indoor Pool</a:t>
            </a:r>
          </a:p>
        </p:txBody>
      </p:sp>
    </p:spTree>
    <p:extLst>
      <p:ext uri="{BB962C8B-B14F-4D97-AF65-F5344CB8AC3E}">
        <p14:creationId xmlns:p14="http://schemas.microsoft.com/office/powerpoint/2010/main" val="364057987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D6106382-BAFF-3F91-0E32-59CE0F0929D5}"/>
              </a:ext>
            </a:extLst>
          </p:cNvPr>
          <p:cNvSpPr txBox="1"/>
          <p:nvPr/>
        </p:nvSpPr>
        <p:spPr>
          <a:xfrm>
            <a:off x="470224" y="741680"/>
            <a:ext cx="8038776" cy="292388"/>
          </a:xfrm>
          <a:prstGeom prst="rect">
            <a:avLst/>
          </a:prstGeom>
          <a:noFill/>
        </p:spPr>
        <p:txBody>
          <a:bodyPr wrap="square" rtlCol="0">
            <a:spAutoFit/>
          </a:bodyPr>
          <a:lstStyle/>
          <a:p>
            <a:pPr algn="ctr"/>
            <a:r>
              <a:rPr lang="en-US" sz="1300" b="1" dirty="0">
                <a:latin typeface="Tahoma" panose="020B0604030504040204" pitchFamily="34" charset="0"/>
                <a:ea typeface="Tahoma" panose="020B0604030504040204" pitchFamily="34" charset="0"/>
                <a:cs typeface="Tahoma" panose="020B0604030504040204" pitchFamily="34" charset="0"/>
              </a:rPr>
              <a:t>Significant Support/Opposition Differences:  Willingness-to-Pay for New Indoor Pool</a:t>
            </a:r>
          </a:p>
        </p:txBody>
      </p:sp>
      <p:graphicFrame>
        <p:nvGraphicFramePr>
          <p:cNvPr id="2" name="Table 2">
            <a:extLst>
              <a:ext uri="{FF2B5EF4-FFF2-40B4-BE49-F238E27FC236}">
                <a16:creationId xmlns:a16="http://schemas.microsoft.com/office/drawing/2014/main" id="{AD04D226-7786-4FEC-C194-C9CFC2D1F53B}"/>
              </a:ext>
            </a:extLst>
          </p:cNvPr>
          <p:cNvGraphicFramePr>
            <a:graphicFrameLocks noGrp="1"/>
          </p:cNvGraphicFramePr>
          <p:nvPr>
            <p:extLst>
              <p:ext uri="{D42A27DB-BD31-4B8C-83A1-F6EECF244321}">
                <p14:modId xmlns:p14="http://schemas.microsoft.com/office/powerpoint/2010/main" val="328541224"/>
              </p:ext>
            </p:extLst>
          </p:nvPr>
        </p:nvGraphicFramePr>
        <p:xfrm>
          <a:off x="470223" y="1709857"/>
          <a:ext cx="8051153" cy="2687320"/>
        </p:xfrm>
        <a:graphic>
          <a:graphicData uri="http://schemas.openxmlformats.org/drawingml/2006/table">
            <a:tbl>
              <a:tblPr firstRow="1" bandRow="1">
                <a:tableStyleId>{5C22544A-7EE6-4342-B048-85BDC9FD1C3A}</a:tableStyleId>
              </a:tblPr>
              <a:tblGrid>
                <a:gridCol w="993761">
                  <a:extLst>
                    <a:ext uri="{9D8B030D-6E8A-4147-A177-3AD203B41FA5}">
                      <a16:colId xmlns:a16="http://schemas.microsoft.com/office/drawing/2014/main" val="1952850235"/>
                    </a:ext>
                  </a:extLst>
                </a:gridCol>
                <a:gridCol w="2056456">
                  <a:extLst>
                    <a:ext uri="{9D8B030D-6E8A-4147-A177-3AD203B41FA5}">
                      <a16:colId xmlns:a16="http://schemas.microsoft.com/office/drawing/2014/main" val="1486433745"/>
                    </a:ext>
                  </a:extLst>
                </a:gridCol>
                <a:gridCol w="1726874">
                  <a:extLst>
                    <a:ext uri="{9D8B030D-6E8A-4147-A177-3AD203B41FA5}">
                      <a16:colId xmlns:a16="http://schemas.microsoft.com/office/drawing/2014/main" val="3516577312"/>
                    </a:ext>
                  </a:extLst>
                </a:gridCol>
                <a:gridCol w="1515130">
                  <a:extLst>
                    <a:ext uri="{9D8B030D-6E8A-4147-A177-3AD203B41FA5}">
                      <a16:colId xmlns:a16="http://schemas.microsoft.com/office/drawing/2014/main" val="508643373"/>
                    </a:ext>
                  </a:extLst>
                </a:gridCol>
                <a:gridCol w="1758932">
                  <a:extLst>
                    <a:ext uri="{9D8B030D-6E8A-4147-A177-3AD203B41FA5}">
                      <a16:colId xmlns:a16="http://schemas.microsoft.com/office/drawing/2014/main" val="2153105965"/>
                    </a:ext>
                  </a:extLst>
                </a:gridCol>
              </a:tblGrid>
              <a:tr h="370840">
                <a:tc>
                  <a:txBody>
                    <a:bodyPr/>
                    <a:lstStyle/>
                    <a:p>
                      <a:endParaRPr lang="en-US" sz="1000" b="1" dirty="0">
                        <a:solidFill>
                          <a:schemeClr val="tx1"/>
                        </a:solidFill>
                        <a:latin typeface="Tahoma" panose="020B0604030504040204" pitchFamily="34" charset="0"/>
                        <a:ea typeface="Tahoma" panose="020B0604030504040204" pitchFamily="34" charset="0"/>
                        <a:cs typeface="Tahoma" panose="020B0604030504040204" pitchFamily="34" charset="0"/>
                      </a:endParaRPr>
                    </a:p>
                  </a:txBody>
                  <a:tcPr anchor="ctr">
                    <a:noFill/>
                  </a:tcPr>
                </a:tc>
                <a:tc gridSpan="2">
                  <a:txBody>
                    <a:bodyPr/>
                    <a:lstStyle/>
                    <a:p>
                      <a:pPr algn="ctr"/>
                      <a:r>
                        <a:rPr lang="en-US" sz="1000" b="1" dirty="0">
                          <a:solidFill>
                            <a:schemeClr val="bg1"/>
                          </a:solidFill>
                          <a:latin typeface="Tahoma" panose="020B0604030504040204" pitchFamily="34" charset="0"/>
                          <a:ea typeface="Tahoma" panose="020B0604030504040204" pitchFamily="34" charset="0"/>
                          <a:cs typeface="Tahoma" panose="020B0604030504040204" pitchFamily="34" charset="0"/>
                        </a:rPr>
                        <a:t>Most Likely to Be Opposed</a:t>
                      </a:r>
                    </a:p>
                  </a:txBody>
                  <a:tcPr anchor="ctr">
                    <a:solidFill>
                      <a:srgbClr val="C00000"/>
                    </a:solidFill>
                  </a:tcPr>
                </a:tc>
                <a:tc hMerge="1">
                  <a:txBody>
                    <a:bodyPr/>
                    <a:lstStyle/>
                    <a:p>
                      <a:endParaRPr lang="en-US"/>
                    </a:p>
                  </a:txBody>
                  <a:tcPr/>
                </a:tc>
                <a:tc gridSpan="2">
                  <a:txBody>
                    <a:bodyPr/>
                    <a:lstStyle/>
                    <a:p>
                      <a:pPr algn="ctr"/>
                      <a:r>
                        <a:rPr lang="en-US" sz="1000" b="1" dirty="0">
                          <a:solidFill>
                            <a:schemeClr val="bg1"/>
                          </a:solidFill>
                          <a:latin typeface="Tahoma" panose="020B0604030504040204" pitchFamily="34" charset="0"/>
                          <a:ea typeface="Tahoma" panose="020B0604030504040204" pitchFamily="34" charset="0"/>
                          <a:cs typeface="Tahoma" panose="020B0604030504040204" pitchFamily="34" charset="0"/>
                        </a:rPr>
                        <a:t>Most Likely to Support</a:t>
                      </a:r>
                    </a:p>
                  </a:txBody>
                  <a:tcPr anchor="ctr">
                    <a:solidFill>
                      <a:schemeClr val="accent5">
                        <a:lumMod val="75000"/>
                      </a:schemeClr>
                    </a:solidFill>
                  </a:tcPr>
                </a:tc>
                <a:tc hMerge="1">
                  <a:txBody>
                    <a:bodyPr/>
                    <a:lstStyle/>
                    <a:p>
                      <a:pPr algn="ctr"/>
                      <a:endParaRPr lang="en-US" sz="1000" b="1" dirty="0">
                        <a:solidFill>
                          <a:schemeClr val="bg1"/>
                        </a:solidFill>
                        <a:latin typeface="Tahoma" panose="020B0604030504040204" pitchFamily="34" charset="0"/>
                        <a:ea typeface="Tahoma" panose="020B0604030504040204" pitchFamily="34" charset="0"/>
                        <a:cs typeface="Tahoma" panose="020B0604030504040204" pitchFamily="34" charset="0"/>
                      </a:endParaRPr>
                    </a:p>
                  </a:txBody>
                  <a:tcPr anchor="ctr"/>
                </a:tc>
                <a:extLst>
                  <a:ext uri="{0D108BD9-81ED-4DB2-BD59-A6C34878D82A}">
                    <a16:rowId xmlns:a16="http://schemas.microsoft.com/office/drawing/2014/main" val="3497660245"/>
                  </a:ext>
                </a:extLst>
              </a:tr>
              <a:tr h="370840">
                <a:tc rowSpan="2">
                  <a:txBody>
                    <a:bodyPr/>
                    <a:lstStyle/>
                    <a:p>
                      <a:pPr algn="ctr"/>
                      <a:r>
                        <a:rPr lang="en-US" sz="1000" b="1" dirty="0">
                          <a:solidFill>
                            <a:schemeClr val="tx1"/>
                          </a:solidFill>
                          <a:latin typeface="Tahoma" panose="020B0604030504040204" pitchFamily="34" charset="0"/>
                          <a:ea typeface="Tahoma" panose="020B0604030504040204" pitchFamily="34" charset="0"/>
                          <a:cs typeface="Tahoma" panose="020B0604030504040204" pitchFamily="34" charset="0"/>
                        </a:rPr>
                        <a:t>Indoor Pool (open swim sessions, swimming lessons, 25-yard lap lanes, separate warm-water therapy pool)</a:t>
                      </a:r>
                    </a:p>
                  </a:txBody>
                  <a:tcPr anchor="ctr">
                    <a:lnB w="12700" cap="flat" cmpd="sng" algn="ctr">
                      <a:solidFill>
                        <a:schemeClr val="tx1"/>
                      </a:solidFill>
                      <a:prstDash val="solid"/>
                      <a:round/>
                      <a:headEnd type="none" w="med" len="med"/>
                      <a:tailEnd type="none" w="med" len="med"/>
                    </a:lnB>
                  </a:tcPr>
                </a:tc>
                <a:tc gridSpan="2">
                  <a:txBody>
                    <a:bodyPr/>
                    <a:lstStyle/>
                    <a:p>
                      <a:pPr marL="0" indent="0" algn="ctr">
                        <a:buFontTx/>
                        <a:buNone/>
                      </a:pPr>
                      <a:r>
                        <a:rPr lang="en-US" sz="1000" b="1" u="sng" dirty="0">
                          <a:solidFill>
                            <a:schemeClr val="tx1"/>
                          </a:solidFill>
                          <a:latin typeface="Tahoma" panose="020B0604030504040204" pitchFamily="34" charset="0"/>
                          <a:ea typeface="Tahoma" panose="020B0604030504040204" pitchFamily="34" charset="0"/>
                          <a:cs typeface="Tahoma" panose="020B0604030504040204" pitchFamily="34" charset="0"/>
                        </a:rPr>
                        <a:t>Overall Opposed (31%)</a:t>
                      </a:r>
                    </a:p>
                    <a:p>
                      <a:pPr marL="171450" indent="-171450">
                        <a:buFontTx/>
                        <a:buChar char="-"/>
                      </a:pPr>
                      <a:r>
                        <a:rPr lang="en-US" sz="1000" b="0" dirty="0">
                          <a:solidFill>
                            <a:schemeClr val="tx1"/>
                          </a:solidFill>
                          <a:latin typeface="Tahoma" panose="020B0604030504040204" pitchFamily="34" charset="0"/>
                          <a:ea typeface="Tahoma" panose="020B0604030504040204" pitchFamily="34" charset="0"/>
                          <a:cs typeface="Tahoma" panose="020B0604030504040204" pitchFamily="34" charset="0"/>
                        </a:rPr>
                        <a:t>South region (44%)</a:t>
                      </a:r>
                    </a:p>
                    <a:p>
                      <a:pPr marL="171450" indent="-171450">
                        <a:buFontTx/>
                        <a:buChar char="-"/>
                      </a:pPr>
                      <a:r>
                        <a:rPr lang="en-US" sz="1000" b="0" dirty="0">
                          <a:solidFill>
                            <a:schemeClr val="tx1"/>
                          </a:solidFill>
                          <a:latin typeface="Tahoma" panose="020B0604030504040204" pitchFamily="34" charset="0"/>
                          <a:ea typeface="Tahoma" panose="020B0604030504040204" pitchFamily="34" charset="0"/>
                          <a:cs typeface="Tahoma" panose="020B0604030504040204" pitchFamily="34" charset="0"/>
                        </a:rPr>
                        <a:t>Ages 55-64 (37%), 65+ (47%)</a:t>
                      </a:r>
                    </a:p>
                    <a:p>
                      <a:pPr marL="171450" indent="-171450">
                        <a:buFontTx/>
                        <a:buChar char="-"/>
                      </a:pPr>
                      <a:r>
                        <a:rPr lang="en-US" sz="1000" b="0" dirty="0">
                          <a:solidFill>
                            <a:schemeClr val="tx1"/>
                          </a:solidFill>
                          <a:latin typeface="Tahoma" panose="020B0604030504040204" pitchFamily="34" charset="0"/>
                          <a:ea typeface="Tahoma" panose="020B0604030504040204" pitchFamily="34" charset="0"/>
                          <a:cs typeface="Tahoma" panose="020B0604030504040204" pitchFamily="34" charset="0"/>
                        </a:rPr>
                        <a:t>Homeowners (38%)</a:t>
                      </a:r>
                    </a:p>
                    <a:p>
                      <a:pPr marL="171450" indent="-171450">
                        <a:buFontTx/>
                        <a:buChar char="-"/>
                      </a:pPr>
                      <a:r>
                        <a:rPr lang="en-US" sz="1000" b="0" dirty="0">
                          <a:solidFill>
                            <a:schemeClr val="tx1"/>
                          </a:solidFill>
                          <a:latin typeface="Tahoma" panose="020B0604030504040204" pitchFamily="34" charset="0"/>
                          <a:ea typeface="Tahoma" panose="020B0604030504040204" pitchFamily="34" charset="0"/>
                          <a:cs typeface="Tahoma" panose="020B0604030504040204" pitchFamily="34" charset="0"/>
                        </a:rPr>
                        <a:t>Men (44%)</a:t>
                      </a:r>
                    </a:p>
                    <a:p>
                      <a:pPr marL="171450" indent="-171450">
                        <a:buFontTx/>
                        <a:buChar char="-"/>
                      </a:pPr>
                      <a:r>
                        <a:rPr lang="en-US" sz="1000" b="0" dirty="0">
                          <a:solidFill>
                            <a:schemeClr val="tx1"/>
                          </a:solidFill>
                          <a:latin typeface="Tahoma" panose="020B0604030504040204" pitchFamily="34" charset="0"/>
                          <a:ea typeface="Tahoma" panose="020B0604030504040204" pitchFamily="34" charset="0"/>
                          <a:cs typeface="Tahoma" panose="020B0604030504040204" pitchFamily="34" charset="0"/>
                        </a:rPr>
                        <a:t>Lived in Oak Park 25+ yrs. (43%)</a:t>
                      </a:r>
                    </a:p>
                    <a:p>
                      <a:pPr marL="171450" indent="-171450">
                        <a:buFontTx/>
                        <a:buChar char="-"/>
                      </a:pPr>
                      <a:endParaRPr lang="en-US" sz="1000" b="0" dirty="0">
                        <a:solidFill>
                          <a:schemeClr val="tx1"/>
                        </a:solidFill>
                        <a:latin typeface="Tahoma" panose="020B0604030504040204" pitchFamily="34" charset="0"/>
                        <a:ea typeface="Tahoma" panose="020B0604030504040204" pitchFamily="34" charset="0"/>
                        <a:cs typeface="Tahoma" panose="020B0604030504040204" pitchFamily="34" charset="0"/>
                      </a:endParaRPr>
                    </a:p>
                  </a:txBody>
                  <a:tcPr/>
                </a:tc>
                <a:tc hMerge="1">
                  <a:txBody>
                    <a:bodyPr/>
                    <a:lstStyle/>
                    <a:p>
                      <a:endParaRPr lang="en-US"/>
                    </a:p>
                  </a:txBody>
                  <a:tcPr/>
                </a:tc>
                <a:tc gridSpan="2">
                  <a:txBody>
                    <a:bodyPr/>
                    <a:lstStyle/>
                    <a:p>
                      <a:pPr marL="0" indent="0" algn="ctr">
                        <a:buFontTx/>
                        <a:buNone/>
                      </a:pPr>
                      <a:r>
                        <a:rPr lang="en-US" sz="1000" b="1" u="sng" dirty="0">
                          <a:solidFill>
                            <a:schemeClr val="tx1"/>
                          </a:solidFill>
                          <a:latin typeface="Tahoma" panose="020B0604030504040204" pitchFamily="34" charset="0"/>
                          <a:ea typeface="Tahoma" panose="020B0604030504040204" pitchFamily="34" charset="0"/>
                          <a:cs typeface="Tahoma" panose="020B0604030504040204" pitchFamily="34" charset="0"/>
                        </a:rPr>
                        <a:t>Overall Support (69%)</a:t>
                      </a:r>
                    </a:p>
                    <a:p>
                      <a:pPr marL="171450" indent="-171450">
                        <a:buFontTx/>
                        <a:buChar char="-"/>
                      </a:pPr>
                      <a:r>
                        <a:rPr lang="en-US" sz="1000" b="0" dirty="0">
                          <a:solidFill>
                            <a:schemeClr val="tx1"/>
                          </a:solidFill>
                          <a:latin typeface="Tahoma" panose="020B0604030504040204" pitchFamily="34" charset="0"/>
                          <a:ea typeface="Tahoma" panose="020B0604030504040204" pitchFamily="34" charset="0"/>
                          <a:cs typeface="Tahoma" panose="020B0604030504040204" pitchFamily="34" charset="0"/>
                        </a:rPr>
                        <a:t>Central region (78%)</a:t>
                      </a:r>
                    </a:p>
                    <a:p>
                      <a:pPr marL="171450" indent="-171450">
                        <a:buFontTx/>
                        <a:buChar char="-"/>
                      </a:pPr>
                      <a:r>
                        <a:rPr lang="en-US" sz="1000" b="0" dirty="0">
                          <a:solidFill>
                            <a:schemeClr val="tx1"/>
                          </a:solidFill>
                          <a:latin typeface="Tahoma" panose="020B0604030504040204" pitchFamily="34" charset="0"/>
                          <a:ea typeface="Tahoma" panose="020B0604030504040204" pitchFamily="34" charset="0"/>
                          <a:cs typeface="Tahoma" panose="020B0604030504040204" pitchFamily="34" charset="0"/>
                        </a:rPr>
                        <a:t>Under age 35 (90%)</a:t>
                      </a:r>
                    </a:p>
                    <a:p>
                      <a:pPr marL="171450" indent="-171450">
                        <a:buFontTx/>
                        <a:buChar char="-"/>
                      </a:pPr>
                      <a:r>
                        <a:rPr lang="en-US" sz="1000" b="0" dirty="0">
                          <a:solidFill>
                            <a:schemeClr val="tx1"/>
                          </a:solidFill>
                          <a:latin typeface="Tahoma" panose="020B0604030504040204" pitchFamily="34" charset="0"/>
                          <a:ea typeface="Tahoma" panose="020B0604030504040204" pitchFamily="34" charset="0"/>
                          <a:cs typeface="Tahoma" panose="020B0604030504040204" pitchFamily="34" charset="0"/>
                        </a:rPr>
                        <a:t>Renters (80%)</a:t>
                      </a:r>
                    </a:p>
                    <a:p>
                      <a:pPr marL="171450" indent="-171450">
                        <a:buFontTx/>
                        <a:buChar char="-"/>
                      </a:pPr>
                      <a:r>
                        <a:rPr lang="en-US" sz="1000" b="0" dirty="0">
                          <a:solidFill>
                            <a:schemeClr val="tx1"/>
                          </a:solidFill>
                          <a:latin typeface="Tahoma" panose="020B0604030504040204" pitchFamily="34" charset="0"/>
                          <a:ea typeface="Tahoma" panose="020B0604030504040204" pitchFamily="34" charset="0"/>
                          <a:cs typeface="Tahoma" panose="020B0604030504040204" pitchFamily="34" charset="0"/>
                        </a:rPr>
                        <a:t>Women (79%)</a:t>
                      </a:r>
                    </a:p>
                    <a:p>
                      <a:pPr marL="171450" indent="-171450">
                        <a:buFontTx/>
                        <a:buChar char="-"/>
                      </a:pPr>
                      <a:r>
                        <a:rPr lang="en-US" sz="1000" b="0" dirty="0">
                          <a:solidFill>
                            <a:schemeClr val="tx1"/>
                          </a:solidFill>
                          <a:latin typeface="Tahoma" panose="020B0604030504040204" pitchFamily="34" charset="0"/>
                          <a:ea typeface="Tahoma" panose="020B0604030504040204" pitchFamily="34" charset="0"/>
                          <a:cs typeface="Tahoma" panose="020B0604030504040204" pitchFamily="34" charset="0"/>
                        </a:rPr>
                        <a:t>Lived in Oak Park &lt;5 yrs. (79%), 15-24 yrs. (77%)</a:t>
                      </a:r>
                    </a:p>
                  </a:txBody>
                  <a:tcPr/>
                </a:tc>
                <a:tc hMerge="1">
                  <a:txBody>
                    <a:bodyPr/>
                    <a:lstStyle/>
                    <a:p>
                      <a:pPr marL="171450" indent="-171450">
                        <a:buFontTx/>
                        <a:buChar char="-"/>
                      </a:pPr>
                      <a:endParaRPr lang="en-US" sz="1000" b="0" dirty="0">
                        <a:solidFill>
                          <a:schemeClr val="tx1"/>
                        </a:solidFill>
                        <a:latin typeface="Tahoma" panose="020B0604030504040204" pitchFamily="34" charset="0"/>
                        <a:ea typeface="Tahoma" panose="020B0604030504040204" pitchFamily="34" charset="0"/>
                        <a:cs typeface="Tahoma" panose="020B0604030504040204" pitchFamily="34" charset="0"/>
                      </a:endParaRPr>
                    </a:p>
                  </a:txBody>
                  <a:tcPr anchor="ctr"/>
                </a:tc>
                <a:extLst>
                  <a:ext uri="{0D108BD9-81ED-4DB2-BD59-A6C34878D82A}">
                    <a16:rowId xmlns:a16="http://schemas.microsoft.com/office/drawing/2014/main" val="394982818"/>
                  </a:ext>
                </a:extLst>
              </a:tr>
              <a:tr h="228015">
                <a:tc vMerge="1">
                  <a:txBody>
                    <a:bodyPr/>
                    <a:lstStyle/>
                    <a:p>
                      <a:pPr algn="ctr"/>
                      <a:r>
                        <a:rPr lang="en-US" sz="1000" b="1" dirty="0">
                          <a:solidFill>
                            <a:schemeClr val="tx1"/>
                          </a:solidFill>
                          <a:latin typeface="Tahoma" panose="020B0604030504040204" pitchFamily="34" charset="0"/>
                          <a:ea typeface="Tahoma" panose="020B0604030504040204" pitchFamily="34" charset="0"/>
                          <a:cs typeface="Tahoma" panose="020B0604030504040204" pitchFamily="34" charset="0"/>
                        </a:rPr>
                        <a:t>Add/Connect longer trails (7.2)</a:t>
                      </a:r>
                    </a:p>
                  </a:txBody>
                  <a:tcPr anchor="ctr"/>
                </a:tc>
                <a:tc>
                  <a:txBody>
                    <a:bodyPr/>
                    <a:lstStyle/>
                    <a:p>
                      <a:pPr marL="0" indent="0" algn="ctr">
                        <a:buFontTx/>
                        <a:buNone/>
                      </a:pPr>
                      <a:r>
                        <a:rPr lang="en-US" sz="1000" b="1" u="sng" dirty="0">
                          <a:solidFill>
                            <a:schemeClr val="tx1"/>
                          </a:solidFill>
                          <a:latin typeface="Tahoma" panose="020B0604030504040204" pitchFamily="34" charset="0"/>
                          <a:ea typeface="Tahoma" panose="020B0604030504040204" pitchFamily="34" charset="0"/>
                          <a:cs typeface="Tahoma" panose="020B0604030504040204" pitchFamily="34" charset="0"/>
                        </a:rPr>
                        <a:t>Strongly Opposed (14%)</a:t>
                      </a:r>
                    </a:p>
                    <a:p>
                      <a:pPr marL="171450" indent="-171450">
                        <a:buFontTx/>
                        <a:buChar char="-"/>
                      </a:pPr>
                      <a:r>
                        <a:rPr lang="en-US" sz="1000" b="0" dirty="0">
                          <a:solidFill>
                            <a:schemeClr val="tx1"/>
                          </a:solidFill>
                          <a:latin typeface="Tahoma" panose="020B0604030504040204" pitchFamily="34" charset="0"/>
                          <a:ea typeface="Tahoma" panose="020B0604030504040204" pitchFamily="34" charset="0"/>
                          <a:cs typeface="Tahoma" panose="020B0604030504040204" pitchFamily="34" charset="0"/>
                        </a:rPr>
                        <a:t>South region (30%)</a:t>
                      </a:r>
                    </a:p>
                    <a:p>
                      <a:pPr marL="171450" indent="-171450">
                        <a:buFontTx/>
                        <a:buChar char="-"/>
                      </a:pPr>
                      <a:r>
                        <a:rPr lang="en-US" sz="1000" b="0" dirty="0">
                          <a:solidFill>
                            <a:schemeClr val="tx1"/>
                          </a:solidFill>
                          <a:latin typeface="Tahoma" panose="020B0604030504040204" pitchFamily="34" charset="0"/>
                          <a:ea typeface="Tahoma" panose="020B0604030504040204" pitchFamily="34" charset="0"/>
                          <a:cs typeface="Tahoma" panose="020B0604030504040204" pitchFamily="34" charset="0"/>
                        </a:rPr>
                        <a:t>Ages 65+ (21%)</a:t>
                      </a:r>
                    </a:p>
                    <a:p>
                      <a:pPr marL="171450" indent="-171450">
                        <a:buFontTx/>
                        <a:buChar char="-"/>
                      </a:pPr>
                      <a:r>
                        <a:rPr lang="en-US" sz="1000" b="0" dirty="0">
                          <a:solidFill>
                            <a:schemeClr val="tx1"/>
                          </a:solidFill>
                          <a:latin typeface="Tahoma" panose="020B0604030504040204" pitchFamily="34" charset="0"/>
                          <a:ea typeface="Tahoma" panose="020B0604030504040204" pitchFamily="34" charset="0"/>
                          <a:cs typeface="Tahoma" panose="020B0604030504040204" pitchFamily="34" charset="0"/>
                        </a:rPr>
                        <a:t>Lived in Oak Park 25+ yrs. (22%)</a:t>
                      </a:r>
                    </a:p>
                    <a:p>
                      <a:pPr marL="0" indent="0">
                        <a:buFontTx/>
                        <a:buNone/>
                      </a:pPr>
                      <a:endParaRPr lang="en-US" sz="1000" b="0" dirty="0">
                        <a:solidFill>
                          <a:schemeClr val="tx1"/>
                        </a:solidFill>
                        <a:latin typeface="Tahoma" panose="020B0604030504040204" pitchFamily="34" charset="0"/>
                        <a:ea typeface="Tahoma" panose="020B0604030504040204" pitchFamily="34" charset="0"/>
                        <a:cs typeface="Tahoma" panose="020B0604030504040204" pitchFamily="34" charset="0"/>
                      </a:endParaRPr>
                    </a:p>
                    <a:p>
                      <a:pPr marL="0" indent="0">
                        <a:buFontTx/>
                        <a:buNone/>
                      </a:pPr>
                      <a:endParaRPr lang="en-US" sz="1000" b="0" dirty="0">
                        <a:solidFill>
                          <a:schemeClr val="tx1"/>
                        </a:solidFill>
                        <a:latin typeface="Tahoma" panose="020B0604030504040204" pitchFamily="34" charset="0"/>
                        <a:ea typeface="Tahoma" panose="020B0604030504040204" pitchFamily="34" charset="0"/>
                        <a:cs typeface="Tahoma" panose="020B0604030504040204" pitchFamily="34" charset="0"/>
                      </a:endParaRPr>
                    </a:p>
                  </a:txBody>
                  <a:tcPr>
                    <a:lnB w="12700" cap="flat" cmpd="sng" algn="ctr">
                      <a:solidFill>
                        <a:schemeClr val="tx1"/>
                      </a:solidFill>
                      <a:prstDash val="solid"/>
                      <a:round/>
                      <a:headEnd type="none" w="med" len="med"/>
                      <a:tailEnd type="none" w="med" len="med"/>
                    </a:lnB>
                  </a:tcPr>
                </a:tc>
                <a:tc>
                  <a:txBody>
                    <a:bodyPr/>
                    <a:lstStyle/>
                    <a:p>
                      <a:pPr marL="0" indent="0" algn="ctr">
                        <a:buFontTx/>
                        <a:buNone/>
                      </a:pPr>
                      <a:r>
                        <a:rPr lang="en-US" sz="1000" b="1" u="sng" dirty="0">
                          <a:solidFill>
                            <a:schemeClr val="tx1"/>
                          </a:solidFill>
                          <a:latin typeface="Tahoma" panose="020B0604030504040204" pitchFamily="34" charset="0"/>
                          <a:ea typeface="Tahoma" panose="020B0604030504040204" pitchFamily="34" charset="0"/>
                          <a:cs typeface="Tahoma" panose="020B0604030504040204" pitchFamily="34" charset="0"/>
                        </a:rPr>
                        <a:t>Opposed (17%)</a:t>
                      </a:r>
                      <a:endParaRPr lang="en-US" sz="1000" b="0" u="none" dirty="0">
                        <a:solidFill>
                          <a:schemeClr val="tx1"/>
                        </a:solidFill>
                        <a:latin typeface="Tahoma" panose="020B0604030504040204" pitchFamily="34" charset="0"/>
                        <a:ea typeface="Tahoma" panose="020B0604030504040204" pitchFamily="34" charset="0"/>
                        <a:cs typeface="Tahoma" panose="020B0604030504040204" pitchFamily="34" charset="0"/>
                      </a:endParaRPr>
                    </a:p>
                    <a:p>
                      <a:pPr marL="171450" indent="-171450">
                        <a:buFontTx/>
                        <a:buChar char="-"/>
                      </a:pPr>
                      <a:r>
                        <a:rPr lang="en-US" sz="1000" b="0" dirty="0">
                          <a:solidFill>
                            <a:schemeClr val="tx1"/>
                          </a:solidFill>
                          <a:latin typeface="Tahoma" panose="020B0604030504040204" pitchFamily="34" charset="0"/>
                          <a:ea typeface="Tahoma" panose="020B0604030504040204" pitchFamily="34" charset="0"/>
                          <a:cs typeface="Tahoma" panose="020B0604030504040204" pitchFamily="34" charset="0"/>
                        </a:rPr>
                        <a:t>Ages 65+ (27%) </a:t>
                      </a:r>
                    </a:p>
                    <a:p>
                      <a:pPr marL="171450" indent="-171450">
                        <a:buFontTx/>
                        <a:buChar char="-"/>
                      </a:pPr>
                      <a:r>
                        <a:rPr lang="en-US" sz="1000" b="0" dirty="0">
                          <a:solidFill>
                            <a:schemeClr val="tx1"/>
                          </a:solidFill>
                          <a:latin typeface="Tahoma" panose="020B0604030504040204" pitchFamily="34" charset="0"/>
                          <a:ea typeface="Tahoma" panose="020B0604030504040204" pitchFamily="34" charset="0"/>
                          <a:cs typeface="Tahoma" panose="020B0604030504040204" pitchFamily="34" charset="0"/>
                        </a:rPr>
                        <a:t>Men (25%)</a:t>
                      </a:r>
                    </a:p>
                    <a:p>
                      <a:pPr marL="171450" indent="-171450">
                        <a:buFontTx/>
                        <a:buChar char="-"/>
                      </a:pPr>
                      <a:r>
                        <a:rPr lang="en-US" sz="1000" b="0" dirty="0">
                          <a:solidFill>
                            <a:schemeClr val="tx1"/>
                          </a:solidFill>
                          <a:latin typeface="Tahoma" panose="020B0604030504040204" pitchFamily="34" charset="0"/>
                          <a:ea typeface="Tahoma" panose="020B0604030504040204" pitchFamily="34" charset="0"/>
                          <a:cs typeface="Tahoma" panose="020B0604030504040204" pitchFamily="34" charset="0"/>
                        </a:rPr>
                        <a:t>Homeowners (23%)</a:t>
                      </a:r>
                    </a:p>
                  </a:txBody>
                  <a:tcPr>
                    <a:lnB w="12700" cap="flat" cmpd="sng" algn="ctr">
                      <a:solidFill>
                        <a:schemeClr val="tx1"/>
                      </a:solidFill>
                      <a:prstDash val="solid"/>
                      <a:round/>
                      <a:headEnd type="none" w="med" len="med"/>
                      <a:tailEnd type="none" w="med" len="med"/>
                    </a:lnB>
                  </a:tcPr>
                </a:tc>
                <a:tc>
                  <a:txBody>
                    <a:bodyPr/>
                    <a:lstStyle/>
                    <a:p>
                      <a:pPr marL="0" indent="0" algn="ctr">
                        <a:buFontTx/>
                        <a:buNone/>
                      </a:pPr>
                      <a:r>
                        <a:rPr lang="en-US" sz="1000" b="1" u="sng" dirty="0">
                          <a:solidFill>
                            <a:schemeClr val="tx1"/>
                          </a:solidFill>
                          <a:latin typeface="Tahoma" panose="020B0604030504040204" pitchFamily="34" charset="0"/>
                          <a:ea typeface="Tahoma" panose="020B0604030504040204" pitchFamily="34" charset="0"/>
                          <a:cs typeface="Tahoma" panose="020B0604030504040204" pitchFamily="34" charset="0"/>
                        </a:rPr>
                        <a:t>Support (34%)</a:t>
                      </a:r>
                    </a:p>
                    <a:p>
                      <a:pPr marL="171450" indent="-171450">
                        <a:buFontTx/>
                        <a:buChar char="-"/>
                      </a:pPr>
                      <a:r>
                        <a:rPr lang="en-US" sz="1000" b="0" dirty="0">
                          <a:solidFill>
                            <a:schemeClr val="tx1"/>
                          </a:solidFill>
                          <a:latin typeface="Tahoma" panose="020B0604030504040204" pitchFamily="34" charset="0"/>
                          <a:ea typeface="Tahoma" panose="020B0604030504040204" pitchFamily="34" charset="0"/>
                          <a:cs typeface="Tahoma" panose="020B0604030504040204" pitchFamily="34" charset="0"/>
                        </a:rPr>
                        <a:t>Under age 35 (51%)</a:t>
                      </a:r>
                    </a:p>
                    <a:p>
                      <a:pPr marL="171450" indent="-171450">
                        <a:buFontTx/>
                        <a:buChar char="-"/>
                      </a:pPr>
                      <a:r>
                        <a:rPr lang="en-US" sz="1000" b="0" dirty="0">
                          <a:solidFill>
                            <a:schemeClr val="tx1"/>
                          </a:solidFill>
                          <a:latin typeface="Tahoma" panose="020B0604030504040204" pitchFamily="34" charset="0"/>
                          <a:ea typeface="Tahoma" panose="020B0604030504040204" pitchFamily="34" charset="0"/>
                          <a:cs typeface="Tahoma" panose="020B0604030504040204" pitchFamily="34" charset="0"/>
                        </a:rPr>
                        <a:t>Lived in Oak Park 15-24 yrs. (54%)</a:t>
                      </a:r>
                    </a:p>
                    <a:p>
                      <a:pPr marL="171450" indent="-171450">
                        <a:buFontTx/>
                        <a:buChar char="-"/>
                      </a:pPr>
                      <a:endParaRPr lang="en-US" sz="1000" b="0" dirty="0">
                        <a:solidFill>
                          <a:schemeClr val="tx1"/>
                        </a:solidFill>
                        <a:latin typeface="Tahoma" panose="020B0604030504040204" pitchFamily="34" charset="0"/>
                        <a:ea typeface="Tahoma" panose="020B0604030504040204" pitchFamily="34" charset="0"/>
                        <a:cs typeface="Tahoma" panose="020B0604030504040204" pitchFamily="34" charset="0"/>
                      </a:endParaRPr>
                    </a:p>
                  </a:txBody>
                  <a:tcPr>
                    <a:lnB w="12700" cap="flat" cmpd="sng" algn="ctr">
                      <a:solidFill>
                        <a:schemeClr val="tx1"/>
                      </a:solidFill>
                      <a:prstDash val="solid"/>
                      <a:round/>
                      <a:headEnd type="none" w="med" len="med"/>
                      <a:tailEnd type="none" w="med" len="med"/>
                    </a:lnB>
                  </a:tcPr>
                </a:tc>
                <a:tc>
                  <a:txBody>
                    <a:bodyPr/>
                    <a:lstStyle/>
                    <a:p>
                      <a:pPr marL="0" indent="0">
                        <a:buFontTx/>
                        <a:buNone/>
                      </a:pPr>
                      <a:r>
                        <a:rPr lang="en-US" sz="1000" b="1" u="sng" dirty="0">
                          <a:solidFill>
                            <a:schemeClr val="tx1"/>
                          </a:solidFill>
                          <a:latin typeface="Tahoma" panose="020B0604030504040204" pitchFamily="34" charset="0"/>
                          <a:ea typeface="Tahoma" panose="020B0604030504040204" pitchFamily="34" charset="0"/>
                          <a:cs typeface="Tahoma" panose="020B0604030504040204" pitchFamily="34" charset="0"/>
                        </a:rPr>
                        <a:t>Strongly Support (35%)</a:t>
                      </a:r>
                      <a:endParaRPr lang="en-US" sz="1000" b="0" u="none" dirty="0">
                        <a:solidFill>
                          <a:schemeClr val="tx1"/>
                        </a:solidFill>
                        <a:latin typeface="Tahoma" panose="020B0604030504040204" pitchFamily="34" charset="0"/>
                        <a:ea typeface="Tahoma" panose="020B0604030504040204" pitchFamily="34" charset="0"/>
                        <a:cs typeface="Tahoma" panose="020B0604030504040204" pitchFamily="34" charset="0"/>
                      </a:endParaRPr>
                    </a:p>
                    <a:p>
                      <a:pPr marL="171450" indent="-171450">
                        <a:buFontTx/>
                        <a:buChar char="-"/>
                      </a:pPr>
                      <a:r>
                        <a:rPr lang="en-US" sz="1000" b="0" dirty="0">
                          <a:solidFill>
                            <a:schemeClr val="tx1"/>
                          </a:solidFill>
                          <a:latin typeface="Tahoma" panose="020B0604030504040204" pitchFamily="34" charset="0"/>
                          <a:ea typeface="Tahoma" panose="020B0604030504040204" pitchFamily="34" charset="0"/>
                          <a:cs typeface="Tahoma" panose="020B0604030504040204" pitchFamily="34" charset="0"/>
                        </a:rPr>
                        <a:t>Central region (47%)</a:t>
                      </a:r>
                    </a:p>
                    <a:p>
                      <a:pPr marL="171450" indent="-171450">
                        <a:buFontTx/>
                        <a:buChar char="-"/>
                      </a:pPr>
                      <a:r>
                        <a:rPr lang="en-US" sz="1000" b="0" dirty="0">
                          <a:solidFill>
                            <a:schemeClr val="tx1"/>
                          </a:solidFill>
                          <a:latin typeface="Tahoma" panose="020B0604030504040204" pitchFamily="34" charset="0"/>
                          <a:ea typeface="Tahoma" panose="020B0604030504040204" pitchFamily="34" charset="0"/>
                          <a:cs typeface="Tahoma" panose="020B0604030504040204" pitchFamily="34" charset="0"/>
                        </a:rPr>
                        <a:t>Ages 35-44 (42%)</a:t>
                      </a:r>
                    </a:p>
                    <a:p>
                      <a:pPr marL="171450" indent="-171450">
                        <a:buFontTx/>
                        <a:buChar char="-"/>
                      </a:pPr>
                      <a:r>
                        <a:rPr lang="en-US" sz="1000" b="0" dirty="0">
                          <a:solidFill>
                            <a:schemeClr val="tx1"/>
                          </a:solidFill>
                          <a:latin typeface="Tahoma" panose="020B0604030504040204" pitchFamily="34" charset="0"/>
                          <a:ea typeface="Tahoma" panose="020B0604030504040204" pitchFamily="34" charset="0"/>
                          <a:cs typeface="Tahoma" panose="020B0604030504040204" pitchFamily="34" charset="0"/>
                        </a:rPr>
                        <a:t>Lived in Oak Park &lt;15 yrs. (43%)</a:t>
                      </a:r>
                    </a:p>
                  </a:txBody>
                  <a:tcP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32211619"/>
                  </a:ext>
                </a:extLst>
              </a:tr>
            </a:tbl>
          </a:graphicData>
        </a:graphic>
      </p:graphicFrame>
      <p:sp>
        <p:nvSpPr>
          <p:cNvPr id="9" name="TextBox 8">
            <a:extLst>
              <a:ext uri="{FF2B5EF4-FFF2-40B4-BE49-F238E27FC236}">
                <a16:creationId xmlns:a16="http://schemas.microsoft.com/office/drawing/2014/main" id="{3FB54360-8DF2-1602-0296-3AB8C4435B5F}"/>
              </a:ext>
            </a:extLst>
          </p:cNvPr>
          <p:cNvSpPr txBox="1"/>
          <p:nvPr/>
        </p:nvSpPr>
        <p:spPr>
          <a:xfrm>
            <a:off x="470224" y="1409775"/>
            <a:ext cx="8038776" cy="600164"/>
          </a:xfrm>
          <a:prstGeom prst="rect">
            <a:avLst/>
          </a:prstGeom>
          <a:noFill/>
        </p:spPr>
        <p:txBody>
          <a:bodyPr wrap="square" rtlCol="0">
            <a:spAutoFit/>
          </a:bodyPr>
          <a:lstStyle/>
          <a:p>
            <a:pPr marL="342900" lvl="1" indent="-171450">
              <a:buFont typeface="Wingdings" panose="05000000000000000000" pitchFamily="2" charset="2"/>
              <a:buChar char="§"/>
            </a:pPr>
            <a:endParaRPr lang="en-US" sz="1100" dirty="0">
              <a:latin typeface="Tahoma" panose="020B0604030504040204" pitchFamily="34" charset="0"/>
              <a:ea typeface="Tahoma" panose="020B0604030504040204" pitchFamily="34" charset="0"/>
              <a:cs typeface="Tahoma" panose="020B0604030504040204" pitchFamily="34" charset="0"/>
            </a:endParaRPr>
          </a:p>
          <a:p>
            <a:pPr marL="342900" lvl="1" indent="-171450">
              <a:buFont typeface="Wingdings" panose="05000000000000000000" pitchFamily="2" charset="2"/>
              <a:buChar char="§"/>
            </a:pPr>
            <a:endParaRPr lang="en-US" sz="1100" dirty="0">
              <a:latin typeface="Tahoma" panose="020B0604030504040204" pitchFamily="34" charset="0"/>
              <a:ea typeface="Tahoma" panose="020B0604030504040204" pitchFamily="34" charset="0"/>
              <a:cs typeface="Tahoma" panose="020B0604030504040204" pitchFamily="34" charset="0"/>
            </a:endParaRPr>
          </a:p>
          <a:p>
            <a:pPr marL="171450" indent="-171450">
              <a:buFont typeface="Wingdings" panose="05000000000000000000" pitchFamily="2" charset="2"/>
              <a:buChar char="Ø"/>
            </a:pPr>
            <a:endParaRPr lang="en-US" sz="1100" dirty="0">
              <a:latin typeface="Tahoma" panose="020B0604030504040204" pitchFamily="34" charset="0"/>
              <a:ea typeface="Tahoma" panose="020B0604030504040204" pitchFamily="34" charset="0"/>
              <a:cs typeface="Tahoma" panose="020B0604030504040204" pitchFamily="34" charset="0"/>
            </a:endParaRPr>
          </a:p>
        </p:txBody>
      </p:sp>
      <p:sp>
        <p:nvSpPr>
          <p:cNvPr id="4" name="TextBox 3">
            <a:extLst>
              <a:ext uri="{FF2B5EF4-FFF2-40B4-BE49-F238E27FC236}">
                <a16:creationId xmlns:a16="http://schemas.microsoft.com/office/drawing/2014/main" id="{AAA8A602-63CF-AD7A-D9F7-A7A3153BDB65}"/>
              </a:ext>
            </a:extLst>
          </p:cNvPr>
          <p:cNvSpPr txBox="1"/>
          <p:nvPr/>
        </p:nvSpPr>
        <p:spPr>
          <a:xfrm>
            <a:off x="5316384" y="151002"/>
            <a:ext cx="3246540" cy="261610"/>
          </a:xfrm>
          <a:prstGeom prst="rect">
            <a:avLst/>
          </a:prstGeom>
          <a:noFill/>
        </p:spPr>
        <p:txBody>
          <a:bodyPr wrap="square" rtlCol="0">
            <a:spAutoFit/>
          </a:bodyPr>
          <a:lstStyle/>
          <a:p>
            <a:pPr algn="r"/>
            <a:r>
              <a:rPr lang="en-US" sz="1100" b="1" dirty="0">
                <a:solidFill>
                  <a:schemeClr val="bg1"/>
                </a:solidFill>
                <a:latin typeface="Tahoma" panose="020B0604030504040204" pitchFamily="34" charset="0"/>
                <a:ea typeface="Tahoma" panose="020B0604030504040204" pitchFamily="34" charset="0"/>
                <a:cs typeface="Tahoma" panose="020B0604030504040204" pitchFamily="34" charset="0"/>
              </a:rPr>
              <a:t>Willingness-to-Pay:  Indoor Pool</a:t>
            </a:r>
          </a:p>
        </p:txBody>
      </p:sp>
    </p:spTree>
    <p:extLst>
      <p:ext uri="{BB962C8B-B14F-4D97-AF65-F5344CB8AC3E}">
        <p14:creationId xmlns:p14="http://schemas.microsoft.com/office/powerpoint/2010/main" val="128397626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hart 5">
            <a:extLst>
              <a:ext uri="{FF2B5EF4-FFF2-40B4-BE49-F238E27FC236}">
                <a16:creationId xmlns:a16="http://schemas.microsoft.com/office/drawing/2014/main" id="{A6823F39-CBBC-16F9-37C0-7CC6F908372F}"/>
              </a:ext>
            </a:extLst>
          </p:cNvPr>
          <p:cNvGraphicFramePr/>
          <p:nvPr/>
        </p:nvGraphicFramePr>
        <p:xfrm>
          <a:off x="3794760" y="2045654"/>
          <a:ext cx="4853940" cy="4064000"/>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Box 6">
            <a:extLst>
              <a:ext uri="{FF2B5EF4-FFF2-40B4-BE49-F238E27FC236}">
                <a16:creationId xmlns:a16="http://schemas.microsoft.com/office/drawing/2014/main" id="{0FB73C08-F833-A307-5F93-1C15294FF081}"/>
              </a:ext>
            </a:extLst>
          </p:cNvPr>
          <p:cNvSpPr txBox="1"/>
          <p:nvPr/>
        </p:nvSpPr>
        <p:spPr>
          <a:xfrm>
            <a:off x="470224" y="1495811"/>
            <a:ext cx="3198806" cy="3816429"/>
          </a:xfrm>
          <a:prstGeom prst="rect">
            <a:avLst/>
          </a:prstGeom>
          <a:noFill/>
        </p:spPr>
        <p:txBody>
          <a:bodyPr wrap="square" rtlCol="0">
            <a:spAutoFit/>
          </a:bodyPr>
          <a:lstStyle/>
          <a:p>
            <a:pPr marL="171450" indent="-171450">
              <a:buFont typeface="Wingdings" panose="05000000000000000000" pitchFamily="2" charset="2"/>
              <a:buChar char="Ø"/>
            </a:pPr>
            <a:r>
              <a:rPr lang="en-US" sz="1100" dirty="0">
                <a:latin typeface="Tahoma" panose="020B0604030504040204" pitchFamily="34" charset="0"/>
                <a:ea typeface="Tahoma" panose="020B0604030504040204" pitchFamily="34" charset="0"/>
                <a:cs typeface="Tahoma" panose="020B0604030504040204" pitchFamily="34" charset="0"/>
              </a:rPr>
              <a:t>Twelve percent express support but said it depends on certain factors, most often:</a:t>
            </a:r>
          </a:p>
          <a:p>
            <a:pPr marL="171450" indent="-171450">
              <a:buFont typeface="Wingdings" panose="05000000000000000000" pitchFamily="2" charset="2"/>
              <a:buChar char="Ø"/>
            </a:pPr>
            <a:endParaRPr lang="en-US" sz="1100" dirty="0">
              <a:latin typeface="Tahoma" panose="020B0604030504040204" pitchFamily="34" charset="0"/>
              <a:ea typeface="Tahoma" panose="020B0604030504040204" pitchFamily="34" charset="0"/>
              <a:cs typeface="Tahoma" panose="020B0604030504040204" pitchFamily="34" charset="0"/>
            </a:endParaRPr>
          </a:p>
          <a:p>
            <a:pPr marL="342900" lvl="1" indent="-171450">
              <a:buFont typeface="Wingdings" panose="05000000000000000000" pitchFamily="2" charset="2"/>
              <a:buChar char="§"/>
            </a:pPr>
            <a:r>
              <a:rPr lang="en-US" sz="1100" dirty="0">
                <a:latin typeface="Tahoma" panose="020B0604030504040204" pitchFamily="34" charset="0"/>
                <a:ea typeface="Tahoma" panose="020B0604030504040204" pitchFamily="34" charset="0"/>
                <a:cs typeface="Tahoma" panose="020B0604030504040204" pitchFamily="34" charset="0"/>
              </a:rPr>
              <a:t>If there is still a partnership or collaborative opportunity with OPRF HSD200 on an indoor pool</a:t>
            </a:r>
          </a:p>
          <a:p>
            <a:pPr marL="342900" lvl="1" indent="-171450">
              <a:buFont typeface="Wingdings" panose="05000000000000000000" pitchFamily="2" charset="2"/>
              <a:buChar char="§"/>
            </a:pPr>
            <a:endParaRPr lang="en-US" sz="1100" dirty="0">
              <a:latin typeface="Tahoma" panose="020B0604030504040204" pitchFamily="34" charset="0"/>
              <a:ea typeface="Tahoma" panose="020B0604030504040204" pitchFamily="34" charset="0"/>
              <a:cs typeface="Tahoma" panose="020B0604030504040204" pitchFamily="34" charset="0"/>
            </a:endParaRPr>
          </a:p>
          <a:p>
            <a:pPr marL="342900" lvl="1" indent="-171450">
              <a:buFont typeface="Wingdings" panose="05000000000000000000" pitchFamily="2" charset="2"/>
              <a:buChar char="§"/>
            </a:pPr>
            <a:r>
              <a:rPr lang="en-US" sz="1100" dirty="0">
                <a:latin typeface="Tahoma" panose="020B0604030504040204" pitchFamily="34" charset="0"/>
                <a:ea typeface="Tahoma" panose="020B0604030504040204" pitchFamily="34" charset="0"/>
                <a:cs typeface="Tahoma" panose="020B0604030504040204" pitchFamily="34" charset="0"/>
              </a:rPr>
              <a:t>If a new facility would offer sufficient hours for swimming (e.g., lap swimming during evenings)</a:t>
            </a:r>
          </a:p>
          <a:p>
            <a:pPr marL="342900" lvl="1" indent="-171450">
              <a:buFont typeface="Wingdings" panose="05000000000000000000" pitchFamily="2" charset="2"/>
              <a:buChar char="§"/>
            </a:pPr>
            <a:endParaRPr lang="en-US" sz="1100" dirty="0">
              <a:latin typeface="Tahoma" panose="020B0604030504040204" pitchFamily="34" charset="0"/>
              <a:ea typeface="Tahoma" panose="020B0604030504040204" pitchFamily="34" charset="0"/>
              <a:cs typeface="Tahoma" panose="020B0604030504040204" pitchFamily="34" charset="0"/>
            </a:endParaRPr>
          </a:p>
          <a:p>
            <a:pPr marL="342900" lvl="1" indent="-171450">
              <a:buFont typeface="Wingdings" panose="05000000000000000000" pitchFamily="2" charset="2"/>
              <a:buChar char="§"/>
            </a:pPr>
            <a:r>
              <a:rPr lang="en-US" sz="1100" dirty="0">
                <a:latin typeface="Tahoma" panose="020B0604030504040204" pitchFamily="34" charset="0"/>
                <a:ea typeface="Tahoma" panose="020B0604030504040204" pitchFamily="34" charset="0"/>
                <a:cs typeface="Tahoma" panose="020B0604030504040204" pitchFamily="34" charset="0"/>
              </a:rPr>
              <a:t>If pool memberships and/or water therapy programs are affordable.  </a:t>
            </a:r>
          </a:p>
          <a:p>
            <a:pPr marL="171450" lvl="1"/>
            <a:endParaRPr lang="en-US" sz="1100" dirty="0">
              <a:latin typeface="Tahoma" panose="020B0604030504040204" pitchFamily="34" charset="0"/>
              <a:ea typeface="Tahoma" panose="020B0604030504040204" pitchFamily="34" charset="0"/>
              <a:cs typeface="Tahoma" panose="020B0604030504040204" pitchFamily="34" charset="0"/>
            </a:endParaRPr>
          </a:p>
          <a:p>
            <a:pPr marL="171450" indent="-171450">
              <a:buFont typeface="Wingdings" panose="05000000000000000000" pitchFamily="2" charset="2"/>
              <a:buChar char="Ø"/>
            </a:pPr>
            <a:r>
              <a:rPr lang="en-US" sz="1100" dirty="0">
                <a:latin typeface="Tahoma" panose="020B0604030504040204" pitchFamily="34" charset="0"/>
                <a:ea typeface="Tahoma" panose="020B0604030504040204" pitchFamily="34" charset="0"/>
                <a:cs typeface="Tahoma" panose="020B0604030504040204" pitchFamily="34" charset="0"/>
              </a:rPr>
              <a:t>Others seek the health and fitness benefits that an indoor pool would bring (keeping people active – 11%), as well the benefit that the facility would bring to the community in general (10%).</a:t>
            </a:r>
          </a:p>
          <a:p>
            <a:pPr marL="171450" indent="-171450">
              <a:buFont typeface="Wingdings" panose="05000000000000000000" pitchFamily="2" charset="2"/>
              <a:buChar char="Ø"/>
            </a:pPr>
            <a:endParaRPr lang="en-US" sz="1100" dirty="0">
              <a:latin typeface="Tahoma" panose="020B0604030504040204" pitchFamily="34" charset="0"/>
              <a:ea typeface="Tahoma" panose="020B0604030504040204" pitchFamily="34" charset="0"/>
              <a:cs typeface="Tahoma" panose="020B0604030504040204" pitchFamily="34" charset="0"/>
            </a:endParaRPr>
          </a:p>
          <a:p>
            <a:pPr marL="171450" indent="-171450">
              <a:buFont typeface="Wingdings" panose="05000000000000000000" pitchFamily="2" charset="2"/>
              <a:buChar char="Ø"/>
            </a:pPr>
            <a:r>
              <a:rPr lang="en-US" sz="1100" dirty="0">
                <a:latin typeface="Tahoma" panose="020B0604030504040204" pitchFamily="34" charset="0"/>
                <a:ea typeface="Tahoma" panose="020B0604030504040204" pitchFamily="34" charset="0"/>
                <a:cs typeface="Tahoma" panose="020B0604030504040204" pitchFamily="34" charset="0"/>
              </a:rPr>
              <a:t>Examples of the reasons for supporting this proposed facility are on the following pages.</a:t>
            </a:r>
          </a:p>
        </p:txBody>
      </p:sp>
      <p:sp>
        <p:nvSpPr>
          <p:cNvPr id="8" name="TextBox 7">
            <a:extLst>
              <a:ext uri="{FF2B5EF4-FFF2-40B4-BE49-F238E27FC236}">
                <a16:creationId xmlns:a16="http://schemas.microsoft.com/office/drawing/2014/main" id="{3CC29F5A-BF06-F66F-499D-1F0F84E8C1DD}"/>
              </a:ext>
            </a:extLst>
          </p:cNvPr>
          <p:cNvSpPr txBox="1"/>
          <p:nvPr/>
        </p:nvSpPr>
        <p:spPr>
          <a:xfrm>
            <a:off x="482600" y="596720"/>
            <a:ext cx="8038776" cy="692497"/>
          </a:xfrm>
          <a:prstGeom prst="rect">
            <a:avLst/>
          </a:prstGeom>
          <a:noFill/>
        </p:spPr>
        <p:txBody>
          <a:bodyPr wrap="square" rtlCol="0">
            <a:spAutoFit/>
          </a:bodyPr>
          <a:lstStyle/>
          <a:p>
            <a:r>
              <a:rPr lang="en-US" sz="1300" b="1" dirty="0">
                <a:latin typeface="Tahoma" panose="020B0604030504040204" pitchFamily="34" charset="0"/>
                <a:ea typeface="Tahoma" panose="020B0604030504040204" pitchFamily="34" charset="0"/>
                <a:cs typeface="Tahoma" panose="020B0604030504040204" pitchFamily="34" charset="0"/>
              </a:rPr>
              <a:t>When supporters are asked (in an open-ended format) why they favor a property tax increase to pay for an indoor pool, the top reasons reflect a personal interest or likely usage of the facility, followed by 15% who feel this facility would be worth the proposed tax increase. </a:t>
            </a:r>
          </a:p>
        </p:txBody>
      </p:sp>
      <p:sp>
        <p:nvSpPr>
          <p:cNvPr id="9" name="TextBox 8">
            <a:extLst>
              <a:ext uri="{FF2B5EF4-FFF2-40B4-BE49-F238E27FC236}">
                <a16:creationId xmlns:a16="http://schemas.microsoft.com/office/drawing/2014/main" id="{58F05F73-A0AA-1EB5-D28C-AB3DF1B1F148}"/>
              </a:ext>
            </a:extLst>
          </p:cNvPr>
          <p:cNvSpPr txBox="1"/>
          <p:nvPr/>
        </p:nvSpPr>
        <p:spPr>
          <a:xfrm>
            <a:off x="2092487" y="6457297"/>
            <a:ext cx="6904778" cy="215444"/>
          </a:xfrm>
          <a:prstGeom prst="rect">
            <a:avLst/>
          </a:prstGeom>
          <a:noFill/>
        </p:spPr>
        <p:txBody>
          <a:bodyPr wrap="square" rtlCol="0">
            <a:spAutoFit/>
          </a:bodyPr>
          <a:lstStyle/>
          <a:p>
            <a:r>
              <a:rPr lang="en-US" sz="800" i="1" u="none" strike="noStrike" dirty="0">
                <a:effectLst/>
                <a:latin typeface="Tahoma" panose="020B0604030504040204" pitchFamily="34" charset="0"/>
                <a:ea typeface="Tahoma" panose="020B0604030504040204" pitchFamily="34" charset="0"/>
                <a:cs typeface="Tahoma" panose="020B0604030504040204" pitchFamily="34" charset="0"/>
              </a:rPr>
              <a:t>Q28. What are the reasons why you support the referendum? Please be specific</a:t>
            </a:r>
          </a:p>
        </p:txBody>
      </p:sp>
      <p:sp>
        <p:nvSpPr>
          <p:cNvPr id="10" name="TextBox 9">
            <a:extLst>
              <a:ext uri="{FF2B5EF4-FFF2-40B4-BE49-F238E27FC236}">
                <a16:creationId xmlns:a16="http://schemas.microsoft.com/office/drawing/2014/main" id="{C655FC79-6419-5E09-FC91-F17BC60E10D6}"/>
              </a:ext>
            </a:extLst>
          </p:cNvPr>
          <p:cNvSpPr txBox="1"/>
          <p:nvPr/>
        </p:nvSpPr>
        <p:spPr>
          <a:xfrm>
            <a:off x="4329676" y="1553994"/>
            <a:ext cx="4043523" cy="461665"/>
          </a:xfrm>
          <a:prstGeom prst="rect">
            <a:avLst/>
          </a:prstGeom>
          <a:noFill/>
          <a:ln>
            <a:solidFill>
              <a:schemeClr val="tx1"/>
            </a:solidFill>
          </a:ln>
        </p:spPr>
        <p:txBody>
          <a:bodyPr wrap="square" rtlCol="0">
            <a:spAutoFit/>
          </a:bodyPr>
          <a:lstStyle/>
          <a:p>
            <a:pPr algn="ctr"/>
            <a:r>
              <a:rPr lang="en-US" sz="1200" b="1" dirty="0">
                <a:latin typeface="Tahoma" panose="020B0604030504040204" pitchFamily="34" charset="0"/>
                <a:ea typeface="Tahoma" panose="020B0604030504040204" pitchFamily="34" charset="0"/>
                <a:cs typeface="Tahoma" panose="020B0604030504040204" pitchFamily="34" charset="0"/>
              </a:rPr>
              <a:t>Reasons for Supporting Indoor Pool </a:t>
            </a:r>
          </a:p>
          <a:p>
            <a:pPr algn="ctr"/>
            <a:r>
              <a:rPr lang="en-US" sz="1200" b="1" dirty="0">
                <a:latin typeface="Tahoma" panose="020B0604030504040204" pitchFamily="34" charset="0"/>
                <a:ea typeface="Tahoma" panose="020B0604030504040204" pitchFamily="34" charset="0"/>
                <a:cs typeface="Tahoma" panose="020B0604030504040204" pitchFamily="34" charset="0"/>
              </a:rPr>
              <a:t>(top open-ended multiple responses, n=287)</a:t>
            </a:r>
          </a:p>
        </p:txBody>
      </p:sp>
      <p:sp>
        <p:nvSpPr>
          <p:cNvPr id="2" name="TextBox 1">
            <a:extLst>
              <a:ext uri="{FF2B5EF4-FFF2-40B4-BE49-F238E27FC236}">
                <a16:creationId xmlns:a16="http://schemas.microsoft.com/office/drawing/2014/main" id="{63DDCEAA-7DFB-4C55-2AA7-FB3B455BA957}"/>
              </a:ext>
            </a:extLst>
          </p:cNvPr>
          <p:cNvSpPr txBox="1"/>
          <p:nvPr/>
        </p:nvSpPr>
        <p:spPr>
          <a:xfrm>
            <a:off x="6526530" y="5726430"/>
            <a:ext cx="2122170" cy="338554"/>
          </a:xfrm>
          <a:prstGeom prst="rect">
            <a:avLst/>
          </a:prstGeom>
          <a:noFill/>
        </p:spPr>
        <p:txBody>
          <a:bodyPr wrap="square" rtlCol="0">
            <a:spAutoFit/>
          </a:bodyPr>
          <a:lstStyle/>
          <a:p>
            <a:r>
              <a:rPr lang="en-US" sz="800" dirty="0">
                <a:latin typeface="Tahoma" panose="020B0604030504040204" pitchFamily="34" charset="0"/>
                <a:ea typeface="Tahoma" panose="020B0604030504040204" pitchFamily="34" charset="0"/>
                <a:cs typeface="Tahoma" panose="020B0604030504040204" pitchFamily="34" charset="0"/>
              </a:rPr>
              <a:t>(e.g., good for Red Cross certification; just a good idea; etc.</a:t>
            </a:r>
          </a:p>
        </p:txBody>
      </p:sp>
      <p:sp>
        <p:nvSpPr>
          <p:cNvPr id="3" name="Arrow: Right 2">
            <a:extLst>
              <a:ext uri="{FF2B5EF4-FFF2-40B4-BE49-F238E27FC236}">
                <a16:creationId xmlns:a16="http://schemas.microsoft.com/office/drawing/2014/main" id="{7339A749-DC32-EF6B-A1DB-B819B92BF3AB}"/>
              </a:ext>
            </a:extLst>
          </p:cNvPr>
          <p:cNvSpPr/>
          <p:nvPr/>
        </p:nvSpPr>
        <p:spPr>
          <a:xfrm>
            <a:off x="6377940" y="5726430"/>
            <a:ext cx="148590" cy="205740"/>
          </a:xfrm>
          <a:prstGeom prst="rightArrow">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F2D5021A-E1C5-E3E7-CF97-C7E9DA657A71}"/>
              </a:ext>
            </a:extLst>
          </p:cNvPr>
          <p:cNvSpPr txBox="1"/>
          <p:nvPr/>
        </p:nvSpPr>
        <p:spPr>
          <a:xfrm>
            <a:off x="5316384" y="151002"/>
            <a:ext cx="3246540" cy="261610"/>
          </a:xfrm>
          <a:prstGeom prst="rect">
            <a:avLst/>
          </a:prstGeom>
          <a:noFill/>
        </p:spPr>
        <p:txBody>
          <a:bodyPr wrap="square" rtlCol="0">
            <a:spAutoFit/>
          </a:bodyPr>
          <a:lstStyle/>
          <a:p>
            <a:pPr algn="r"/>
            <a:r>
              <a:rPr lang="en-US" sz="1100" b="1" dirty="0">
                <a:solidFill>
                  <a:schemeClr val="bg1"/>
                </a:solidFill>
                <a:latin typeface="Tahoma" panose="020B0604030504040204" pitchFamily="34" charset="0"/>
                <a:ea typeface="Tahoma" panose="020B0604030504040204" pitchFamily="34" charset="0"/>
                <a:cs typeface="Tahoma" panose="020B0604030504040204" pitchFamily="34" charset="0"/>
              </a:rPr>
              <a:t>Willingness-to-Pay:  Indoor Pool</a:t>
            </a:r>
          </a:p>
        </p:txBody>
      </p:sp>
    </p:spTree>
    <p:extLst>
      <p:ext uri="{BB962C8B-B14F-4D97-AF65-F5344CB8AC3E}">
        <p14:creationId xmlns:p14="http://schemas.microsoft.com/office/powerpoint/2010/main" val="204567710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C72A52A6-2B4C-4BAB-D885-C582ABAB4DCD}"/>
              </a:ext>
            </a:extLst>
          </p:cNvPr>
          <p:cNvSpPr txBox="1">
            <a:spLocks/>
          </p:cNvSpPr>
          <p:nvPr/>
        </p:nvSpPr>
        <p:spPr>
          <a:xfrm>
            <a:off x="531625" y="587848"/>
            <a:ext cx="7989752" cy="671210"/>
          </a:xfrm>
          <a:prstGeom prst="rect">
            <a:avLst/>
          </a:prstGeom>
        </p:spPr>
        <p:txBody>
          <a:bodyPr vert="horz" lIns="91440" tIns="45720" rIns="91440" bIns="45720" rtlCol="0" anchor="ctr">
            <a:normAutofit/>
          </a:bodyPr>
          <a:lstStyle>
            <a:lvl1pPr algn="l" defTabSz="457189" rtl="0" eaLnBrk="1" latinLnBrk="0" hangingPunct="1">
              <a:spcBef>
                <a:spcPct val="0"/>
              </a:spcBef>
              <a:buNone/>
              <a:defRPr sz="2000" b="1" kern="1200" cap="none" baseline="0">
                <a:solidFill>
                  <a:sysClr val="windowText" lastClr="000000"/>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1300" dirty="0">
                <a:latin typeface="Tahoma" panose="020B0604030504040204" pitchFamily="34" charset="0"/>
                <a:ea typeface="Tahoma" panose="020B0604030504040204" pitchFamily="34" charset="0"/>
                <a:cs typeface="Tahoma" panose="020B0604030504040204" pitchFamily="34" charset="0"/>
              </a:rPr>
              <a:t>Sample Verbatims:  Top Reasons for Referendum Support</a:t>
            </a:r>
          </a:p>
        </p:txBody>
      </p:sp>
      <p:sp>
        <p:nvSpPr>
          <p:cNvPr id="10" name="Content Placeholder 2">
            <a:extLst>
              <a:ext uri="{FF2B5EF4-FFF2-40B4-BE49-F238E27FC236}">
                <a16:creationId xmlns:a16="http://schemas.microsoft.com/office/drawing/2014/main" id="{4BCDC7B0-1E69-1428-8AFD-450A1B45BDAE}"/>
              </a:ext>
            </a:extLst>
          </p:cNvPr>
          <p:cNvSpPr txBox="1">
            <a:spLocks/>
          </p:cNvSpPr>
          <p:nvPr/>
        </p:nvSpPr>
        <p:spPr>
          <a:xfrm>
            <a:off x="577124" y="1297336"/>
            <a:ext cx="7989752" cy="4972816"/>
          </a:xfrm>
          <a:prstGeom prst="rect">
            <a:avLst/>
          </a:prstGeom>
        </p:spPr>
        <p:txBody>
          <a:bodyPr vert="horz" lIns="91440" tIns="45720" rIns="91440" bIns="45720" rtlCol="0" anchor="t">
            <a:noAutofit/>
          </a:bodyPr>
          <a:lstStyle>
            <a:lvl1pPr marL="305992" indent="-305992" algn="l" defTabSz="457189" rtl="0" eaLnBrk="1" latinLnBrk="0" hangingPunct="1">
              <a:spcBef>
                <a:spcPct val="20000"/>
              </a:spcBef>
              <a:spcAft>
                <a:spcPts val="600"/>
              </a:spcAft>
              <a:buClrTx/>
              <a:buSzPct val="92000"/>
              <a:buFont typeface="Wingdings" panose="05000000000000000000" pitchFamily="2" charset="2"/>
              <a:buChar char="Ø"/>
              <a:defRPr sz="1200" kern="1200">
                <a:solidFill>
                  <a:schemeClr val="tx2"/>
                </a:solidFill>
                <a:latin typeface="+mn-lt"/>
                <a:ea typeface="+mn-ea"/>
                <a:cs typeface="+mn-cs"/>
              </a:defRPr>
            </a:lvl1pPr>
            <a:lvl2pPr marL="629984" indent="-305992" algn="l" defTabSz="457189" rtl="0" eaLnBrk="1" latinLnBrk="0" hangingPunct="1">
              <a:spcBef>
                <a:spcPct val="20000"/>
              </a:spcBef>
              <a:spcAft>
                <a:spcPts val="600"/>
              </a:spcAft>
              <a:buClrTx/>
              <a:buSzPct val="92000"/>
              <a:buFont typeface="Wingdings 2" panose="05020102010507070707" pitchFamily="18" charset="2"/>
              <a:buChar char=""/>
              <a:defRPr sz="1200" kern="1200">
                <a:solidFill>
                  <a:schemeClr val="tx2"/>
                </a:solidFill>
                <a:latin typeface="+mn-lt"/>
                <a:ea typeface="+mn-ea"/>
                <a:cs typeface="+mn-cs"/>
              </a:defRPr>
            </a:lvl2pPr>
            <a:lvl3pPr marL="899978" indent="-269993" algn="l" defTabSz="457189" rtl="0" eaLnBrk="1" latinLnBrk="0" hangingPunct="1">
              <a:spcBef>
                <a:spcPct val="20000"/>
              </a:spcBef>
              <a:spcAft>
                <a:spcPts val="600"/>
              </a:spcAft>
              <a:buClrTx/>
              <a:buSzPct val="92000"/>
              <a:buFont typeface="Wingdings 2" panose="05020102010507070707" pitchFamily="18" charset="2"/>
              <a:buChar char=""/>
              <a:defRPr sz="1200" kern="1200">
                <a:solidFill>
                  <a:schemeClr val="tx2"/>
                </a:solidFill>
                <a:latin typeface="+mn-lt"/>
                <a:ea typeface="+mn-ea"/>
                <a:cs typeface="+mn-cs"/>
              </a:defRPr>
            </a:lvl3pPr>
            <a:lvl4pPr marL="1241969" indent="-233994" algn="l" defTabSz="457189" rtl="0" eaLnBrk="1" latinLnBrk="0" hangingPunct="1">
              <a:spcBef>
                <a:spcPct val="20000"/>
              </a:spcBef>
              <a:spcAft>
                <a:spcPts val="600"/>
              </a:spcAft>
              <a:buClrTx/>
              <a:buSzPct val="92000"/>
              <a:buFont typeface="Wingdings 2" panose="05020102010507070707" pitchFamily="18" charset="2"/>
              <a:buChar char=""/>
              <a:defRPr sz="1200" kern="1200">
                <a:solidFill>
                  <a:schemeClr val="tx2"/>
                </a:solidFill>
                <a:latin typeface="+mn-lt"/>
                <a:ea typeface="+mn-ea"/>
                <a:cs typeface="+mn-cs"/>
              </a:defRPr>
            </a:lvl4pPr>
            <a:lvl5pPr marL="1601960" indent="-233994" algn="l" defTabSz="457189" rtl="0" eaLnBrk="1" latinLnBrk="0" hangingPunct="1">
              <a:spcBef>
                <a:spcPct val="20000"/>
              </a:spcBef>
              <a:spcAft>
                <a:spcPts val="600"/>
              </a:spcAft>
              <a:buClrTx/>
              <a:buSzPct val="92000"/>
              <a:buFont typeface="Wingdings 2" panose="05020102010507070707" pitchFamily="18" charset="2"/>
              <a:buChar char=""/>
              <a:defRPr sz="1200" kern="1200">
                <a:solidFill>
                  <a:schemeClr val="tx2"/>
                </a:solidFill>
                <a:latin typeface="+mn-lt"/>
                <a:ea typeface="+mn-ea"/>
                <a:cs typeface="+mn-cs"/>
              </a:defRPr>
            </a:lvl5pPr>
            <a:lvl6pPr marL="1899953" indent="-228594" algn="l" defTabSz="457189"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199945" indent="-228594" algn="l" defTabSz="457189"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499938" indent="-228594" algn="l" defTabSz="457189"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799930" indent="-228594" algn="l" defTabSz="457189"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endParaRPr kumimoji="0" lang="en-US" sz="900" b="1" i="0" u="sng" strike="noStrike" kern="1200" cap="none" spc="0" normalizeH="0" baseline="0" noProof="0" dirty="0">
              <a:ln>
                <a:noFill/>
              </a:ln>
              <a:solidFill>
                <a:sysClr val="windowText" lastClr="000000"/>
              </a:solidFill>
              <a:effectLst/>
              <a:uLnTx/>
              <a:uFillTx/>
              <a:latin typeface="Tahoma" panose="020B0604030504040204" pitchFamily="34" charset="0"/>
              <a:ea typeface="Tahoma" panose="020B0604030504040204" pitchFamily="34" charset="0"/>
              <a:cs typeface="Tahoma" panose="020B0604030504040204" pitchFamily="34" charset="0"/>
            </a:endParaRP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kumimoji="0" lang="en-US" sz="900" b="1" i="0" u="sng" strike="noStrike" kern="1200" cap="none" spc="0" normalizeH="0" baseline="0" noProof="0" dirty="0">
                <a:ln>
                  <a:noFill/>
                </a:ln>
                <a:solidFill>
                  <a:sysClr val="windowText" lastClr="000000"/>
                </a:solidFill>
                <a:effectLst/>
                <a:uLnTx/>
                <a:uFillTx/>
                <a:latin typeface="Tahoma" panose="020B0604030504040204" pitchFamily="34" charset="0"/>
                <a:ea typeface="Tahoma" panose="020B0604030504040204" pitchFamily="34" charset="0"/>
                <a:cs typeface="Tahoma" panose="020B0604030504040204" pitchFamily="34" charset="0"/>
              </a:rPr>
              <a:t>Want year-round pool/swimming (28%)</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lang="en-US" sz="900" i="1" dirty="0">
                <a:solidFill>
                  <a:sysClr val="windowText" lastClr="000000"/>
                </a:solidFill>
                <a:latin typeface="Tahoma" panose="020B0604030504040204" pitchFamily="34" charset="0"/>
                <a:ea typeface="Tahoma" panose="020B0604030504040204" pitchFamily="34" charset="0"/>
                <a:cs typeface="Tahoma" panose="020B0604030504040204" pitchFamily="34" charset="0"/>
              </a:rPr>
              <a:t>“</a:t>
            </a:r>
            <a:r>
              <a:rPr kumimoji="0" lang="en-US" sz="900" b="0" i="1" u="none" strike="noStrike" kern="1200" cap="none" spc="0" normalizeH="0" baseline="0" noProof="0" dirty="0">
                <a:ln>
                  <a:noFill/>
                </a:ln>
                <a:solidFill>
                  <a:sysClr val="windowText" lastClr="000000"/>
                </a:solidFill>
                <a:effectLst/>
                <a:uLnTx/>
                <a:uFillTx/>
                <a:latin typeface="Tahoma" panose="020B0604030504040204" pitchFamily="34" charset="0"/>
                <a:ea typeface="Tahoma" panose="020B0604030504040204" pitchFamily="34" charset="0"/>
                <a:cs typeface="Tahoma" panose="020B0604030504040204" pitchFamily="34" charset="0"/>
              </a:rPr>
              <a:t>We need to have access to a pool year-round. Swimming is a necessary life skill for all.”</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lang="en-US" sz="900" i="1" dirty="0">
                <a:solidFill>
                  <a:sysClr val="windowText" lastClr="000000"/>
                </a:solidFill>
                <a:latin typeface="Tahoma" panose="020B0604030504040204" pitchFamily="34" charset="0"/>
                <a:ea typeface="Tahoma" panose="020B0604030504040204" pitchFamily="34" charset="0"/>
                <a:cs typeface="Tahoma" panose="020B0604030504040204" pitchFamily="34" charset="0"/>
              </a:rPr>
              <a:t>“Access to year-round swimming is good for all age groups.  I couldn't understand, why we couldn’t get an indoor pool at the CRC?”</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lang="en-US" sz="900" i="1" dirty="0">
                <a:solidFill>
                  <a:sysClr val="windowText" lastClr="000000"/>
                </a:solidFill>
                <a:latin typeface="Tahoma" panose="020B0604030504040204" pitchFamily="34" charset="0"/>
                <a:ea typeface="Tahoma" panose="020B0604030504040204" pitchFamily="34" charset="0"/>
                <a:cs typeface="Tahoma" panose="020B0604030504040204" pitchFamily="34" charset="0"/>
              </a:rPr>
              <a:t>“Everyone in my family swims and there are no local options for open swim opens, or laps, in winter.”</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kumimoji="0" lang="en-US" sz="900" b="0" i="1" u="none" strike="noStrike" kern="1200" cap="none" spc="0" normalizeH="0" baseline="0" noProof="0" dirty="0">
                <a:ln>
                  <a:noFill/>
                </a:ln>
                <a:solidFill>
                  <a:sysClr val="windowText" lastClr="000000"/>
                </a:solidFill>
                <a:effectLst/>
                <a:uLnTx/>
                <a:uFillTx/>
                <a:latin typeface="Tahoma" panose="020B0604030504040204" pitchFamily="34" charset="0"/>
                <a:ea typeface="Tahoma" panose="020B0604030504040204" pitchFamily="34" charset="0"/>
                <a:cs typeface="Tahoma" panose="020B0604030504040204" pitchFamily="34" charset="0"/>
              </a:rPr>
              <a:t>“Because we would like to be able to swim year-round. It is excellent exercise.”</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lang="en-US" sz="900" i="1" dirty="0">
                <a:solidFill>
                  <a:sysClr val="windowText" lastClr="000000"/>
                </a:solidFill>
                <a:latin typeface="Tahoma" panose="020B0604030504040204" pitchFamily="34" charset="0"/>
                <a:ea typeface="Tahoma" panose="020B0604030504040204" pitchFamily="34" charset="0"/>
                <a:cs typeface="Tahoma" panose="020B0604030504040204" pitchFamily="34" charset="0"/>
              </a:rPr>
              <a:t>“I think it would be great to have a year-round pool facility for the community and the additional cost would be well worth it to me.”</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kumimoji="0" lang="en-US" sz="900" b="0" i="1" u="none" strike="noStrike" kern="1200" cap="none" spc="0" normalizeH="0" baseline="0" noProof="0" dirty="0">
                <a:ln>
                  <a:noFill/>
                </a:ln>
                <a:solidFill>
                  <a:sysClr val="windowText" lastClr="000000"/>
                </a:solidFill>
                <a:effectLst/>
                <a:uLnTx/>
                <a:uFillTx/>
                <a:latin typeface="Tahoma" panose="020B0604030504040204" pitchFamily="34" charset="0"/>
                <a:ea typeface="Tahoma" panose="020B0604030504040204" pitchFamily="34" charset="0"/>
                <a:cs typeface="Tahoma" panose="020B0604030504040204" pitchFamily="34" charset="0"/>
              </a:rPr>
              <a:t>“There is a lot of poor weather in Oak Park so it would be great to have a swimming option for those seasons.”</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lang="en-US" sz="900" i="1" dirty="0">
                <a:solidFill>
                  <a:sysClr val="windowText" lastClr="000000"/>
                </a:solidFill>
                <a:latin typeface="Tahoma" panose="020B0604030504040204" pitchFamily="34" charset="0"/>
                <a:ea typeface="Tahoma" panose="020B0604030504040204" pitchFamily="34" charset="0"/>
                <a:cs typeface="Tahoma" panose="020B0604030504040204" pitchFamily="34" charset="0"/>
              </a:rPr>
              <a:t>“Swimming is a great thing to learn and great exercise even for those with injuries or older folks. We need this in winter.”</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endParaRPr kumimoji="0" lang="en-US" sz="900" b="0" i="1" u="none" strike="noStrike" kern="1200" cap="none" spc="0" normalizeH="0" baseline="0" noProof="0" dirty="0">
              <a:ln>
                <a:noFill/>
              </a:ln>
              <a:solidFill>
                <a:sysClr val="windowText" lastClr="000000"/>
              </a:solidFill>
              <a:effectLst/>
              <a:uLnTx/>
              <a:uFillTx/>
              <a:latin typeface="Tahoma" panose="020B0604030504040204" pitchFamily="34" charset="0"/>
              <a:ea typeface="Tahoma" panose="020B0604030504040204" pitchFamily="34" charset="0"/>
              <a:cs typeface="Tahoma" panose="020B0604030504040204" pitchFamily="34" charset="0"/>
            </a:endParaRPr>
          </a:p>
          <a:p>
            <a:pPr marL="0" indent="0">
              <a:spcBef>
                <a:spcPts val="0"/>
              </a:spcBef>
              <a:spcAft>
                <a:spcPts val="0"/>
              </a:spcAft>
              <a:buNone/>
            </a:pPr>
            <a:r>
              <a:rPr kumimoji="0" lang="en-US" sz="900" b="1" i="0" u="sng"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Need/want an indoor pool/would use it (18%)</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kumimoji="0" lang="en-US" sz="900" b="0" i="1" u="none" strike="noStrike" kern="1200" cap="none" spc="0" normalizeH="0" baseline="0" noProof="0" dirty="0">
                <a:ln>
                  <a:noFill/>
                </a:ln>
                <a:solidFill>
                  <a:sysClr val="windowText" lastClr="000000"/>
                </a:solidFill>
                <a:effectLst/>
                <a:uLnTx/>
                <a:uFillTx/>
                <a:latin typeface="Tahoma" panose="020B0604030504040204" pitchFamily="34" charset="0"/>
                <a:ea typeface="Tahoma" panose="020B0604030504040204" pitchFamily="34" charset="0"/>
                <a:cs typeface="Tahoma" panose="020B0604030504040204" pitchFamily="34" charset="0"/>
              </a:rPr>
              <a:t>“</a:t>
            </a:r>
            <a:r>
              <a:rPr kumimoji="0" lang="en-US" sz="900" b="0" i="1"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I live in a seniors building, and the pool would be nice for us to use.”</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lang="en-US" sz="900" i="1" dirty="0">
                <a:solidFill>
                  <a:prstClr val="black"/>
                </a:solidFill>
                <a:latin typeface="Tahoma" panose="020B0604030504040204" pitchFamily="34" charset="0"/>
                <a:ea typeface="Tahoma" panose="020B0604030504040204" pitchFamily="34" charset="0"/>
                <a:cs typeface="Tahoma" panose="020B0604030504040204" pitchFamily="34" charset="0"/>
              </a:rPr>
              <a:t>“It is a needed and a necessary resource for a variety of populations. I currently drive 30 minutes for pool exercise recommended by my doctor.”</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lang="en-US" sz="900" i="1" dirty="0">
                <a:solidFill>
                  <a:prstClr val="black"/>
                </a:solidFill>
                <a:latin typeface="Tahoma" panose="020B0604030504040204" pitchFamily="34" charset="0"/>
                <a:ea typeface="Tahoma" panose="020B0604030504040204" pitchFamily="34" charset="0"/>
                <a:cs typeface="Tahoma" panose="020B0604030504040204" pitchFamily="34" charset="0"/>
              </a:rPr>
              <a:t>“It s</a:t>
            </a:r>
            <a:r>
              <a:rPr kumimoji="0" lang="en-US" sz="900" b="0" i="1"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upports a community need.  I would use it for lap swim.   Reasonable cost for the community benefit.”</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lang="en-US" sz="900" i="1" dirty="0">
                <a:solidFill>
                  <a:prstClr val="black"/>
                </a:solidFill>
                <a:latin typeface="Tahoma" panose="020B0604030504040204" pitchFamily="34" charset="0"/>
                <a:ea typeface="Tahoma" panose="020B0604030504040204" pitchFamily="34" charset="0"/>
                <a:cs typeface="Tahoma" panose="020B0604030504040204" pitchFamily="34" charset="0"/>
              </a:rPr>
              <a:t>“Oak Park doesn't currently have an affordable indoor aquatic venue.”</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kumimoji="0" lang="en-US" sz="900" b="0" i="1"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“I would use the amenities that this referendum supports, and I value having a place where everyone in the community can go to seek out affordable fitness activities.”</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endParaRPr lang="en-US" sz="900" i="1" dirty="0">
              <a:solidFill>
                <a:prstClr val="black"/>
              </a:solidFill>
              <a:latin typeface="Tahoma" panose="020B0604030504040204" pitchFamily="34" charset="0"/>
              <a:ea typeface="Tahoma" panose="020B0604030504040204" pitchFamily="34" charset="0"/>
              <a:cs typeface="Tahoma" panose="020B0604030504040204" pitchFamily="34" charset="0"/>
            </a:endParaRP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endParaRPr kumimoji="0" lang="en-US" sz="900" b="0" i="1"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endParaRPr>
          </a:p>
          <a:p>
            <a:pPr marL="0" indent="0">
              <a:spcBef>
                <a:spcPts val="0"/>
              </a:spcBef>
              <a:spcAft>
                <a:spcPts val="0"/>
              </a:spcAft>
              <a:buNone/>
            </a:pPr>
            <a:r>
              <a:rPr kumimoji="0" lang="en-US" sz="900" b="1" i="0" u="sng"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Tax increase/cost is reasonable (15%)</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kumimoji="0" lang="en-US" sz="900" b="0" i="1" u="none" strike="noStrike" kern="1200" cap="none" spc="0" normalizeH="0" baseline="0" noProof="0" dirty="0">
                <a:ln>
                  <a:noFill/>
                </a:ln>
                <a:solidFill>
                  <a:sysClr val="windowText" lastClr="000000"/>
                </a:solidFill>
                <a:effectLst/>
                <a:uLnTx/>
                <a:uFillTx/>
                <a:latin typeface="Tahoma" panose="020B0604030504040204" pitchFamily="34" charset="0"/>
                <a:ea typeface="Tahoma" panose="020B0604030504040204" pitchFamily="34" charset="0"/>
                <a:cs typeface="Tahoma" panose="020B0604030504040204" pitchFamily="34" charset="0"/>
              </a:rPr>
              <a:t>“I think $90 is a very reasonable price for such a desirable amenity.”</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lang="en-US" sz="900" i="1" dirty="0">
                <a:solidFill>
                  <a:sysClr val="windowText" lastClr="000000"/>
                </a:solidFill>
                <a:latin typeface="Tahoma" panose="020B0604030504040204" pitchFamily="34" charset="0"/>
                <a:ea typeface="Tahoma" panose="020B0604030504040204" pitchFamily="34" charset="0"/>
                <a:cs typeface="Tahoma" panose="020B0604030504040204" pitchFamily="34" charset="0"/>
              </a:rPr>
              <a:t>“This cost is significantly less than the price of a membership to a private gym with pool access. It would be a good value. There are also limited private gyms with pools in Oak Park (only two that I am aware of). Plus, the outdoor swim season here is short and cannot be lengthened despite warmer, longer summers because of lack of lifeguard availability when school is in session.”</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kumimoji="0" lang="en-US" sz="900" b="0" i="1" u="none" strike="noStrike" kern="1200" cap="none" spc="0" normalizeH="0" baseline="0" noProof="0" dirty="0">
                <a:ln>
                  <a:noFill/>
                </a:ln>
                <a:solidFill>
                  <a:sysClr val="windowText" lastClr="000000"/>
                </a:solidFill>
                <a:effectLst/>
                <a:uLnTx/>
                <a:uFillTx/>
                <a:latin typeface="Tahoma" panose="020B0604030504040204" pitchFamily="34" charset="0"/>
                <a:ea typeface="Tahoma" panose="020B0604030504040204" pitchFamily="34" charset="0"/>
                <a:cs typeface="Tahoma" panose="020B0604030504040204" pitchFamily="34" charset="0"/>
              </a:rPr>
              <a:t>“If the projected tax increase is correct, it is not unreasonable. I think the proposed pool would be well used.”</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lang="en-US" sz="900" i="1" dirty="0">
                <a:solidFill>
                  <a:sysClr val="windowText" lastClr="000000"/>
                </a:solidFill>
                <a:latin typeface="Tahoma" panose="020B0604030504040204" pitchFamily="34" charset="0"/>
                <a:ea typeface="Tahoma" panose="020B0604030504040204" pitchFamily="34" charset="0"/>
                <a:cs typeface="Tahoma" panose="020B0604030504040204" pitchFamily="34" charset="0"/>
              </a:rPr>
              <a:t>“It would clearly by useful. We have to pay more to go into indoor private pool in winter. We would go probably more to a swimming pool in winter if there was an indoor community pool.”</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kumimoji="0" lang="en-US" sz="900" b="0" i="1" u="none" strike="noStrike" kern="1200" cap="none" spc="0" normalizeH="0" baseline="0" noProof="0" dirty="0">
                <a:ln>
                  <a:noFill/>
                </a:ln>
                <a:solidFill>
                  <a:sysClr val="windowText" lastClr="000000"/>
                </a:solidFill>
                <a:effectLst/>
                <a:uLnTx/>
                <a:uFillTx/>
                <a:latin typeface="Tahoma" panose="020B0604030504040204" pitchFamily="34" charset="0"/>
                <a:ea typeface="Tahoma" panose="020B0604030504040204" pitchFamily="34" charset="0"/>
                <a:cs typeface="Tahoma" panose="020B0604030504040204" pitchFamily="34" charset="0"/>
              </a:rPr>
              <a:t>“It's much better than paying high rates at gyms that offer same. Also, another great selling point of Oak Park living.”</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endParaRPr kumimoji="0" lang="en-US" sz="900" b="0" i="1" u="none" strike="noStrike" kern="1200" cap="none" spc="0" normalizeH="0" baseline="0" noProof="0" dirty="0">
              <a:ln>
                <a:noFill/>
              </a:ln>
              <a:solidFill>
                <a:sysClr val="windowText" lastClr="000000"/>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2" name="TextBox 1">
            <a:extLst>
              <a:ext uri="{FF2B5EF4-FFF2-40B4-BE49-F238E27FC236}">
                <a16:creationId xmlns:a16="http://schemas.microsoft.com/office/drawing/2014/main" id="{919FA5E4-7113-037B-DE2B-1DD856F4D436}"/>
              </a:ext>
            </a:extLst>
          </p:cNvPr>
          <p:cNvSpPr txBox="1"/>
          <p:nvPr/>
        </p:nvSpPr>
        <p:spPr>
          <a:xfrm>
            <a:off x="5316384" y="151002"/>
            <a:ext cx="3246540" cy="261610"/>
          </a:xfrm>
          <a:prstGeom prst="rect">
            <a:avLst/>
          </a:prstGeom>
          <a:noFill/>
        </p:spPr>
        <p:txBody>
          <a:bodyPr wrap="square" rtlCol="0">
            <a:spAutoFit/>
          </a:bodyPr>
          <a:lstStyle/>
          <a:p>
            <a:pPr algn="r"/>
            <a:r>
              <a:rPr lang="en-US" sz="1100" b="1" dirty="0">
                <a:solidFill>
                  <a:schemeClr val="bg1"/>
                </a:solidFill>
                <a:latin typeface="Tahoma" panose="020B0604030504040204" pitchFamily="34" charset="0"/>
                <a:ea typeface="Tahoma" panose="020B0604030504040204" pitchFamily="34" charset="0"/>
                <a:cs typeface="Tahoma" panose="020B0604030504040204" pitchFamily="34" charset="0"/>
              </a:rPr>
              <a:t>Willingness-to-Pay:  Indoor Pool</a:t>
            </a:r>
          </a:p>
        </p:txBody>
      </p:sp>
    </p:spTree>
    <p:extLst>
      <p:ext uri="{BB962C8B-B14F-4D97-AF65-F5344CB8AC3E}">
        <p14:creationId xmlns:p14="http://schemas.microsoft.com/office/powerpoint/2010/main" val="362797971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C72A52A6-2B4C-4BAB-D885-C582ABAB4DCD}"/>
              </a:ext>
            </a:extLst>
          </p:cNvPr>
          <p:cNvSpPr txBox="1">
            <a:spLocks/>
          </p:cNvSpPr>
          <p:nvPr/>
        </p:nvSpPr>
        <p:spPr>
          <a:xfrm>
            <a:off x="531625" y="587848"/>
            <a:ext cx="7989752" cy="671210"/>
          </a:xfrm>
          <a:prstGeom prst="rect">
            <a:avLst/>
          </a:prstGeom>
        </p:spPr>
        <p:txBody>
          <a:bodyPr vert="horz" lIns="91440" tIns="45720" rIns="91440" bIns="45720" rtlCol="0" anchor="ctr">
            <a:normAutofit/>
          </a:bodyPr>
          <a:lstStyle>
            <a:lvl1pPr algn="l" defTabSz="457189" rtl="0" eaLnBrk="1" latinLnBrk="0" hangingPunct="1">
              <a:spcBef>
                <a:spcPct val="0"/>
              </a:spcBef>
              <a:buNone/>
              <a:defRPr sz="2000" b="1" kern="1200" cap="none" baseline="0">
                <a:solidFill>
                  <a:sysClr val="windowText" lastClr="000000"/>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1300" dirty="0">
                <a:latin typeface="Tahoma" panose="020B0604030504040204" pitchFamily="34" charset="0"/>
                <a:ea typeface="Tahoma" panose="020B0604030504040204" pitchFamily="34" charset="0"/>
                <a:cs typeface="Tahoma" panose="020B0604030504040204" pitchFamily="34" charset="0"/>
              </a:rPr>
              <a:t>Sample Verbatims:  Top Reasons for Referendum Support (cont’d)</a:t>
            </a:r>
          </a:p>
        </p:txBody>
      </p:sp>
      <p:sp>
        <p:nvSpPr>
          <p:cNvPr id="10" name="Content Placeholder 2">
            <a:extLst>
              <a:ext uri="{FF2B5EF4-FFF2-40B4-BE49-F238E27FC236}">
                <a16:creationId xmlns:a16="http://schemas.microsoft.com/office/drawing/2014/main" id="{4BCDC7B0-1E69-1428-8AFD-450A1B45BDAE}"/>
              </a:ext>
            </a:extLst>
          </p:cNvPr>
          <p:cNvSpPr txBox="1">
            <a:spLocks/>
          </p:cNvSpPr>
          <p:nvPr/>
        </p:nvSpPr>
        <p:spPr>
          <a:xfrm>
            <a:off x="577124" y="1297336"/>
            <a:ext cx="7989752" cy="4972816"/>
          </a:xfrm>
          <a:prstGeom prst="rect">
            <a:avLst/>
          </a:prstGeom>
        </p:spPr>
        <p:txBody>
          <a:bodyPr vert="horz" lIns="91440" tIns="45720" rIns="91440" bIns="45720" rtlCol="0" anchor="t">
            <a:noAutofit/>
          </a:bodyPr>
          <a:lstStyle>
            <a:lvl1pPr marL="305992" indent="-305992" algn="l" defTabSz="457189" rtl="0" eaLnBrk="1" latinLnBrk="0" hangingPunct="1">
              <a:spcBef>
                <a:spcPct val="20000"/>
              </a:spcBef>
              <a:spcAft>
                <a:spcPts val="600"/>
              </a:spcAft>
              <a:buClrTx/>
              <a:buSzPct val="92000"/>
              <a:buFont typeface="Wingdings" panose="05000000000000000000" pitchFamily="2" charset="2"/>
              <a:buChar char="Ø"/>
              <a:defRPr sz="1200" kern="1200">
                <a:solidFill>
                  <a:schemeClr val="tx2"/>
                </a:solidFill>
                <a:latin typeface="+mn-lt"/>
                <a:ea typeface="+mn-ea"/>
                <a:cs typeface="+mn-cs"/>
              </a:defRPr>
            </a:lvl1pPr>
            <a:lvl2pPr marL="629984" indent="-305992" algn="l" defTabSz="457189" rtl="0" eaLnBrk="1" latinLnBrk="0" hangingPunct="1">
              <a:spcBef>
                <a:spcPct val="20000"/>
              </a:spcBef>
              <a:spcAft>
                <a:spcPts val="600"/>
              </a:spcAft>
              <a:buClrTx/>
              <a:buSzPct val="92000"/>
              <a:buFont typeface="Wingdings 2" panose="05020102010507070707" pitchFamily="18" charset="2"/>
              <a:buChar char=""/>
              <a:defRPr sz="1200" kern="1200">
                <a:solidFill>
                  <a:schemeClr val="tx2"/>
                </a:solidFill>
                <a:latin typeface="+mn-lt"/>
                <a:ea typeface="+mn-ea"/>
                <a:cs typeface="+mn-cs"/>
              </a:defRPr>
            </a:lvl2pPr>
            <a:lvl3pPr marL="899978" indent="-269993" algn="l" defTabSz="457189" rtl="0" eaLnBrk="1" latinLnBrk="0" hangingPunct="1">
              <a:spcBef>
                <a:spcPct val="20000"/>
              </a:spcBef>
              <a:spcAft>
                <a:spcPts val="600"/>
              </a:spcAft>
              <a:buClrTx/>
              <a:buSzPct val="92000"/>
              <a:buFont typeface="Wingdings 2" panose="05020102010507070707" pitchFamily="18" charset="2"/>
              <a:buChar char=""/>
              <a:defRPr sz="1200" kern="1200">
                <a:solidFill>
                  <a:schemeClr val="tx2"/>
                </a:solidFill>
                <a:latin typeface="+mn-lt"/>
                <a:ea typeface="+mn-ea"/>
                <a:cs typeface="+mn-cs"/>
              </a:defRPr>
            </a:lvl3pPr>
            <a:lvl4pPr marL="1241969" indent="-233994" algn="l" defTabSz="457189" rtl="0" eaLnBrk="1" latinLnBrk="0" hangingPunct="1">
              <a:spcBef>
                <a:spcPct val="20000"/>
              </a:spcBef>
              <a:spcAft>
                <a:spcPts val="600"/>
              </a:spcAft>
              <a:buClrTx/>
              <a:buSzPct val="92000"/>
              <a:buFont typeface="Wingdings 2" panose="05020102010507070707" pitchFamily="18" charset="2"/>
              <a:buChar char=""/>
              <a:defRPr sz="1200" kern="1200">
                <a:solidFill>
                  <a:schemeClr val="tx2"/>
                </a:solidFill>
                <a:latin typeface="+mn-lt"/>
                <a:ea typeface="+mn-ea"/>
                <a:cs typeface="+mn-cs"/>
              </a:defRPr>
            </a:lvl4pPr>
            <a:lvl5pPr marL="1601960" indent="-233994" algn="l" defTabSz="457189" rtl="0" eaLnBrk="1" latinLnBrk="0" hangingPunct="1">
              <a:spcBef>
                <a:spcPct val="20000"/>
              </a:spcBef>
              <a:spcAft>
                <a:spcPts val="600"/>
              </a:spcAft>
              <a:buClrTx/>
              <a:buSzPct val="92000"/>
              <a:buFont typeface="Wingdings 2" panose="05020102010507070707" pitchFamily="18" charset="2"/>
              <a:buChar char=""/>
              <a:defRPr sz="1200" kern="1200">
                <a:solidFill>
                  <a:schemeClr val="tx2"/>
                </a:solidFill>
                <a:latin typeface="+mn-lt"/>
                <a:ea typeface="+mn-ea"/>
                <a:cs typeface="+mn-cs"/>
              </a:defRPr>
            </a:lvl5pPr>
            <a:lvl6pPr marL="1899953" indent="-228594" algn="l" defTabSz="457189"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199945" indent="-228594" algn="l" defTabSz="457189"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499938" indent="-228594" algn="l" defTabSz="457189"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799930" indent="-228594" algn="l" defTabSz="457189"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kumimoji="0" lang="en-US" sz="900" b="1" i="0" u="sng" strike="noStrike" kern="1200" cap="none" spc="0" normalizeH="0" baseline="0" noProof="0" dirty="0">
                <a:ln>
                  <a:noFill/>
                </a:ln>
                <a:solidFill>
                  <a:sysClr val="windowText" lastClr="000000"/>
                </a:solidFill>
                <a:effectLst/>
                <a:uLnTx/>
                <a:uFillTx/>
                <a:latin typeface="Tahoma" panose="020B0604030504040204" pitchFamily="34" charset="0"/>
                <a:ea typeface="Tahoma" panose="020B0604030504040204" pitchFamily="34" charset="0"/>
                <a:cs typeface="Tahoma" panose="020B0604030504040204" pitchFamily="34" charset="0"/>
              </a:rPr>
              <a:t>Conditional support (12%)</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kumimoji="0" lang="en-US" sz="900" b="0" i="1" u="none" strike="noStrike" kern="1200" cap="none" spc="0" normalizeH="0" baseline="0" noProof="0" dirty="0">
                <a:ln>
                  <a:noFill/>
                </a:ln>
                <a:solidFill>
                  <a:sysClr val="windowText" lastClr="000000"/>
                </a:solidFill>
                <a:effectLst/>
                <a:uLnTx/>
                <a:uFillTx/>
                <a:latin typeface="Tahoma" panose="020B0604030504040204" pitchFamily="34" charset="0"/>
                <a:ea typeface="Tahoma" panose="020B0604030504040204" pitchFamily="34" charset="0"/>
                <a:cs typeface="Tahoma" panose="020B0604030504040204" pitchFamily="34" charset="0"/>
              </a:rPr>
              <a:t>“Access to swimming is important to all; at the same time, collaboration with the school districts, specifically School District 200, should be considered.”</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kumimoji="0" lang="en-US" sz="900" b="0" i="1" u="none" strike="noStrike" kern="1200" cap="none" spc="0" normalizeH="0" baseline="0" noProof="0" dirty="0">
                <a:ln>
                  <a:noFill/>
                </a:ln>
                <a:solidFill>
                  <a:sysClr val="windowText" lastClr="000000"/>
                </a:solidFill>
                <a:effectLst/>
                <a:uLnTx/>
                <a:uFillTx/>
                <a:latin typeface="Tahoma" panose="020B0604030504040204" pitchFamily="34" charset="0"/>
                <a:ea typeface="Tahoma" panose="020B0604030504040204" pitchFamily="34" charset="0"/>
                <a:cs typeface="Tahoma" panose="020B0604030504040204" pitchFamily="34" charset="0"/>
              </a:rPr>
              <a:t>“I would only support it if the Park District worked with the high school to create one solution.”</a:t>
            </a:r>
            <a:endParaRPr lang="en-US" sz="900" i="1" dirty="0">
              <a:solidFill>
                <a:sysClr val="windowText" lastClr="000000"/>
              </a:solidFill>
              <a:latin typeface="Tahoma" panose="020B0604030504040204" pitchFamily="34" charset="0"/>
              <a:ea typeface="Tahoma" panose="020B0604030504040204" pitchFamily="34" charset="0"/>
              <a:cs typeface="Tahoma" panose="020B0604030504040204" pitchFamily="34" charset="0"/>
            </a:endParaRP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kumimoji="0" lang="en-US" sz="900" b="0" i="1" u="none" strike="noStrike" kern="1200" cap="none" spc="0" normalizeH="0" baseline="0" noProof="0" dirty="0">
                <a:ln>
                  <a:noFill/>
                </a:ln>
                <a:solidFill>
                  <a:sysClr val="windowText" lastClr="000000"/>
                </a:solidFill>
                <a:effectLst/>
                <a:uLnTx/>
                <a:uFillTx/>
                <a:latin typeface="Tahoma" panose="020B0604030504040204" pitchFamily="34" charset="0"/>
                <a:ea typeface="Tahoma" panose="020B0604030504040204" pitchFamily="34" charset="0"/>
                <a:cs typeface="Tahoma" panose="020B0604030504040204" pitchFamily="34" charset="0"/>
              </a:rPr>
              <a:t>“The High School and Park District should have collaborated on this.”</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kumimoji="0" lang="en-US" sz="900" b="0" i="1" u="none" strike="noStrike" kern="1200" cap="none" spc="0" normalizeH="0" baseline="0" noProof="0" dirty="0">
                <a:ln>
                  <a:noFill/>
                </a:ln>
                <a:solidFill>
                  <a:sysClr val="windowText" lastClr="000000"/>
                </a:solidFill>
                <a:effectLst/>
                <a:uLnTx/>
                <a:uFillTx/>
                <a:latin typeface="Tahoma" panose="020B0604030504040204" pitchFamily="34" charset="0"/>
                <a:ea typeface="Tahoma" panose="020B0604030504040204" pitchFamily="34" charset="0"/>
                <a:cs typeface="Tahoma" panose="020B0604030504040204" pitchFamily="34" charset="0"/>
              </a:rPr>
              <a:t>“An indoor pool would be nice, but maybe the Park District can work with District 200 to make their new facilities available to the public.”</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lang="en-US" sz="900" i="1" dirty="0">
                <a:solidFill>
                  <a:sysClr val="windowText" lastClr="000000"/>
                </a:solidFill>
                <a:latin typeface="Tahoma" panose="020B0604030504040204" pitchFamily="34" charset="0"/>
                <a:ea typeface="Tahoma" panose="020B0604030504040204" pitchFamily="34" charset="0"/>
                <a:cs typeface="Tahoma" panose="020B0604030504040204" pitchFamily="34" charset="0"/>
              </a:rPr>
              <a:t>“I would want it to go specifically to a pool that has moderate, not top of the line features. Every time this town does something, we go for the most expensive. We don't need to build the most amazing state of the art space. We need a space to teach the life skill of swimming to all members of the community. Something safe, sustainable, and built for the size of the anticipated use. I'd want WSSRA to have space in the pool weekly for their programs as well.”</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kumimoji="0" lang="en-US" sz="900" b="0" i="1" u="none" strike="noStrike" kern="1200" cap="none" spc="0" normalizeH="0" baseline="0" noProof="0" dirty="0">
                <a:ln>
                  <a:noFill/>
                </a:ln>
                <a:solidFill>
                  <a:sysClr val="windowText" lastClr="000000"/>
                </a:solidFill>
                <a:effectLst/>
                <a:uLnTx/>
                <a:uFillTx/>
                <a:latin typeface="Tahoma" panose="020B0604030504040204" pitchFamily="34" charset="0"/>
                <a:ea typeface="Tahoma" panose="020B0604030504040204" pitchFamily="34" charset="0"/>
                <a:cs typeface="Tahoma" panose="020B0604030504040204" pitchFamily="34" charset="0"/>
              </a:rPr>
              <a:t>“Great option for families. But the cost for lessons should be reasonable, considering our property taxes would already paying for the facility.”</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lang="en-US" sz="900" i="1" dirty="0">
                <a:solidFill>
                  <a:sysClr val="windowText" lastClr="000000"/>
                </a:solidFill>
                <a:latin typeface="Tahoma" panose="020B0604030504040204" pitchFamily="34" charset="0"/>
                <a:ea typeface="Tahoma" panose="020B0604030504040204" pitchFamily="34" charset="0"/>
                <a:cs typeface="Tahoma" panose="020B0604030504040204" pitchFamily="34" charset="0"/>
              </a:rPr>
              <a:t>“If it has the ability to lap swim, year-round swim lessons, and year-round open swim for kids was AFFORDABLE, in the same spirit as the very affordable CRC membership, I would support it.”</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kumimoji="0" lang="en-US" sz="900" b="0" i="1" u="none" strike="noStrike" kern="1200" cap="none" spc="0" normalizeH="0" baseline="0" noProof="0" dirty="0">
                <a:ln>
                  <a:noFill/>
                </a:ln>
                <a:solidFill>
                  <a:sysClr val="windowText" lastClr="000000"/>
                </a:solidFill>
                <a:effectLst/>
                <a:uLnTx/>
                <a:uFillTx/>
                <a:latin typeface="Tahoma" panose="020B0604030504040204" pitchFamily="34" charset="0"/>
                <a:ea typeface="Tahoma" panose="020B0604030504040204" pitchFamily="34" charset="0"/>
                <a:cs typeface="Tahoma" panose="020B0604030504040204" pitchFamily="34" charset="0"/>
              </a:rPr>
              <a:t>“If it benefits the community then it might be worth it.”</a:t>
            </a:r>
            <a:endParaRPr lang="en-US" sz="900" i="1" dirty="0">
              <a:solidFill>
                <a:sysClr val="windowText" lastClr="000000"/>
              </a:solidFill>
              <a:latin typeface="Tahoma" panose="020B0604030504040204" pitchFamily="34" charset="0"/>
              <a:ea typeface="Tahoma" panose="020B0604030504040204" pitchFamily="34" charset="0"/>
              <a:cs typeface="Tahoma" panose="020B0604030504040204" pitchFamily="34" charset="0"/>
            </a:endParaRP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kumimoji="0" lang="en-US" sz="900" b="0" i="1" u="none" strike="noStrike" kern="1200" cap="none" spc="0" normalizeH="0" baseline="0" noProof="0" dirty="0">
                <a:ln>
                  <a:noFill/>
                </a:ln>
                <a:solidFill>
                  <a:sysClr val="windowText" lastClr="000000"/>
                </a:solidFill>
                <a:effectLst/>
                <a:uLnTx/>
                <a:uFillTx/>
                <a:latin typeface="Tahoma" panose="020B0604030504040204" pitchFamily="34" charset="0"/>
                <a:ea typeface="Tahoma" panose="020B0604030504040204" pitchFamily="34" charset="0"/>
                <a:cs typeface="Tahoma" panose="020B0604030504040204" pitchFamily="34" charset="0"/>
              </a:rPr>
              <a:t>“If there were senior water classes that I could afford, I would support it.”</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lang="en-US" sz="900" i="1" dirty="0">
                <a:solidFill>
                  <a:sysClr val="windowText" lastClr="000000"/>
                </a:solidFill>
                <a:latin typeface="Tahoma" panose="020B0604030504040204" pitchFamily="34" charset="0"/>
                <a:ea typeface="Tahoma" panose="020B0604030504040204" pitchFamily="34" charset="0"/>
                <a:cs typeface="Tahoma" panose="020B0604030504040204" pitchFamily="34" charset="0"/>
              </a:rPr>
              <a:t>“I would like to swim laps--ideally in the evening.  Could we put roofs on the existing pools instead of building a 3rd pool?”</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kumimoji="0" lang="en-US" sz="900" b="0" i="1" u="none" strike="noStrike" kern="1200" cap="none" spc="0" normalizeH="0" baseline="0" noProof="0" dirty="0">
                <a:ln>
                  <a:noFill/>
                </a:ln>
                <a:solidFill>
                  <a:sysClr val="windowText" lastClr="000000"/>
                </a:solidFill>
                <a:effectLst/>
                <a:uLnTx/>
                <a:uFillTx/>
                <a:latin typeface="Tahoma" panose="020B0604030504040204" pitchFamily="34" charset="0"/>
                <a:ea typeface="Tahoma" panose="020B0604030504040204" pitchFamily="34" charset="0"/>
                <a:cs typeface="Tahoma" panose="020B0604030504040204" pitchFamily="34" charset="0"/>
              </a:rPr>
              <a:t>“$90 is fine. But also depends on how much is the extra cost for membership for this pool.”</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endParaRPr kumimoji="0" lang="en-US" sz="900" b="0" i="1" u="none" strike="noStrike" kern="1200" cap="none" spc="0" normalizeH="0" baseline="0" noProof="0" dirty="0">
              <a:ln>
                <a:noFill/>
              </a:ln>
              <a:solidFill>
                <a:sysClr val="windowText" lastClr="000000"/>
              </a:solidFill>
              <a:effectLst/>
              <a:uLnTx/>
              <a:uFillTx/>
              <a:latin typeface="Tahoma" panose="020B0604030504040204" pitchFamily="34" charset="0"/>
              <a:ea typeface="Tahoma" panose="020B0604030504040204" pitchFamily="34" charset="0"/>
              <a:cs typeface="Tahoma" panose="020B0604030504040204" pitchFamily="34" charset="0"/>
            </a:endParaRPr>
          </a:p>
          <a:p>
            <a:pPr marL="0" indent="0">
              <a:spcBef>
                <a:spcPts val="0"/>
              </a:spcBef>
              <a:spcAft>
                <a:spcPts val="0"/>
              </a:spcAft>
              <a:buNone/>
            </a:pPr>
            <a:r>
              <a:rPr kumimoji="0" lang="en-US" sz="900" b="1" i="0" u="sng"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Health/fitness benefits (11%)</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kumimoji="0" lang="en-US" sz="900" b="0" i="1" u="none" strike="noStrike" kern="1200" cap="none" spc="0" normalizeH="0" baseline="0" noProof="0" dirty="0">
                <a:ln>
                  <a:noFill/>
                </a:ln>
                <a:solidFill>
                  <a:sysClr val="windowText" lastClr="000000"/>
                </a:solidFill>
                <a:effectLst/>
                <a:uLnTx/>
                <a:uFillTx/>
                <a:latin typeface="Tahoma" panose="020B0604030504040204" pitchFamily="34" charset="0"/>
                <a:ea typeface="Tahoma" panose="020B0604030504040204" pitchFamily="34" charset="0"/>
                <a:cs typeface="Tahoma" panose="020B0604030504040204" pitchFamily="34" charset="0"/>
              </a:rPr>
              <a:t>“It would provide an additionally convenient sport facility to promote health and well-being of all age groups especially during long winter seasons.” </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lang="en-US" sz="900" i="1" dirty="0">
                <a:solidFill>
                  <a:sysClr val="windowText" lastClr="000000"/>
                </a:solidFill>
                <a:latin typeface="Tahoma" panose="020B0604030504040204" pitchFamily="34" charset="0"/>
                <a:ea typeface="Tahoma" panose="020B0604030504040204" pitchFamily="34" charset="0"/>
                <a:cs typeface="Tahoma" panose="020B0604030504040204" pitchFamily="34" charset="0"/>
              </a:rPr>
              <a:t>“I think an indoor pool could be a tremendous add to the community, particularly for those for whom being able to swim makes the difference between keeping active vs. staying at home.”</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lang="en-US" sz="900" i="1" dirty="0">
                <a:solidFill>
                  <a:sysClr val="windowText" lastClr="000000"/>
                </a:solidFill>
                <a:latin typeface="Tahoma" panose="020B0604030504040204" pitchFamily="34" charset="0"/>
                <a:ea typeface="Tahoma" panose="020B0604030504040204" pitchFamily="34" charset="0"/>
                <a:cs typeface="Tahoma" panose="020B0604030504040204" pitchFamily="34" charset="0"/>
              </a:rPr>
              <a:t>“Can help keep kids active, even in cold winter days.”</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lang="en-US" sz="900" i="1" dirty="0">
                <a:solidFill>
                  <a:sysClr val="windowText" lastClr="000000"/>
                </a:solidFill>
                <a:latin typeface="Tahoma" panose="020B0604030504040204" pitchFamily="34" charset="0"/>
                <a:ea typeface="Tahoma" panose="020B0604030504040204" pitchFamily="34" charset="0"/>
                <a:cs typeface="Tahoma" panose="020B0604030504040204" pitchFamily="34" charset="0"/>
              </a:rPr>
              <a:t>“Swimming is an activity that anyone can engage in, from young children to seniors, and is a life skill. It affords socialization, fitness and exercise to all.”</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lang="en-US" sz="900" i="1" dirty="0">
                <a:solidFill>
                  <a:sysClr val="windowText" lastClr="000000"/>
                </a:solidFill>
                <a:latin typeface="Tahoma" panose="020B0604030504040204" pitchFamily="34" charset="0"/>
                <a:ea typeface="Tahoma" panose="020B0604030504040204" pitchFamily="34" charset="0"/>
                <a:cs typeface="Tahoma" panose="020B0604030504040204" pitchFamily="34" charset="0"/>
              </a:rPr>
              <a:t>“Swimming is great exercise for all ages and a good life skill.”</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lang="en-US" sz="900" i="1" dirty="0">
                <a:solidFill>
                  <a:prstClr val="black"/>
                </a:solidFill>
                <a:latin typeface="Tahoma" panose="020B0604030504040204" pitchFamily="34" charset="0"/>
                <a:ea typeface="Tahoma" panose="020B0604030504040204" pitchFamily="34" charset="0"/>
                <a:cs typeface="Tahoma" panose="020B0604030504040204" pitchFamily="34" charset="0"/>
              </a:rPr>
              <a:t>“This would be a valuable resource for health of older adults.”</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endParaRPr kumimoji="0" lang="en-US" sz="900" b="0" i="1"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endParaRPr>
          </a:p>
          <a:p>
            <a:pPr marL="0" indent="0">
              <a:spcBef>
                <a:spcPts val="0"/>
              </a:spcBef>
              <a:spcAft>
                <a:spcPts val="0"/>
              </a:spcAft>
              <a:buNone/>
            </a:pPr>
            <a:r>
              <a:rPr lang="en-US" sz="900" b="1" u="sng" dirty="0">
                <a:solidFill>
                  <a:prstClr val="black"/>
                </a:solidFill>
                <a:latin typeface="Tahoma" panose="020B0604030504040204" pitchFamily="34" charset="0"/>
                <a:ea typeface="Tahoma" panose="020B0604030504040204" pitchFamily="34" charset="0"/>
                <a:cs typeface="Tahoma" panose="020B0604030504040204" pitchFamily="34" charset="0"/>
              </a:rPr>
              <a:t>Community asset/benefit (10%)</a:t>
            </a:r>
            <a:endParaRPr kumimoji="0" lang="en-US" sz="900" b="1" i="0" u="sng"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endParaRP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kumimoji="0" lang="en-US" sz="900" b="0" i="1" u="none" strike="noStrike" kern="1200" cap="none" spc="0" normalizeH="0" baseline="0" noProof="0" dirty="0">
                <a:ln>
                  <a:noFill/>
                </a:ln>
                <a:solidFill>
                  <a:sysClr val="windowText" lastClr="000000"/>
                </a:solidFill>
                <a:effectLst/>
                <a:uLnTx/>
                <a:uFillTx/>
                <a:latin typeface="Tahoma" panose="020B0604030504040204" pitchFamily="34" charset="0"/>
                <a:ea typeface="Tahoma" panose="020B0604030504040204" pitchFamily="34" charset="0"/>
                <a:cs typeface="Tahoma" panose="020B0604030504040204" pitchFamily="34" charset="0"/>
              </a:rPr>
              <a:t>“An indoor pool would be an excellent amenity for our community.”</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kumimoji="0" lang="en-US" sz="900" b="0" i="1" u="none" strike="noStrike" kern="1200" cap="none" spc="0" normalizeH="0" baseline="0" noProof="0" dirty="0">
                <a:ln>
                  <a:noFill/>
                </a:ln>
                <a:solidFill>
                  <a:sysClr val="windowText" lastClr="000000"/>
                </a:solidFill>
                <a:effectLst/>
                <a:uLnTx/>
                <a:uFillTx/>
                <a:latin typeface="Tahoma" panose="020B0604030504040204" pitchFamily="34" charset="0"/>
                <a:ea typeface="Tahoma" panose="020B0604030504040204" pitchFamily="34" charset="0"/>
                <a:cs typeface="Tahoma" panose="020B0604030504040204" pitchFamily="34" charset="0"/>
              </a:rPr>
              <a:t>“Will provide increased scope of community services and help to maintain/raise property values.”</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kumimoji="0" lang="en-US" sz="900" b="0" i="1" u="none" strike="noStrike" kern="1200" cap="none" spc="0" normalizeH="0" baseline="0" noProof="0" dirty="0">
                <a:ln>
                  <a:noFill/>
                </a:ln>
                <a:solidFill>
                  <a:sysClr val="windowText" lastClr="000000"/>
                </a:solidFill>
                <a:effectLst/>
                <a:uLnTx/>
                <a:uFillTx/>
                <a:latin typeface="Tahoma" panose="020B0604030504040204" pitchFamily="34" charset="0"/>
                <a:ea typeface="Tahoma" panose="020B0604030504040204" pitchFamily="34" charset="0"/>
                <a:cs typeface="Tahoma" panose="020B0604030504040204" pitchFamily="34" charset="0"/>
              </a:rPr>
              <a:t>“I see value in it for some residents, and I can see how it would enhance Oak Park's offerings as a community.”</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kumimoji="0" lang="en-US" sz="900" b="0" i="1" u="none" strike="noStrike" kern="1200" cap="none" spc="0" normalizeH="0" baseline="0" noProof="0" dirty="0">
                <a:ln>
                  <a:noFill/>
                </a:ln>
                <a:solidFill>
                  <a:sysClr val="windowText" lastClr="000000"/>
                </a:solidFill>
                <a:effectLst/>
                <a:uLnTx/>
                <a:uFillTx/>
                <a:latin typeface="Tahoma" panose="020B0604030504040204" pitchFamily="34" charset="0"/>
                <a:ea typeface="Tahoma" panose="020B0604030504040204" pitchFamily="34" charset="0"/>
                <a:cs typeface="Tahoma" panose="020B0604030504040204" pitchFamily="34" charset="0"/>
              </a:rPr>
              <a:t>“Pool is an excellent and high value amenity.”</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kumimoji="0" lang="en-US" sz="900" b="0" i="1" u="none" strike="noStrike" kern="1200" cap="none" spc="0" normalizeH="0" baseline="0" noProof="0" dirty="0">
                <a:ln>
                  <a:noFill/>
                </a:ln>
                <a:solidFill>
                  <a:sysClr val="windowText" lastClr="000000"/>
                </a:solidFill>
                <a:effectLst/>
                <a:uLnTx/>
                <a:uFillTx/>
                <a:latin typeface="Tahoma" panose="020B0604030504040204" pitchFamily="34" charset="0"/>
                <a:ea typeface="Tahoma" panose="020B0604030504040204" pitchFamily="34" charset="0"/>
                <a:cs typeface="Tahoma" panose="020B0604030504040204" pitchFamily="34" charset="0"/>
              </a:rPr>
              <a:t>“Indoor pool seems pretty basic for the parks department. This seems like a better use of money vs. the gymnastics center and hockey rink. Also, better than the $100 million dollar school pool currently being proposed."</a:t>
            </a:r>
          </a:p>
        </p:txBody>
      </p:sp>
      <p:sp>
        <p:nvSpPr>
          <p:cNvPr id="3" name="TextBox 2">
            <a:extLst>
              <a:ext uri="{FF2B5EF4-FFF2-40B4-BE49-F238E27FC236}">
                <a16:creationId xmlns:a16="http://schemas.microsoft.com/office/drawing/2014/main" id="{CA996A22-1135-00A6-A741-D061BAC8F78D}"/>
              </a:ext>
            </a:extLst>
          </p:cNvPr>
          <p:cNvSpPr txBox="1"/>
          <p:nvPr/>
        </p:nvSpPr>
        <p:spPr>
          <a:xfrm>
            <a:off x="5316384" y="151002"/>
            <a:ext cx="3246540" cy="261610"/>
          </a:xfrm>
          <a:prstGeom prst="rect">
            <a:avLst/>
          </a:prstGeom>
          <a:noFill/>
        </p:spPr>
        <p:txBody>
          <a:bodyPr wrap="square" rtlCol="0">
            <a:spAutoFit/>
          </a:bodyPr>
          <a:lstStyle/>
          <a:p>
            <a:pPr algn="r"/>
            <a:r>
              <a:rPr lang="en-US" sz="1100" b="1" dirty="0">
                <a:solidFill>
                  <a:schemeClr val="bg1"/>
                </a:solidFill>
                <a:latin typeface="Tahoma" panose="020B0604030504040204" pitchFamily="34" charset="0"/>
                <a:ea typeface="Tahoma" panose="020B0604030504040204" pitchFamily="34" charset="0"/>
                <a:cs typeface="Tahoma" panose="020B0604030504040204" pitchFamily="34" charset="0"/>
              </a:rPr>
              <a:t>Willingness-to-Pay:  Indoor Pool</a:t>
            </a:r>
          </a:p>
        </p:txBody>
      </p:sp>
    </p:spTree>
    <p:extLst>
      <p:ext uri="{BB962C8B-B14F-4D97-AF65-F5344CB8AC3E}">
        <p14:creationId xmlns:p14="http://schemas.microsoft.com/office/powerpoint/2010/main" val="176365633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hart 5">
            <a:extLst>
              <a:ext uri="{FF2B5EF4-FFF2-40B4-BE49-F238E27FC236}">
                <a16:creationId xmlns:a16="http://schemas.microsoft.com/office/drawing/2014/main" id="{A6823F39-CBBC-16F9-37C0-7CC6F908372F}"/>
              </a:ext>
            </a:extLst>
          </p:cNvPr>
          <p:cNvGraphicFramePr/>
          <p:nvPr/>
        </p:nvGraphicFramePr>
        <p:xfrm>
          <a:off x="3794760" y="2015659"/>
          <a:ext cx="4853940" cy="4064000"/>
        </p:xfrm>
        <a:graphic>
          <a:graphicData uri="http://schemas.openxmlformats.org/drawingml/2006/chart">
            <c:chart xmlns:c="http://schemas.openxmlformats.org/drawingml/2006/chart" xmlns:r="http://schemas.openxmlformats.org/officeDocument/2006/relationships" r:id="rId2"/>
          </a:graphicData>
        </a:graphic>
      </p:graphicFrame>
      <p:sp>
        <p:nvSpPr>
          <p:cNvPr id="2" name="TextBox 1">
            <a:extLst>
              <a:ext uri="{FF2B5EF4-FFF2-40B4-BE49-F238E27FC236}">
                <a16:creationId xmlns:a16="http://schemas.microsoft.com/office/drawing/2014/main" id="{98830991-A332-31B5-24AC-0131ADC86DEB}"/>
              </a:ext>
            </a:extLst>
          </p:cNvPr>
          <p:cNvSpPr txBox="1"/>
          <p:nvPr/>
        </p:nvSpPr>
        <p:spPr>
          <a:xfrm>
            <a:off x="470224" y="1495811"/>
            <a:ext cx="3198806" cy="1615827"/>
          </a:xfrm>
          <a:prstGeom prst="rect">
            <a:avLst/>
          </a:prstGeom>
          <a:noFill/>
        </p:spPr>
        <p:txBody>
          <a:bodyPr wrap="square" rtlCol="0">
            <a:spAutoFit/>
          </a:bodyPr>
          <a:lstStyle/>
          <a:p>
            <a:pPr marL="171450" indent="-171450">
              <a:buFont typeface="Wingdings" panose="05000000000000000000" pitchFamily="2" charset="2"/>
              <a:buChar char="Ø"/>
            </a:pPr>
            <a:r>
              <a:rPr lang="en-US" sz="1100" dirty="0">
                <a:latin typeface="Tahoma" panose="020B0604030504040204" pitchFamily="34" charset="0"/>
                <a:ea typeface="Tahoma" panose="020B0604030504040204" pitchFamily="34" charset="0"/>
                <a:cs typeface="Tahoma" panose="020B0604030504040204" pitchFamily="34" charset="0"/>
              </a:rPr>
              <a:t>These top three reasons account for a clear majority of anti-referendum/indoor pool reasons.  Another 10% are opposed because they report that the high school is pursuing an indoor pool (and therefore the PDOP doesn’t need one as well).  </a:t>
            </a:r>
          </a:p>
          <a:p>
            <a:pPr marL="171450" indent="-171450">
              <a:buFont typeface="Wingdings" panose="05000000000000000000" pitchFamily="2" charset="2"/>
              <a:buChar char="Ø"/>
            </a:pPr>
            <a:endParaRPr lang="en-US" sz="1100" dirty="0">
              <a:latin typeface="Tahoma" panose="020B0604030504040204" pitchFamily="34" charset="0"/>
              <a:ea typeface="Tahoma" panose="020B0604030504040204" pitchFamily="34" charset="0"/>
              <a:cs typeface="Tahoma" panose="020B0604030504040204" pitchFamily="34" charset="0"/>
            </a:endParaRPr>
          </a:p>
          <a:p>
            <a:pPr marL="171450" indent="-171450">
              <a:buFont typeface="Wingdings" panose="05000000000000000000" pitchFamily="2" charset="2"/>
              <a:buChar char="Ø"/>
            </a:pPr>
            <a:r>
              <a:rPr lang="en-US" sz="1100" dirty="0">
                <a:latin typeface="Tahoma" panose="020B0604030504040204" pitchFamily="34" charset="0"/>
                <a:ea typeface="Tahoma" panose="020B0604030504040204" pitchFamily="34" charset="0"/>
                <a:cs typeface="Tahoma" panose="020B0604030504040204" pitchFamily="34" charset="0"/>
              </a:rPr>
              <a:t>Sample verbatim reasons from opponents are provided on the next few pages. </a:t>
            </a:r>
          </a:p>
        </p:txBody>
      </p:sp>
      <p:sp>
        <p:nvSpPr>
          <p:cNvPr id="3" name="TextBox 2">
            <a:extLst>
              <a:ext uri="{FF2B5EF4-FFF2-40B4-BE49-F238E27FC236}">
                <a16:creationId xmlns:a16="http://schemas.microsoft.com/office/drawing/2014/main" id="{82D391FF-B07B-534A-27D1-A60B7A1650C9}"/>
              </a:ext>
            </a:extLst>
          </p:cNvPr>
          <p:cNvSpPr txBox="1"/>
          <p:nvPr/>
        </p:nvSpPr>
        <p:spPr>
          <a:xfrm>
            <a:off x="482600" y="596720"/>
            <a:ext cx="8038776" cy="692497"/>
          </a:xfrm>
          <a:prstGeom prst="rect">
            <a:avLst/>
          </a:prstGeom>
          <a:noFill/>
        </p:spPr>
        <p:txBody>
          <a:bodyPr wrap="square" rtlCol="0">
            <a:spAutoFit/>
          </a:bodyPr>
          <a:lstStyle/>
          <a:p>
            <a:r>
              <a:rPr lang="en-US" sz="1300" b="1" dirty="0">
                <a:latin typeface="Tahoma" panose="020B0604030504040204" pitchFamily="34" charset="0"/>
                <a:ea typeface="Tahoma" panose="020B0604030504040204" pitchFamily="34" charset="0"/>
                <a:cs typeface="Tahoma" panose="020B0604030504040204" pitchFamily="34" charset="0"/>
              </a:rPr>
              <a:t>The top reasons among opponents of a possible property tax referendum for an indoor pool are not convinced that one is needed (with some citing existing indoor pools nearby) and/or that property taxes are high enough already and they do not want to pay more.  </a:t>
            </a:r>
          </a:p>
        </p:txBody>
      </p:sp>
      <p:sp>
        <p:nvSpPr>
          <p:cNvPr id="4" name="TextBox 3">
            <a:extLst>
              <a:ext uri="{FF2B5EF4-FFF2-40B4-BE49-F238E27FC236}">
                <a16:creationId xmlns:a16="http://schemas.microsoft.com/office/drawing/2014/main" id="{798D0C19-B402-BA05-A16E-A8E064C4E2A9}"/>
              </a:ext>
            </a:extLst>
          </p:cNvPr>
          <p:cNvSpPr txBox="1"/>
          <p:nvPr/>
        </p:nvSpPr>
        <p:spPr>
          <a:xfrm>
            <a:off x="2092487" y="6457297"/>
            <a:ext cx="6904778" cy="215444"/>
          </a:xfrm>
          <a:prstGeom prst="rect">
            <a:avLst/>
          </a:prstGeom>
          <a:noFill/>
        </p:spPr>
        <p:txBody>
          <a:bodyPr wrap="square" rtlCol="0">
            <a:spAutoFit/>
          </a:bodyPr>
          <a:lstStyle/>
          <a:p>
            <a:r>
              <a:rPr lang="en-US" sz="800" i="1" u="none" strike="noStrike" dirty="0">
                <a:effectLst/>
                <a:latin typeface="Tahoma" panose="020B0604030504040204" pitchFamily="34" charset="0"/>
                <a:ea typeface="Tahoma" panose="020B0604030504040204" pitchFamily="34" charset="0"/>
                <a:cs typeface="Tahoma" panose="020B0604030504040204" pitchFamily="34" charset="0"/>
              </a:rPr>
              <a:t>Q28. What are the reasons why you oppose the referendum? Please be specific</a:t>
            </a:r>
          </a:p>
        </p:txBody>
      </p:sp>
      <p:sp>
        <p:nvSpPr>
          <p:cNvPr id="5" name="TextBox 4">
            <a:extLst>
              <a:ext uri="{FF2B5EF4-FFF2-40B4-BE49-F238E27FC236}">
                <a16:creationId xmlns:a16="http://schemas.microsoft.com/office/drawing/2014/main" id="{6A9F8BCB-31BB-2A85-0A80-850B85A91B70}"/>
              </a:ext>
            </a:extLst>
          </p:cNvPr>
          <p:cNvSpPr txBox="1"/>
          <p:nvPr/>
        </p:nvSpPr>
        <p:spPr>
          <a:xfrm>
            <a:off x="4329676" y="1553994"/>
            <a:ext cx="4043523" cy="461665"/>
          </a:xfrm>
          <a:prstGeom prst="rect">
            <a:avLst/>
          </a:prstGeom>
          <a:noFill/>
          <a:ln>
            <a:solidFill>
              <a:schemeClr val="tx1"/>
            </a:solidFill>
          </a:ln>
        </p:spPr>
        <p:txBody>
          <a:bodyPr wrap="square" rtlCol="0">
            <a:spAutoFit/>
          </a:bodyPr>
          <a:lstStyle/>
          <a:p>
            <a:pPr algn="ctr"/>
            <a:r>
              <a:rPr lang="en-US" sz="1200" b="1" dirty="0">
                <a:latin typeface="Tahoma" panose="020B0604030504040204" pitchFamily="34" charset="0"/>
                <a:ea typeface="Tahoma" panose="020B0604030504040204" pitchFamily="34" charset="0"/>
                <a:cs typeface="Tahoma" panose="020B0604030504040204" pitchFamily="34" charset="0"/>
              </a:rPr>
              <a:t>Reasons for Opposing Indoor Pool </a:t>
            </a:r>
          </a:p>
          <a:p>
            <a:pPr algn="ctr"/>
            <a:r>
              <a:rPr lang="en-US" sz="1200" b="1" dirty="0">
                <a:latin typeface="Tahoma" panose="020B0604030504040204" pitchFamily="34" charset="0"/>
                <a:ea typeface="Tahoma" panose="020B0604030504040204" pitchFamily="34" charset="0"/>
                <a:cs typeface="Tahoma" panose="020B0604030504040204" pitchFamily="34" charset="0"/>
              </a:rPr>
              <a:t>(top open-ended multiple responses, n=174)</a:t>
            </a:r>
          </a:p>
        </p:txBody>
      </p:sp>
      <p:sp>
        <p:nvSpPr>
          <p:cNvPr id="7" name="TextBox 6">
            <a:extLst>
              <a:ext uri="{FF2B5EF4-FFF2-40B4-BE49-F238E27FC236}">
                <a16:creationId xmlns:a16="http://schemas.microsoft.com/office/drawing/2014/main" id="{6AE3FD7C-9A7E-55F7-A04C-6E52A4C649B2}"/>
              </a:ext>
            </a:extLst>
          </p:cNvPr>
          <p:cNvSpPr txBox="1"/>
          <p:nvPr/>
        </p:nvSpPr>
        <p:spPr>
          <a:xfrm>
            <a:off x="6758760" y="5769972"/>
            <a:ext cx="2122170" cy="584775"/>
          </a:xfrm>
          <a:prstGeom prst="rect">
            <a:avLst/>
          </a:prstGeom>
          <a:noFill/>
        </p:spPr>
        <p:txBody>
          <a:bodyPr wrap="square" rtlCol="0">
            <a:spAutoFit/>
          </a:bodyPr>
          <a:lstStyle/>
          <a:p>
            <a:r>
              <a:rPr lang="en-US" sz="800" dirty="0">
                <a:latin typeface="Tahoma" panose="020B0604030504040204" pitchFamily="34" charset="0"/>
                <a:ea typeface="Tahoma" panose="020B0604030504040204" pitchFamily="34" charset="0"/>
                <a:cs typeface="Tahoma" panose="020B0604030504040204" pitchFamily="34" charset="0"/>
              </a:rPr>
              <a:t>(e.g., missed opportunity for PDOP, playing catch-up; need alternative facilities; District should be more careful with its resources)</a:t>
            </a:r>
          </a:p>
        </p:txBody>
      </p:sp>
      <p:sp>
        <p:nvSpPr>
          <p:cNvPr id="8" name="Arrow: Right 7">
            <a:extLst>
              <a:ext uri="{FF2B5EF4-FFF2-40B4-BE49-F238E27FC236}">
                <a16:creationId xmlns:a16="http://schemas.microsoft.com/office/drawing/2014/main" id="{EEE47B19-9FF7-66B6-42C9-5F6FBC5C4DCF}"/>
              </a:ext>
            </a:extLst>
          </p:cNvPr>
          <p:cNvSpPr/>
          <p:nvPr/>
        </p:nvSpPr>
        <p:spPr>
          <a:xfrm>
            <a:off x="6610170" y="5769972"/>
            <a:ext cx="148590" cy="205740"/>
          </a:xfrm>
          <a:prstGeom prst="rightArrow">
            <a:avLst/>
          </a:prstGeom>
          <a:solidFill>
            <a:srgbClr val="9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extBox 10">
            <a:extLst>
              <a:ext uri="{FF2B5EF4-FFF2-40B4-BE49-F238E27FC236}">
                <a16:creationId xmlns:a16="http://schemas.microsoft.com/office/drawing/2014/main" id="{EE181F45-EFBD-E04C-DE31-98F43604A997}"/>
              </a:ext>
            </a:extLst>
          </p:cNvPr>
          <p:cNvSpPr txBox="1"/>
          <p:nvPr/>
        </p:nvSpPr>
        <p:spPr>
          <a:xfrm>
            <a:off x="5316384" y="151002"/>
            <a:ext cx="3246540" cy="261610"/>
          </a:xfrm>
          <a:prstGeom prst="rect">
            <a:avLst/>
          </a:prstGeom>
          <a:noFill/>
        </p:spPr>
        <p:txBody>
          <a:bodyPr wrap="square" rtlCol="0">
            <a:spAutoFit/>
          </a:bodyPr>
          <a:lstStyle/>
          <a:p>
            <a:pPr algn="r"/>
            <a:r>
              <a:rPr lang="en-US" sz="1100" b="1" dirty="0">
                <a:solidFill>
                  <a:schemeClr val="bg1"/>
                </a:solidFill>
                <a:latin typeface="Tahoma" panose="020B0604030504040204" pitchFamily="34" charset="0"/>
                <a:ea typeface="Tahoma" panose="020B0604030504040204" pitchFamily="34" charset="0"/>
                <a:cs typeface="Tahoma" panose="020B0604030504040204" pitchFamily="34" charset="0"/>
              </a:rPr>
              <a:t>Willingness-to-Pay:  Indoor Pool</a:t>
            </a:r>
          </a:p>
        </p:txBody>
      </p:sp>
    </p:spTree>
    <p:extLst>
      <p:ext uri="{BB962C8B-B14F-4D97-AF65-F5344CB8AC3E}">
        <p14:creationId xmlns:p14="http://schemas.microsoft.com/office/powerpoint/2010/main" val="8299701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C72A52A6-2B4C-4BAB-D885-C582ABAB4DCD}"/>
              </a:ext>
            </a:extLst>
          </p:cNvPr>
          <p:cNvSpPr txBox="1">
            <a:spLocks/>
          </p:cNvSpPr>
          <p:nvPr/>
        </p:nvSpPr>
        <p:spPr>
          <a:xfrm>
            <a:off x="531625" y="587848"/>
            <a:ext cx="7989752" cy="671210"/>
          </a:xfrm>
          <a:prstGeom prst="rect">
            <a:avLst/>
          </a:prstGeom>
        </p:spPr>
        <p:txBody>
          <a:bodyPr vert="horz" lIns="91440" tIns="45720" rIns="91440" bIns="45720" rtlCol="0" anchor="ctr">
            <a:normAutofit/>
          </a:bodyPr>
          <a:lstStyle>
            <a:lvl1pPr algn="l" defTabSz="457189" rtl="0" eaLnBrk="1" latinLnBrk="0" hangingPunct="1">
              <a:spcBef>
                <a:spcPct val="0"/>
              </a:spcBef>
              <a:buNone/>
              <a:defRPr sz="2000" b="1" kern="1200" cap="none" baseline="0">
                <a:solidFill>
                  <a:sysClr val="windowText" lastClr="000000"/>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1300" dirty="0">
                <a:latin typeface="Tahoma" panose="020B0604030504040204" pitchFamily="34" charset="0"/>
                <a:ea typeface="Tahoma" panose="020B0604030504040204" pitchFamily="34" charset="0"/>
                <a:cs typeface="Tahoma" panose="020B0604030504040204" pitchFamily="34" charset="0"/>
              </a:rPr>
              <a:t>Sample Verbatims:  Top Reasons for Referendum Opposition</a:t>
            </a:r>
          </a:p>
        </p:txBody>
      </p:sp>
      <p:sp>
        <p:nvSpPr>
          <p:cNvPr id="10" name="Content Placeholder 2">
            <a:extLst>
              <a:ext uri="{FF2B5EF4-FFF2-40B4-BE49-F238E27FC236}">
                <a16:creationId xmlns:a16="http://schemas.microsoft.com/office/drawing/2014/main" id="{4BCDC7B0-1E69-1428-8AFD-450A1B45BDAE}"/>
              </a:ext>
            </a:extLst>
          </p:cNvPr>
          <p:cNvSpPr txBox="1">
            <a:spLocks/>
          </p:cNvSpPr>
          <p:nvPr/>
        </p:nvSpPr>
        <p:spPr>
          <a:xfrm>
            <a:off x="577124" y="1297336"/>
            <a:ext cx="7989752" cy="4972816"/>
          </a:xfrm>
          <a:prstGeom prst="rect">
            <a:avLst/>
          </a:prstGeom>
        </p:spPr>
        <p:txBody>
          <a:bodyPr vert="horz" lIns="91440" tIns="45720" rIns="91440" bIns="45720" rtlCol="0" anchor="t">
            <a:noAutofit/>
          </a:bodyPr>
          <a:lstStyle>
            <a:lvl1pPr marL="305992" indent="-305992" algn="l" defTabSz="457189" rtl="0" eaLnBrk="1" latinLnBrk="0" hangingPunct="1">
              <a:spcBef>
                <a:spcPct val="20000"/>
              </a:spcBef>
              <a:spcAft>
                <a:spcPts val="600"/>
              </a:spcAft>
              <a:buClrTx/>
              <a:buSzPct val="92000"/>
              <a:buFont typeface="Wingdings" panose="05000000000000000000" pitchFamily="2" charset="2"/>
              <a:buChar char="Ø"/>
              <a:defRPr sz="1200" kern="1200">
                <a:solidFill>
                  <a:schemeClr val="tx2"/>
                </a:solidFill>
                <a:latin typeface="+mn-lt"/>
                <a:ea typeface="+mn-ea"/>
                <a:cs typeface="+mn-cs"/>
              </a:defRPr>
            </a:lvl1pPr>
            <a:lvl2pPr marL="629984" indent="-305992" algn="l" defTabSz="457189" rtl="0" eaLnBrk="1" latinLnBrk="0" hangingPunct="1">
              <a:spcBef>
                <a:spcPct val="20000"/>
              </a:spcBef>
              <a:spcAft>
                <a:spcPts val="600"/>
              </a:spcAft>
              <a:buClrTx/>
              <a:buSzPct val="92000"/>
              <a:buFont typeface="Wingdings 2" panose="05020102010507070707" pitchFamily="18" charset="2"/>
              <a:buChar char=""/>
              <a:defRPr sz="1200" kern="1200">
                <a:solidFill>
                  <a:schemeClr val="tx2"/>
                </a:solidFill>
                <a:latin typeface="+mn-lt"/>
                <a:ea typeface="+mn-ea"/>
                <a:cs typeface="+mn-cs"/>
              </a:defRPr>
            </a:lvl2pPr>
            <a:lvl3pPr marL="899978" indent="-269993" algn="l" defTabSz="457189" rtl="0" eaLnBrk="1" latinLnBrk="0" hangingPunct="1">
              <a:spcBef>
                <a:spcPct val="20000"/>
              </a:spcBef>
              <a:spcAft>
                <a:spcPts val="600"/>
              </a:spcAft>
              <a:buClrTx/>
              <a:buSzPct val="92000"/>
              <a:buFont typeface="Wingdings 2" panose="05020102010507070707" pitchFamily="18" charset="2"/>
              <a:buChar char=""/>
              <a:defRPr sz="1200" kern="1200">
                <a:solidFill>
                  <a:schemeClr val="tx2"/>
                </a:solidFill>
                <a:latin typeface="+mn-lt"/>
                <a:ea typeface="+mn-ea"/>
                <a:cs typeface="+mn-cs"/>
              </a:defRPr>
            </a:lvl3pPr>
            <a:lvl4pPr marL="1241969" indent="-233994" algn="l" defTabSz="457189" rtl="0" eaLnBrk="1" latinLnBrk="0" hangingPunct="1">
              <a:spcBef>
                <a:spcPct val="20000"/>
              </a:spcBef>
              <a:spcAft>
                <a:spcPts val="600"/>
              </a:spcAft>
              <a:buClrTx/>
              <a:buSzPct val="92000"/>
              <a:buFont typeface="Wingdings 2" panose="05020102010507070707" pitchFamily="18" charset="2"/>
              <a:buChar char=""/>
              <a:defRPr sz="1200" kern="1200">
                <a:solidFill>
                  <a:schemeClr val="tx2"/>
                </a:solidFill>
                <a:latin typeface="+mn-lt"/>
                <a:ea typeface="+mn-ea"/>
                <a:cs typeface="+mn-cs"/>
              </a:defRPr>
            </a:lvl4pPr>
            <a:lvl5pPr marL="1601960" indent="-233994" algn="l" defTabSz="457189" rtl="0" eaLnBrk="1" latinLnBrk="0" hangingPunct="1">
              <a:spcBef>
                <a:spcPct val="20000"/>
              </a:spcBef>
              <a:spcAft>
                <a:spcPts val="600"/>
              </a:spcAft>
              <a:buClrTx/>
              <a:buSzPct val="92000"/>
              <a:buFont typeface="Wingdings 2" panose="05020102010507070707" pitchFamily="18" charset="2"/>
              <a:buChar char=""/>
              <a:defRPr sz="1200" kern="1200">
                <a:solidFill>
                  <a:schemeClr val="tx2"/>
                </a:solidFill>
                <a:latin typeface="+mn-lt"/>
                <a:ea typeface="+mn-ea"/>
                <a:cs typeface="+mn-cs"/>
              </a:defRPr>
            </a:lvl5pPr>
            <a:lvl6pPr marL="1899953" indent="-228594" algn="l" defTabSz="457189"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199945" indent="-228594" algn="l" defTabSz="457189"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499938" indent="-228594" algn="l" defTabSz="457189"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799930" indent="-228594" algn="l" defTabSz="457189"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kumimoji="0" lang="en-US" sz="900" b="1" i="0" u="sng" strike="noStrike" kern="1200" cap="none" spc="0" normalizeH="0" baseline="0" noProof="0" dirty="0">
                <a:ln>
                  <a:noFill/>
                </a:ln>
                <a:solidFill>
                  <a:sysClr val="windowText" lastClr="000000"/>
                </a:solidFill>
                <a:effectLst/>
                <a:uLnTx/>
                <a:uFillTx/>
                <a:latin typeface="Tahoma" panose="020B0604030504040204" pitchFamily="34" charset="0"/>
                <a:ea typeface="Tahoma" panose="020B0604030504040204" pitchFamily="34" charset="0"/>
                <a:cs typeface="Tahoma" panose="020B0604030504040204" pitchFamily="34" charset="0"/>
              </a:rPr>
              <a:t>No need for it/Won’t use it (30%)</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kumimoji="0" lang="en-US" sz="900" b="0" i="1" u="none" strike="noStrike" kern="1200" cap="none" spc="0" normalizeH="0" baseline="0" noProof="0" dirty="0">
                <a:ln>
                  <a:noFill/>
                </a:ln>
                <a:solidFill>
                  <a:sysClr val="windowText" lastClr="000000"/>
                </a:solidFill>
                <a:effectLst/>
                <a:uLnTx/>
                <a:uFillTx/>
                <a:latin typeface="Tahoma" panose="020B0604030504040204" pitchFamily="34" charset="0"/>
                <a:ea typeface="Tahoma" panose="020B0604030504040204" pitchFamily="34" charset="0"/>
                <a:cs typeface="Tahoma" panose="020B0604030504040204" pitchFamily="34" charset="0"/>
              </a:rPr>
              <a:t>“I wouldn't use it and pools are a luxury.”</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lang="en-US" sz="900" i="1" dirty="0">
                <a:solidFill>
                  <a:sysClr val="windowText" lastClr="000000"/>
                </a:solidFill>
                <a:latin typeface="Tahoma" panose="020B0604030504040204" pitchFamily="34" charset="0"/>
                <a:ea typeface="Tahoma" panose="020B0604030504040204" pitchFamily="34" charset="0"/>
                <a:cs typeface="Tahoma" panose="020B0604030504040204" pitchFamily="34" charset="0"/>
              </a:rPr>
              <a:t>“It does not seem overly important to me. The kids can swim in the summer. If adults want a pool, they can join a fitness club.”</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lang="en-US" sz="900" i="1" dirty="0">
                <a:solidFill>
                  <a:sysClr val="windowText" lastClr="000000"/>
                </a:solidFill>
                <a:latin typeface="Tahoma" panose="020B0604030504040204" pitchFamily="34" charset="0"/>
                <a:ea typeface="Tahoma" panose="020B0604030504040204" pitchFamily="34" charset="0"/>
                <a:cs typeface="Tahoma" panose="020B0604030504040204" pitchFamily="34" charset="0"/>
              </a:rPr>
              <a:t>“I would not use this, there are several pools available already.  I do not want to increase my already high taxes.”</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kumimoji="0" lang="en-US" sz="900" b="0" i="1" u="none" strike="noStrike" kern="1200" cap="none" spc="0" normalizeH="0" baseline="0" noProof="0" dirty="0">
                <a:ln>
                  <a:noFill/>
                </a:ln>
                <a:solidFill>
                  <a:sysClr val="windowText" lastClr="000000"/>
                </a:solidFill>
                <a:effectLst/>
                <a:uLnTx/>
                <a:uFillTx/>
                <a:latin typeface="Tahoma" panose="020B0604030504040204" pitchFamily="34" charset="0"/>
                <a:ea typeface="Tahoma" panose="020B0604030504040204" pitchFamily="34" charset="0"/>
                <a:cs typeface="Tahoma" panose="020B0604030504040204" pitchFamily="34" charset="0"/>
              </a:rPr>
              <a:t>“Pool only appeals to small percentage of users, are expensive and redundant to summer pools. Repurpose ice rink to a workout facility while you are at it.”</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lang="en-US" sz="900" i="1" dirty="0">
                <a:solidFill>
                  <a:sysClr val="windowText" lastClr="000000"/>
                </a:solidFill>
                <a:latin typeface="Tahoma" panose="020B0604030504040204" pitchFamily="34" charset="0"/>
                <a:ea typeface="Tahoma" panose="020B0604030504040204" pitchFamily="34" charset="0"/>
                <a:cs typeface="Tahoma" panose="020B0604030504040204" pitchFamily="34" charset="0"/>
              </a:rPr>
              <a:t>“Where I grew up, the community used the high school pool. I belong to Loyola Health Club and have no need for a community indoor pool.”</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kumimoji="0" lang="en-US" sz="900" b="0" i="1" u="none" strike="noStrike" kern="1200" cap="none" spc="0" normalizeH="0" baseline="0" noProof="0" dirty="0">
                <a:ln>
                  <a:noFill/>
                </a:ln>
                <a:solidFill>
                  <a:sysClr val="windowText" lastClr="000000"/>
                </a:solidFill>
                <a:effectLst/>
                <a:uLnTx/>
                <a:uFillTx/>
                <a:latin typeface="Tahoma" panose="020B0604030504040204" pitchFamily="34" charset="0"/>
                <a:ea typeface="Tahoma" panose="020B0604030504040204" pitchFamily="34" charset="0"/>
                <a:cs typeface="Tahoma" panose="020B0604030504040204" pitchFamily="34" charset="0"/>
              </a:rPr>
              <a:t>“For 90 dollars per year, the swimmers could join a gym with a pool... And the rest of us could spend the same amount of money on something more valuable to ourselves like holiday programming and seasonal events at lower/no cost.”</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lang="en-US" sz="900" i="1" dirty="0">
                <a:solidFill>
                  <a:sysClr val="windowText" lastClr="000000"/>
                </a:solidFill>
                <a:latin typeface="Tahoma" panose="020B0604030504040204" pitchFamily="34" charset="0"/>
                <a:ea typeface="Tahoma" panose="020B0604030504040204" pitchFamily="34" charset="0"/>
                <a:cs typeface="Tahoma" panose="020B0604030504040204" pitchFamily="34" charset="0"/>
              </a:rPr>
              <a:t>“That's another $180 for our house, not to mention however much the High School pool will cost us.  We would not use this pool. If Oak Park residents want a pool that would be used by a limited number of folks, let them pay for a private pool/swim club.”</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lang="en-US" sz="900" i="1" dirty="0">
                <a:solidFill>
                  <a:sysClr val="windowText" lastClr="000000"/>
                </a:solidFill>
                <a:latin typeface="Tahoma" panose="020B0604030504040204" pitchFamily="34" charset="0"/>
                <a:ea typeface="Tahoma" panose="020B0604030504040204" pitchFamily="34" charset="0"/>
                <a:cs typeface="Tahoma" panose="020B0604030504040204" pitchFamily="34" charset="0"/>
              </a:rPr>
              <a:t>“I do not think that we would use an indoor pool. We would rather more funds be put into bettering the outdoor pools for the summer. The two pools we have often feel dangerous because of how crowded they are.”</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kumimoji="0" lang="en-US" sz="900" b="0" i="1" u="none" strike="noStrike" kern="1200" cap="none" spc="0" normalizeH="0" baseline="0" noProof="0" dirty="0">
                <a:ln>
                  <a:noFill/>
                </a:ln>
                <a:solidFill>
                  <a:sysClr val="windowText" lastClr="000000"/>
                </a:solidFill>
                <a:effectLst/>
                <a:uLnTx/>
                <a:uFillTx/>
                <a:latin typeface="Tahoma" panose="020B0604030504040204" pitchFamily="34" charset="0"/>
                <a:ea typeface="Tahoma" panose="020B0604030504040204" pitchFamily="34" charset="0"/>
                <a:cs typeface="Tahoma" panose="020B0604030504040204" pitchFamily="34" charset="0"/>
              </a:rPr>
              <a:t>“Only because no one in my family would use it so it would be an additional expense for us with no added value.”</a:t>
            </a:r>
            <a:endParaRPr lang="en-US" sz="900" i="1" dirty="0">
              <a:solidFill>
                <a:sysClr val="windowText" lastClr="000000"/>
              </a:solidFill>
              <a:latin typeface="Tahoma" panose="020B0604030504040204" pitchFamily="34" charset="0"/>
              <a:ea typeface="Tahoma" panose="020B0604030504040204" pitchFamily="34" charset="0"/>
              <a:cs typeface="Tahoma" panose="020B0604030504040204" pitchFamily="34" charset="0"/>
            </a:endParaRP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endParaRPr kumimoji="0" lang="en-US" sz="900" b="0" i="1" u="none" strike="noStrike" kern="1200" cap="none" spc="0" normalizeH="0" baseline="0" noProof="0" dirty="0">
              <a:ln>
                <a:noFill/>
              </a:ln>
              <a:solidFill>
                <a:sysClr val="windowText" lastClr="000000"/>
              </a:solidFill>
              <a:effectLst/>
              <a:uLnTx/>
              <a:uFillTx/>
              <a:latin typeface="Tahoma" panose="020B0604030504040204" pitchFamily="34" charset="0"/>
              <a:ea typeface="Tahoma" panose="020B0604030504040204" pitchFamily="34" charset="0"/>
              <a:cs typeface="Tahoma" panose="020B0604030504040204" pitchFamily="34" charset="0"/>
            </a:endParaRPr>
          </a:p>
          <a:p>
            <a:pPr marL="0" indent="0">
              <a:spcBef>
                <a:spcPts val="0"/>
              </a:spcBef>
              <a:spcAft>
                <a:spcPts val="0"/>
              </a:spcAft>
              <a:buNone/>
            </a:pPr>
            <a:r>
              <a:rPr kumimoji="0" lang="en-US" sz="900" b="1" i="0" u="sng"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Taxes too high already (25%)</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kumimoji="0" lang="en-US" sz="900" b="0" i="1" u="none" strike="noStrike" kern="1200" cap="none" spc="0" normalizeH="0" baseline="0" noProof="0" dirty="0">
                <a:ln>
                  <a:noFill/>
                </a:ln>
                <a:solidFill>
                  <a:sysClr val="windowText" lastClr="000000"/>
                </a:solidFill>
                <a:effectLst/>
                <a:uLnTx/>
                <a:uFillTx/>
                <a:latin typeface="Tahoma" panose="020B0604030504040204" pitchFamily="34" charset="0"/>
                <a:ea typeface="Tahoma" panose="020B0604030504040204" pitchFamily="34" charset="0"/>
                <a:cs typeface="Tahoma" panose="020B0604030504040204" pitchFamily="34" charset="0"/>
              </a:rPr>
              <a:t>“I think our tax burden is quite high already. An indoor pool sounds nice but not essential.”</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lang="en-US" sz="900" i="1" dirty="0">
                <a:solidFill>
                  <a:sysClr val="windowText" lastClr="000000"/>
                </a:solidFill>
                <a:latin typeface="Tahoma" panose="020B0604030504040204" pitchFamily="34" charset="0"/>
                <a:ea typeface="Tahoma" panose="020B0604030504040204" pitchFamily="34" charset="0"/>
                <a:cs typeface="Tahoma" panose="020B0604030504040204" pitchFamily="34" charset="0"/>
              </a:rPr>
              <a:t>“We are already paying too much in property taxes . Not everyone is a swimmer . I'm a runner and there aren't any running paths or even water stations and I'm not complaining or making demands. I adapt.”</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lang="en-US" sz="900" i="1" dirty="0">
                <a:solidFill>
                  <a:sysClr val="windowText" lastClr="000000"/>
                </a:solidFill>
                <a:latin typeface="Tahoma" panose="020B0604030504040204" pitchFamily="34" charset="0"/>
                <a:ea typeface="Tahoma" panose="020B0604030504040204" pitchFamily="34" charset="0"/>
                <a:cs typeface="Tahoma" panose="020B0604030504040204" pitchFamily="34" charset="0"/>
              </a:rPr>
              <a:t>“Taxpayers are being forced out of Oak Park.”</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lang="en-US" sz="900" i="1" dirty="0">
                <a:solidFill>
                  <a:sysClr val="windowText" lastClr="000000"/>
                </a:solidFill>
                <a:latin typeface="Tahoma" panose="020B0604030504040204" pitchFamily="34" charset="0"/>
                <a:ea typeface="Tahoma" panose="020B0604030504040204" pitchFamily="34" charset="0"/>
                <a:cs typeface="Tahoma" panose="020B0604030504040204" pitchFamily="34" charset="0"/>
              </a:rPr>
              <a:t>“Can lead to a tax increase considering that Oak Park has already high taxes.”</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lang="en-US" sz="900" i="1" dirty="0">
                <a:solidFill>
                  <a:sysClr val="windowText" lastClr="000000"/>
                </a:solidFill>
                <a:latin typeface="Tahoma" panose="020B0604030504040204" pitchFamily="34" charset="0"/>
                <a:ea typeface="Tahoma" panose="020B0604030504040204" pitchFamily="34" charset="0"/>
                <a:cs typeface="Tahoma" panose="020B0604030504040204" pitchFamily="34" charset="0"/>
              </a:rPr>
              <a:t>“Oak Park taxes are too high. We have to start learning to do without.”</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lang="en-US" sz="900" i="1" dirty="0">
                <a:solidFill>
                  <a:sysClr val="windowText" lastClr="000000"/>
                </a:solidFill>
                <a:latin typeface="Tahoma" panose="020B0604030504040204" pitchFamily="34" charset="0"/>
                <a:ea typeface="Tahoma" panose="020B0604030504040204" pitchFamily="34" charset="0"/>
                <a:cs typeface="Tahoma" panose="020B0604030504040204" pitchFamily="34" charset="0"/>
              </a:rPr>
              <a:t>“At the rate taxes are going, it feels unlikely that our kids will be able to afford to live here.”</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lang="en-US" sz="900" i="1" dirty="0">
                <a:solidFill>
                  <a:sysClr val="windowText" lastClr="000000"/>
                </a:solidFill>
                <a:latin typeface="Tahoma" panose="020B0604030504040204" pitchFamily="34" charset="0"/>
                <a:ea typeface="Tahoma" panose="020B0604030504040204" pitchFamily="34" charset="0"/>
                <a:cs typeface="Tahoma" panose="020B0604030504040204" pitchFamily="34" charset="0"/>
              </a:rPr>
              <a:t>“My taxes have more than doubled in 20 years.  I will not vote for anything that increases my property taxes.”</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lang="en-US" sz="900" i="1" dirty="0">
                <a:solidFill>
                  <a:prstClr val="black"/>
                </a:solidFill>
                <a:latin typeface="Tahoma" panose="020B0604030504040204" pitchFamily="34" charset="0"/>
                <a:ea typeface="Tahoma" panose="020B0604030504040204" pitchFamily="34" charset="0"/>
                <a:cs typeface="Tahoma" panose="020B0604030504040204" pitchFamily="34" charset="0"/>
              </a:rPr>
              <a:t>“Retired on a fixed income -- Oak Park property taxes are too high.”</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endParaRPr kumimoji="0" lang="en-US" sz="900" b="0" i="1"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endParaRPr>
          </a:p>
          <a:p>
            <a:pPr marL="0" indent="0">
              <a:spcBef>
                <a:spcPts val="0"/>
              </a:spcBef>
              <a:spcAft>
                <a:spcPts val="0"/>
              </a:spcAft>
              <a:buNone/>
            </a:pPr>
            <a:r>
              <a:rPr kumimoji="0" lang="en-US" sz="900" b="1" i="0" u="sng"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Enough indoor pools nearby (16%)</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kumimoji="0" lang="en-US" sz="900" b="0" i="1" u="none" strike="noStrike" kern="1200" cap="none" spc="0" normalizeH="0" baseline="0" noProof="0" dirty="0">
                <a:ln>
                  <a:noFill/>
                </a:ln>
                <a:solidFill>
                  <a:sysClr val="windowText" lastClr="000000"/>
                </a:solidFill>
                <a:effectLst/>
                <a:uLnTx/>
                <a:uFillTx/>
                <a:latin typeface="Tahoma" panose="020B0604030504040204" pitchFamily="34" charset="0"/>
                <a:ea typeface="Tahoma" panose="020B0604030504040204" pitchFamily="34" charset="0"/>
                <a:cs typeface="Tahoma" panose="020B0604030504040204" pitchFamily="34" charset="0"/>
              </a:rPr>
              <a:t>“YMCA has a pool and programs.”</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kumimoji="0" lang="en-US" sz="900" b="0" i="1" u="none" strike="noStrike" kern="1200" cap="none" spc="0" normalizeH="0" baseline="0" noProof="0" dirty="0">
                <a:ln>
                  <a:noFill/>
                </a:ln>
                <a:solidFill>
                  <a:sysClr val="windowText" lastClr="000000"/>
                </a:solidFill>
                <a:effectLst/>
                <a:uLnTx/>
                <a:uFillTx/>
                <a:latin typeface="Tahoma" panose="020B0604030504040204" pitchFamily="34" charset="0"/>
                <a:ea typeface="Tahoma" panose="020B0604030504040204" pitchFamily="34" charset="0"/>
                <a:cs typeface="Tahoma" panose="020B0604030504040204" pitchFamily="34" charset="0"/>
              </a:rPr>
              <a:t>“Other options available nearby for year-round swimming. Our family would also not use it.”</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lang="en-US" sz="900" i="1" dirty="0">
                <a:solidFill>
                  <a:sysClr val="windowText" lastClr="000000"/>
                </a:solidFill>
                <a:latin typeface="Tahoma" panose="020B0604030504040204" pitchFamily="34" charset="0"/>
                <a:ea typeface="Tahoma" panose="020B0604030504040204" pitchFamily="34" charset="0"/>
                <a:cs typeface="Tahoma" panose="020B0604030504040204" pitchFamily="34" charset="0"/>
              </a:rPr>
              <a:t>“We have two pools already and 2 high school pools plus the YMCA; that's enough water.”</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kumimoji="0" lang="en-US" sz="900" b="0" i="1" u="none" strike="noStrike" kern="1200" cap="none" spc="0" normalizeH="0" baseline="0" noProof="0" dirty="0">
                <a:ln>
                  <a:noFill/>
                </a:ln>
                <a:solidFill>
                  <a:sysClr val="windowText" lastClr="000000"/>
                </a:solidFill>
                <a:effectLst/>
                <a:uLnTx/>
                <a:uFillTx/>
                <a:latin typeface="Tahoma" panose="020B0604030504040204" pitchFamily="34" charset="0"/>
                <a:ea typeface="Tahoma" panose="020B0604030504040204" pitchFamily="34" charset="0"/>
                <a:cs typeface="Tahoma" panose="020B0604030504040204" pitchFamily="34" charset="0"/>
              </a:rPr>
              <a:t>“There are other indoor pools on Oak Park, available for use beyond summertime.”</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lang="en-US" sz="900" i="1" dirty="0">
                <a:solidFill>
                  <a:sysClr val="windowText" lastClr="000000"/>
                </a:solidFill>
                <a:latin typeface="Tahoma" panose="020B0604030504040204" pitchFamily="34" charset="0"/>
                <a:ea typeface="Tahoma" panose="020B0604030504040204" pitchFamily="34" charset="0"/>
                <a:cs typeface="Tahoma" panose="020B0604030504040204" pitchFamily="34" charset="0"/>
              </a:rPr>
              <a:t>“We have Rehm and Ridgeland pools as well as LFFC and Loyola Center for fitness availability for swimmers.”</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kumimoji="0" lang="en-US" sz="900" b="0" i="1" u="none" strike="noStrike" kern="1200" cap="none" spc="0" normalizeH="0" baseline="0" noProof="0" dirty="0">
                <a:ln>
                  <a:noFill/>
                </a:ln>
                <a:solidFill>
                  <a:sysClr val="windowText" lastClr="000000"/>
                </a:solidFill>
                <a:effectLst/>
                <a:uLnTx/>
                <a:uFillTx/>
                <a:latin typeface="Tahoma" panose="020B0604030504040204" pitchFamily="34" charset="0"/>
                <a:ea typeface="Tahoma" panose="020B0604030504040204" pitchFamily="34" charset="0"/>
                <a:cs typeface="Tahoma" panose="020B0604030504040204" pitchFamily="34" charset="0"/>
              </a:rPr>
              <a:t>“If you need that, join a health club. There are plenty around here running promotions right now. Taxes are brutal enough in Oak Park.”</a:t>
            </a:r>
          </a:p>
          <a:p>
            <a:pPr marL="0" indent="0">
              <a:spcBef>
                <a:spcPts val="0"/>
              </a:spcBef>
              <a:spcAft>
                <a:spcPts val="0"/>
              </a:spcAft>
              <a:buNone/>
              <a:defRPr/>
            </a:pPr>
            <a:r>
              <a:rPr lang="en-US" sz="900" i="1" dirty="0">
                <a:solidFill>
                  <a:sysClr val="windowText" lastClr="000000"/>
                </a:solidFill>
                <a:latin typeface="Tahoma" panose="020B0604030504040204" pitchFamily="34" charset="0"/>
                <a:ea typeface="Tahoma" panose="020B0604030504040204" pitchFamily="34" charset="0"/>
                <a:cs typeface="Tahoma" panose="020B0604030504040204" pitchFamily="34" charset="0"/>
              </a:rPr>
              <a:t>“Investing in a pool for three months-a-year doesn't make sense; county taxes are already rising.  We have enough pools for the population of Oak Park.”</a:t>
            </a:r>
          </a:p>
        </p:txBody>
      </p:sp>
      <p:sp>
        <p:nvSpPr>
          <p:cNvPr id="2" name="TextBox 1">
            <a:extLst>
              <a:ext uri="{FF2B5EF4-FFF2-40B4-BE49-F238E27FC236}">
                <a16:creationId xmlns:a16="http://schemas.microsoft.com/office/drawing/2014/main" id="{295FEDA2-D834-42DF-D83B-400285C77815}"/>
              </a:ext>
            </a:extLst>
          </p:cNvPr>
          <p:cNvSpPr txBox="1"/>
          <p:nvPr/>
        </p:nvSpPr>
        <p:spPr>
          <a:xfrm>
            <a:off x="5316384" y="151002"/>
            <a:ext cx="3246540" cy="261610"/>
          </a:xfrm>
          <a:prstGeom prst="rect">
            <a:avLst/>
          </a:prstGeom>
          <a:noFill/>
        </p:spPr>
        <p:txBody>
          <a:bodyPr wrap="square" rtlCol="0">
            <a:spAutoFit/>
          </a:bodyPr>
          <a:lstStyle/>
          <a:p>
            <a:pPr algn="r"/>
            <a:r>
              <a:rPr lang="en-US" sz="1100" b="1" dirty="0">
                <a:solidFill>
                  <a:schemeClr val="bg1"/>
                </a:solidFill>
                <a:latin typeface="Tahoma" panose="020B0604030504040204" pitchFamily="34" charset="0"/>
                <a:ea typeface="Tahoma" panose="020B0604030504040204" pitchFamily="34" charset="0"/>
                <a:cs typeface="Tahoma" panose="020B0604030504040204" pitchFamily="34" charset="0"/>
              </a:rPr>
              <a:t>Willingness-to-Pay:  Indoor Pool</a:t>
            </a:r>
          </a:p>
        </p:txBody>
      </p:sp>
    </p:spTree>
    <p:extLst>
      <p:ext uri="{BB962C8B-B14F-4D97-AF65-F5344CB8AC3E}">
        <p14:creationId xmlns:p14="http://schemas.microsoft.com/office/powerpoint/2010/main" val="130046507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C72A52A6-2B4C-4BAB-D885-C582ABAB4DCD}"/>
              </a:ext>
            </a:extLst>
          </p:cNvPr>
          <p:cNvSpPr txBox="1">
            <a:spLocks/>
          </p:cNvSpPr>
          <p:nvPr/>
        </p:nvSpPr>
        <p:spPr>
          <a:xfrm>
            <a:off x="531625" y="587848"/>
            <a:ext cx="7989752" cy="671210"/>
          </a:xfrm>
          <a:prstGeom prst="rect">
            <a:avLst/>
          </a:prstGeom>
        </p:spPr>
        <p:txBody>
          <a:bodyPr vert="horz" lIns="91440" tIns="45720" rIns="91440" bIns="45720" rtlCol="0" anchor="ctr">
            <a:normAutofit/>
          </a:bodyPr>
          <a:lstStyle>
            <a:lvl1pPr algn="l" defTabSz="457189" rtl="0" eaLnBrk="1" latinLnBrk="0" hangingPunct="1">
              <a:spcBef>
                <a:spcPct val="0"/>
              </a:spcBef>
              <a:buNone/>
              <a:defRPr sz="2000" b="1" kern="1200" cap="none" baseline="0">
                <a:solidFill>
                  <a:sysClr val="windowText" lastClr="000000"/>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1300" dirty="0">
                <a:latin typeface="Tahoma" panose="020B0604030504040204" pitchFamily="34" charset="0"/>
                <a:ea typeface="Tahoma" panose="020B0604030504040204" pitchFamily="34" charset="0"/>
                <a:cs typeface="Tahoma" panose="020B0604030504040204" pitchFamily="34" charset="0"/>
              </a:rPr>
              <a:t>Sample Verbatims:  Top Reasons for Referendum Opposition (cont’d)</a:t>
            </a:r>
          </a:p>
        </p:txBody>
      </p:sp>
      <p:sp>
        <p:nvSpPr>
          <p:cNvPr id="10" name="Content Placeholder 2">
            <a:extLst>
              <a:ext uri="{FF2B5EF4-FFF2-40B4-BE49-F238E27FC236}">
                <a16:creationId xmlns:a16="http://schemas.microsoft.com/office/drawing/2014/main" id="{4BCDC7B0-1E69-1428-8AFD-450A1B45BDAE}"/>
              </a:ext>
            </a:extLst>
          </p:cNvPr>
          <p:cNvSpPr txBox="1">
            <a:spLocks/>
          </p:cNvSpPr>
          <p:nvPr/>
        </p:nvSpPr>
        <p:spPr>
          <a:xfrm>
            <a:off x="577124" y="1297336"/>
            <a:ext cx="7989752" cy="4972816"/>
          </a:xfrm>
          <a:prstGeom prst="rect">
            <a:avLst/>
          </a:prstGeom>
        </p:spPr>
        <p:txBody>
          <a:bodyPr vert="horz" lIns="91440" tIns="45720" rIns="91440" bIns="45720" rtlCol="0" anchor="t">
            <a:noAutofit/>
          </a:bodyPr>
          <a:lstStyle>
            <a:lvl1pPr marL="305992" indent="-305992" algn="l" defTabSz="457189" rtl="0" eaLnBrk="1" latinLnBrk="0" hangingPunct="1">
              <a:spcBef>
                <a:spcPct val="20000"/>
              </a:spcBef>
              <a:spcAft>
                <a:spcPts val="600"/>
              </a:spcAft>
              <a:buClrTx/>
              <a:buSzPct val="92000"/>
              <a:buFont typeface="Wingdings" panose="05000000000000000000" pitchFamily="2" charset="2"/>
              <a:buChar char="Ø"/>
              <a:defRPr sz="1200" kern="1200">
                <a:solidFill>
                  <a:schemeClr val="tx2"/>
                </a:solidFill>
                <a:latin typeface="+mn-lt"/>
                <a:ea typeface="+mn-ea"/>
                <a:cs typeface="+mn-cs"/>
              </a:defRPr>
            </a:lvl1pPr>
            <a:lvl2pPr marL="629984" indent="-305992" algn="l" defTabSz="457189" rtl="0" eaLnBrk="1" latinLnBrk="0" hangingPunct="1">
              <a:spcBef>
                <a:spcPct val="20000"/>
              </a:spcBef>
              <a:spcAft>
                <a:spcPts val="600"/>
              </a:spcAft>
              <a:buClrTx/>
              <a:buSzPct val="92000"/>
              <a:buFont typeface="Wingdings 2" panose="05020102010507070707" pitchFamily="18" charset="2"/>
              <a:buChar char=""/>
              <a:defRPr sz="1200" kern="1200">
                <a:solidFill>
                  <a:schemeClr val="tx2"/>
                </a:solidFill>
                <a:latin typeface="+mn-lt"/>
                <a:ea typeface="+mn-ea"/>
                <a:cs typeface="+mn-cs"/>
              </a:defRPr>
            </a:lvl2pPr>
            <a:lvl3pPr marL="899978" indent="-269993" algn="l" defTabSz="457189" rtl="0" eaLnBrk="1" latinLnBrk="0" hangingPunct="1">
              <a:spcBef>
                <a:spcPct val="20000"/>
              </a:spcBef>
              <a:spcAft>
                <a:spcPts val="600"/>
              </a:spcAft>
              <a:buClrTx/>
              <a:buSzPct val="92000"/>
              <a:buFont typeface="Wingdings 2" panose="05020102010507070707" pitchFamily="18" charset="2"/>
              <a:buChar char=""/>
              <a:defRPr sz="1200" kern="1200">
                <a:solidFill>
                  <a:schemeClr val="tx2"/>
                </a:solidFill>
                <a:latin typeface="+mn-lt"/>
                <a:ea typeface="+mn-ea"/>
                <a:cs typeface="+mn-cs"/>
              </a:defRPr>
            </a:lvl3pPr>
            <a:lvl4pPr marL="1241969" indent="-233994" algn="l" defTabSz="457189" rtl="0" eaLnBrk="1" latinLnBrk="0" hangingPunct="1">
              <a:spcBef>
                <a:spcPct val="20000"/>
              </a:spcBef>
              <a:spcAft>
                <a:spcPts val="600"/>
              </a:spcAft>
              <a:buClrTx/>
              <a:buSzPct val="92000"/>
              <a:buFont typeface="Wingdings 2" panose="05020102010507070707" pitchFamily="18" charset="2"/>
              <a:buChar char=""/>
              <a:defRPr sz="1200" kern="1200">
                <a:solidFill>
                  <a:schemeClr val="tx2"/>
                </a:solidFill>
                <a:latin typeface="+mn-lt"/>
                <a:ea typeface="+mn-ea"/>
                <a:cs typeface="+mn-cs"/>
              </a:defRPr>
            </a:lvl4pPr>
            <a:lvl5pPr marL="1601960" indent="-233994" algn="l" defTabSz="457189" rtl="0" eaLnBrk="1" latinLnBrk="0" hangingPunct="1">
              <a:spcBef>
                <a:spcPct val="20000"/>
              </a:spcBef>
              <a:spcAft>
                <a:spcPts val="600"/>
              </a:spcAft>
              <a:buClrTx/>
              <a:buSzPct val="92000"/>
              <a:buFont typeface="Wingdings 2" panose="05020102010507070707" pitchFamily="18" charset="2"/>
              <a:buChar char=""/>
              <a:defRPr sz="1200" kern="1200">
                <a:solidFill>
                  <a:schemeClr val="tx2"/>
                </a:solidFill>
                <a:latin typeface="+mn-lt"/>
                <a:ea typeface="+mn-ea"/>
                <a:cs typeface="+mn-cs"/>
              </a:defRPr>
            </a:lvl5pPr>
            <a:lvl6pPr marL="1899953" indent="-228594" algn="l" defTabSz="457189"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199945" indent="-228594" algn="l" defTabSz="457189"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499938" indent="-228594" algn="l" defTabSz="457189"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799930" indent="-228594" algn="l" defTabSz="457189"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lang="en-US" sz="1000" b="1" u="sng" dirty="0">
                <a:solidFill>
                  <a:sysClr val="windowText" lastClr="000000"/>
                </a:solidFill>
                <a:latin typeface="Tahoma" panose="020B0604030504040204" pitchFamily="34" charset="0"/>
                <a:ea typeface="Tahoma" panose="020B0604030504040204" pitchFamily="34" charset="0"/>
                <a:cs typeface="Tahoma" panose="020B0604030504040204" pitchFamily="34" charset="0"/>
              </a:rPr>
              <a:t>OPRF High School pursuing a pool (10%)</a:t>
            </a:r>
            <a:endParaRPr kumimoji="0" lang="en-US" sz="1000" b="1" i="0" u="sng" strike="noStrike" kern="1200" cap="none" spc="0" normalizeH="0" baseline="0" noProof="0" dirty="0">
              <a:ln>
                <a:noFill/>
              </a:ln>
              <a:solidFill>
                <a:sysClr val="windowText" lastClr="000000"/>
              </a:solidFill>
              <a:effectLst/>
              <a:uLnTx/>
              <a:uFillTx/>
              <a:latin typeface="Tahoma" panose="020B0604030504040204" pitchFamily="34" charset="0"/>
              <a:ea typeface="Tahoma" panose="020B0604030504040204" pitchFamily="34" charset="0"/>
              <a:cs typeface="Tahoma" panose="020B0604030504040204" pitchFamily="34" charset="0"/>
            </a:endParaRP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kumimoji="0" lang="en-US" sz="900" b="0" i="1" u="none" strike="noStrike" kern="1200" cap="none" spc="0" normalizeH="0" baseline="0" noProof="0" dirty="0">
                <a:ln>
                  <a:noFill/>
                </a:ln>
                <a:solidFill>
                  <a:sysClr val="windowText" lastClr="000000"/>
                </a:solidFill>
                <a:effectLst/>
                <a:uLnTx/>
                <a:uFillTx/>
                <a:latin typeface="Tahoma" panose="020B0604030504040204" pitchFamily="34" charset="0"/>
                <a:ea typeface="Tahoma" panose="020B0604030504040204" pitchFamily="34" charset="0"/>
                <a:cs typeface="Tahoma" panose="020B0604030504040204" pitchFamily="34" charset="0"/>
              </a:rPr>
              <a:t>“If the high school is building a pool using taxpayer money, it should be available to the community. We don't need to spend more on another pool.”</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lang="en-US" sz="900" i="1" dirty="0">
                <a:solidFill>
                  <a:sysClr val="windowText" lastClr="000000"/>
                </a:solidFill>
                <a:latin typeface="Tahoma" panose="020B0604030504040204" pitchFamily="34" charset="0"/>
                <a:ea typeface="Tahoma" panose="020B0604030504040204" pitchFamily="34" charset="0"/>
                <a:cs typeface="Tahoma" panose="020B0604030504040204" pitchFamily="34" charset="0"/>
              </a:rPr>
              <a:t>“I oppose it because I think the Park District could have worked with the high school to share an indoor pool.  Put a roof over Ridgeland Pool.”</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lang="en-US" sz="900" i="1" dirty="0">
                <a:solidFill>
                  <a:sysClr val="windowText" lastClr="000000"/>
                </a:solidFill>
                <a:latin typeface="Tahoma" panose="020B0604030504040204" pitchFamily="34" charset="0"/>
                <a:ea typeface="Tahoma" panose="020B0604030504040204" pitchFamily="34" charset="0"/>
                <a:cs typeface="Tahoma" panose="020B0604030504040204" pitchFamily="34" charset="0"/>
              </a:rPr>
              <a:t>“I would never use it, but a community our size/position should have an indoor pool. Why not use the HS new pool?”</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lang="en-US" sz="900" i="1" dirty="0">
                <a:solidFill>
                  <a:sysClr val="windowText" lastClr="000000"/>
                </a:solidFill>
                <a:latin typeface="Tahoma" panose="020B0604030504040204" pitchFamily="34" charset="0"/>
                <a:ea typeface="Tahoma" panose="020B0604030504040204" pitchFamily="34" charset="0"/>
                <a:cs typeface="Tahoma" panose="020B0604030504040204" pitchFamily="34" charset="0"/>
              </a:rPr>
              <a:t>“Oak Park already raised our taxes for the High School pool; that can be used for community on weekends or when not in use by the school.”</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lang="en-US" sz="900" i="1" dirty="0">
                <a:solidFill>
                  <a:sysClr val="windowText" lastClr="000000"/>
                </a:solidFill>
                <a:latin typeface="Tahoma" panose="020B0604030504040204" pitchFamily="34" charset="0"/>
                <a:ea typeface="Tahoma" panose="020B0604030504040204" pitchFamily="34" charset="0"/>
                <a:cs typeface="Tahoma" panose="020B0604030504040204" pitchFamily="34" charset="0"/>
              </a:rPr>
              <a:t>“Because the high school district is also proposing a new pool. This should be a combined project and including River Forest to share the facility. It would benefit everyone with a smaller tax burden.  I am planning on selling my house at the beginning of the year because the tax burden is unsustainable.”</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kumimoji="0" lang="en-US" sz="900" b="0" i="1" u="none" strike="noStrike" kern="1200" cap="none" spc="0" normalizeH="0" baseline="0" noProof="0" dirty="0">
                <a:ln>
                  <a:noFill/>
                </a:ln>
                <a:solidFill>
                  <a:sysClr val="windowText" lastClr="000000"/>
                </a:solidFill>
                <a:effectLst/>
                <a:uLnTx/>
                <a:uFillTx/>
                <a:latin typeface="Tahoma" panose="020B0604030504040204" pitchFamily="34" charset="0"/>
                <a:ea typeface="Tahoma" panose="020B0604030504040204" pitchFamily="34" charset="0"/>
                <a:cs typeface="Tahoma" panose="020B0604030504040204" pitchFamily="34" charset="0"/>
              </a:rPr>
              <a:t>“We already are paying for a mega pool at the high school with zero collaboration with the Park District.  Now the Park District has to have its own parallel pool?  Unbelievable.”</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endParaRPr lang="en-US" sz="900" i="1" dirty="0">
              <a:solidFill>
                <a:sysClr val="windowText" lastClr="000000"/>
              </a:solidFill>
              <a:latin typeface="Tahoma" panose="020B0604030504040204" pitchFamily="34" charset="0"/>
              <a:ea typeface="Tahoma" panose="020B0604030504040204" pitchFamily="34" charset="0"/>
              <a:cs typeface="Tahoma" panose="020B0604030504040204" pitchFamily="34" charset="0"/>
            </a:endParaRPr>
          </a:p>
          <a:p>
            <a:pPr marL="0" indent="0">
              <a:spcBef>
                <a:spcPts val="0"/>
              </a:spcBef>
              <a:spcAft>
                <a:spcPts val="0"/>
              </a:spcAft>
              <a:buNone/>
            </a:pPr>
            <a:r>
              <a:rPr kumimoji="0" lang="en-US" sz="900" b="1" i="0" u="sng"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Cost in general (9%) </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kumimoji="0" lang="en-US" sz="900" b="0" i="1" u="none" strike="noStrike" kern="1200" cap="none" spc="0" normalizeH="0" baseline="0" noProof="0" dirty="0">
                <a:ln>
                  <a:noFill/>
                </a:ln>
                <a:solidFill>
                  <a:sysClr val="windowText" lastClr="000000"/>
                </a:solidFill>
                <a:effectLst/>
                <a:uLnTx/>
                <a:uFillTx/>
                <a:latin typeface="Tahoma" panose="020B0604030504040204" pitchFamily="34" charset="0"/>
                <a:ea typeface="Tahoma" panose="020B0604030504040204" pitchFamily="34" charset="0"/>
                <a:cs typeface="Tahoma" panose="020B0604030504040204" pitchFamily="34" charset="0"/>
              </a:rPr>
              <a:t>“Don't know many details, but concerned about cost to access facility and amenities, on top of annual tax increase.”</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kumimoji="0" lang="en-US" sz="900" b="0" i="1" u="none" strike="noStrike" kern="1200" cap="none" spc="0" normalizeH="0" baseline="0" noProof="0" dirty="0">
                <a:ln>
                  <a:noFill/>
                </a:ln>
                <a:solidFill>
                  <a:sysClr val="windowText" lastClr="000000"/>
                </a:solidFill>
                <a:effectLst/>
                <a:uLnTx/>
                <a:uFillTx/>
                <a:latin typeface="Tahoma" panose="020B0604030504040204" pitchFamily="34" charset="0"/>
                <a:ea typeface="Tahoma" panose="020B0604030504040204" pitchFamily="34" charset="0"/>
                <a:cs typeface="Tahoma" panose="020B0604030504040204" pitchFamily="34" charset="0"/>
              </a:rPr>
              <a:t>“High cost for limited use.”</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lang="en-US" sz="900" i="1" dirty="0">
                <a:solidFill>
                  <a:sysClr val="windowText" lastClr="000000"/>
                </a:solidFill>
                <a:latin typeface="Tahoma" panose="020B0604030504040204" pitchFamily="34" charset="0"/>
                <a:ea typeface="Tahoma" panose="020B0604030504040204" pitchFamily="34" charset="0"/>
                <a:cs typeface="Tahoma" panose="020B0604030504040204" pitchFamily="34" charset="0"/>
              </a:rPr>
              <a:t>“The cost of maintaining and the overall maintenance and repairs after installation.”</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endParaRPr kumimoji="0" lang="en-US" sz="900" b="0" i="1" u="none" strike="noStrike" kern="1200" cap="none" spc="0" normalizeH="0" baseline="0" noProof="0" dirty="0">
              <a:ln>
                <a:noFill/>
              </a:ln>
              <a:solidFill>
                <a:sysClr val="windowText" lastClr="000000"/>
              </a:solidFill>
              <a:effectLst/>
              <a:uLnTx/>
              <a:uFillTx/>
              <a:latin typeface="Tahoma" panose="020B0604030504040204" pitchFamily="34" charset="0"/>
              <a:ea typeface="Tahoma" panose="020B0604030504040204" pitchFamily="34" charset="0"/>
              <a:cs typeface="Tahoma" panose="020B0604030504040204" pitchFamily="34" charset="0"/>
            </a:endParaRPr>
          </a:p>
          <a:p>
            <a:pPr marL="0" indent="0">
              <a:spcBef>
                <a:spcPts val="0"/>
              </a:spcBef>
              <a:spcAft>
                <a:spcPts val="0"/>
              </a:spcAft>
              <a:buNone/>
            </a:pPr>
            <a:r>
              <a:rPr lang="en-US" sz="900" b="1" u="sng" dirty="0">
                <a:solidFill>
                  <a:prstClr val="black"/>
                </a:solidFill>
                <a:latin typeface="Tahoma" panose="020B0604030504040204" pitchFamily="34" charset="0"/>
                <a:ea typeface="Tahoma" panose="020B0604030504040204" pitchFamily="34" charset="0"/>
                <a:cs typeface="Tahoma" panose="020B0604030504040204" pitchFamily="34" charset="0"/>
              </a:rPr>
              <a:t>Other more important local needs/issues (7%)</a:t>
            </a:r>
            <a:endParaRPr kumimoji="0" lang="en-US" sz="900" b="1" i="0" u="sng"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endParaRP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kumimoji="0" lang="en-US" sz="900" b="0" i="1" u="none" strike="noStrike" kern="1200" cap="none" spc="0" normalizeH="0" baseline="0" noProof="0" dirty="0">
                <a:ln>
                  <a:noFill/>
                </a:ln>
                <a:solidFill>
                  <a:sysClr val="windowText" lastClr="000000"/>
                </a:solidFill>
                <a:effectLst/>
                <a:uLnTx/>
                <a:uFillTx/>
                <a:latin typeface="Tahoma" panose="020B0604030504040204" pitchFamily="34" charset="0"/>
                <a:ea typeface="Tahoma" panose="020B0604030504040204" pitchFamily="34" charset="0"/>
                <a:cs typeface="Tahoma" panose="020B0604030504040204" pitchFamily="34" charset="0"/>
              </a:rPr>
              <a:t>“I think it's more important for any available land to go to sports fields for soccer and baseball or nature areas.”</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lang="en-US" sz="900" i="1" dirty="0">
                <a:solidFill>
                  <a:sysClr val="windowText" lastClr="000000"/>
                </a:solidFill>
                <a:latin typeface="Tahoma" panose="020B0604030504040204" pitchFamily="34" charset="0"/>
                <a:ea typeface="Tahoma" panose="020B0604030504040204" pitchFamily="34" charset="0"/>
                <a:cs typeface="Tahoma" panose="020B0604030504040204" pitchFamily="34" charset="0"/>
              </a:rPr>
              <a:t>“If they're going to be indoor pools there need to be indoor tennis courts available as well.”</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kumimoji="0" lang="en-US" sz="900" b="0" i="1" u="none" strike="noStrike" kern="1200" cap="none" spc="0" normalizeH="0" baseline="0" noProof="0" dirty="0">
                <a:ln>
                  <a:noFill/>
                </a:ln>
                <a:solidFill>
                  <a:sysClr val="windowText" lastClr="000000"/>
                </a:solidFill>
                <a:effectLst/>
                <a:uLnTx/>
                <a:uFillTx/>
                <a:latin typeface="Tahoma" panose="020B0604030504040204" pitchFamily="34" charset="0"/>
                <a:ea typeface="Tahoma" panose="020B0604030504040204" pitchFamily="34" charset="0"/>
                <a:cs typeface="Tahoma" panose="020B0604030504040204" pitchFamily="34" charset="0"/>
              </a:rPr>
              <a:t>“Not essential to the community—other needs rank higher.”</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lang="en-US" sz="900" i="1" dirty="0">
                <a:solidFill>
                  <a:sysClr val="windowText" lastClr="000000"/>
                </a:solidFill>
                <a:latin typeface="Tahoma" panose="020B0604030504040204" pitchFamily="34" charset="0"/>
                <a:ea typeface="Tahoma" panose="020B0604030504040204" pitchFamily="34" charset="0"/>
                <a:cs typeface="Tahoma" panose="020B0604030504040204" pitchFamily="34" charset="0"/>
              </a:rPr>
              <a:t>“A lot of capital projects are on the horizon: a stand-alone police station that's 50 years overdue; the renovation of Village Hall.”</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kumimoji="0" lang="en-US" sz="900" b="0" i="1" u="none" strike="noStrike" kern="1200" cap="none" spc="0" normalizeH="0" baseline="0" noProof="0" dirty="0">
                <a:ln>
                  <a:noFill/>
                </a:ln>
                <a:solidFill>
                  <a:sysClr val="windowText" lastClr="000000"/>
                </a:solidFill>
                <a:effectLst/>
                <a:uLnTx/>
                <a:uFillTx/>
                <a:latin typeface="Tahoma" panose="020B0604030504040204" pitchFamily="34" charset="0"/>
                <a:ea typeface="Tahoma" panose="020B0604030504040204" pitchFamily="34" charset="0"/>
                <a:cs typeface="Tahoma" panose="020B0604030504040204" pitchFamily="34" charset="0"/>
              </a:rPr>
              <a:t>“As much as I can see the use of an indoor community pool, it feels like there are other more important issues to tackle if we're talking about a property tax increase.”</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endParaRPr lang="en-US" sz="900" i="1" dirty="0">
              <a:solidFill>
                <a:sysClr val="windowText" lastClr="000000"/>
              </a:solidFill>
              <a:latin typeface="Tahoma" panose="020B0604030504040204" pitchFamily="34" charset="0"/>
              <a:ea typeface="Tahoma" panose="020B0604030504040204" pitchFamily="34" charset="0"/>
              <a:cs typeface="Tahoma" panose="020B0604030504040204" pitchFamily="34" charset="0"/>
            </a:endParaRPr>
          </a:p>
          <a:p>
            <a:pPr marL="0" indent="0">
              <a:spcBef>
                <a:spcPts val="0"/>
              </a:spcBef>
              <a:spcAft>
                <a:spcPts val="0"/>
              </a:spcAft>
              <a:buNone/>
            </a:pPr>
            <a:r>
              <a:rPr lang="en-US" sz="900" b="1" u="sng" dirty="0">
                <a:solidFill>
                  <a:prstClr val="black"/>
                </a:solidFill>
                <a:latin typeface="Tahoma" panose="020B0604030504040204" pitchFamily="34" charset="0"/>
                <a:ea typeface="Tahoma" panose="020B0604030504040204" pitchFamily="34" charset="0"/>
                <a:cs typeface="Tahoma" panose="020B0604030504040204" pitchFamily="34" charset="0"/>
              </a:rPr>
              <a:t>Do it without raising taxes (7%)</a:t>
            </a:r>
            <a:endParaRPr kumimoji="0" lang="en-US" sz="900" b="1" i="0" u="sng"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endParaRP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kumimoji="0" lang="en-US" sz="900" b="0" i="1" u="none" strike="noStrike" kern="1200" cap="none" spc="0" normalizeH="0" baseline="0" noProof="0" dirty="0">
                <a:ln>
                  <a:noFill/>
                </a:ln>
                <a:solidFill>
                  <a:sysClr val="windowText" lastClr="000000"/>
                </a:solidFill>
                <a:effectLst/>
                <a:uLnTx/>
                <a:uFillTx/>
                <a:latin typeface="Tahoma" panose="020B0604030504040204" pitchFamily="34" charset="0"/>
                <a:ea typeface="Tahoma" panose="020B0604030504040204" pitchFamily="34" charset="0"/>
                <a:cs typeface="Tahoma" panose="020B0604030504040204" pitchFamily="34" charset="0"/>
              </a:rPr>
              <a:t>“Not a fan of big government. This pool should be from existing resources, not more taxes which are forever.”</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kumimoji="0" lang="en-US" sz="900" b="0" i="1" u="none" strike="noStrike" kern="1200" cap="none" spc="0" normalizeH="0" baseline="0" noProof="0" dirty="0">
                <a:ln>
                  <a:noFill/>
                </a:ln>
                <a:solidFill>
                  <a:sysClr val="windowText" lastClr="000000"/>
                </a:solidFill>
                <a:effectLst/>
                <a:uLnTx/>
                <a:uFillTx/>
                <a:latin typeface="Tahoma" panose="020B0604030504040204" pitchFamily="34" charset="0"/>
                <a:ea typeface="Tahoma" panose="020B0604030504040204" pitchFamily="34" charset="0"/>
                <a:cs typeface="Tahoma" panose="020B0604030504040204" pitchFamily="34" charset="0"/>
              </a:rPr>
              <a:t>“I completely support the indoor community pool, but other park service spending should be cut (staff, studies, contracts) to support this. Why wasn't a pool part of the new fitness center on Madison?”</a:t>
            </a:r>
            <a:endParaRPr lang="en-US" sz="900" i="1" dirty="0">
              <a:solidFill>
                <a:sysClr val="windowText" lastClr="000000"/>
              </a:solidFill>
              <a:latin typeface="Tahoma" panose="020B0604030504040204" pitchFamily="34" charset="0"/>
              <a:ea typeface="Tahoma" panose="020B0604030504040204" pitchFamily="34" charset="0"/>
              <a:cs typeface="Tahoma" panose="020B0604030504040204" pitchFamily="34" charset="0"/>
            </a:endParaRP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kumimoji="0" lang="en-US" sz="900" b="0" i="1" u="none" strike="noStrike" kern="1200" cap="none" spc="0" normalizeH="0" baseline="0" noProof="0" dirty="0">
                <a:ln>
                  <a:noFill/>
                </a:ln>
                <a:solidFill>
                  <a:sysClr val="windowText" lastClr="000000"/>
                </a:solidFill>
                <a:effectLst/>
                <a:uLnTx/>
                <a:uFillTx/>
                <a:latin typeface="Tahoma" panose="020B0604030504040204" pitchFamily="34" charset="0"/>
                <a:ea typeface="Tahoma" panose="020B0604030504040204" pitchFamily="34" charset="0"/>
                <a:cs typeface="Tahoma" panose="020B0604030504040204" pitchFamily="34" charset="0"/>
              </a:rPr>
              <a:t>“Existing resources may be utilized to achieve this. Resources would be better allocated to enhancing existing services and creating new opportunities.”</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endParaRPr kumimoji="0" lang="en-US" sz="900" b="0" i="1" u="none" strike="noStrike" kern="1200" cap="none" spc="0" normalizeH="0" baseline="0" noProof="0" dirty="0">
              <a:ln>
                <a:noFill/>
              </a:ln>
              <a:solidFill>
                <a:sysClr val="windowText" lastClr="000000"/>
              </a:solidFill>
              <a:effectLst/>
              <a:uLnTx/>
              <a:uFillTx/>
              <a:latin typeface="Tahoma" panose="020B0604030504040204" pitchFamily="34" charset="0"/>
              <a:ea typeface="Tahoma" panose="020B0604030504040204" pitchFamily="34" charset="0"/>
              <a:cs typeface="Tahoma" panose="020B0604030504040204" pitchFamily="34" charset="0"/>
            </a:endParaRPr>
          </a:p>
          <a:p>
            <a:pPr marL="0" indent="0">
              <a:spcBef>
                <a:spcPts val="0"/>
              </a:spcBef>
              <a:spcAft>
                <a:spcPts val="0"/>
              </a:spcAft>
              <a:buNone/>
            </a:pPr>
            <a:r>
              <a:rPr lang="en-US" sz="900" b="1" u="sng" dirty="0">
                <a:solidFill>
                  <a:prstClr val="black"/>
                </a:solidFill>
                <a:latin typeface="Tahoma" panose="020B0604030504040204" pitchFamily="34" charset="0"/>
                <a:ea typeface="Tahoma" panose="020B0604030504040204" pitchFamily="34" charset="0"/>
                <a:cs typeface="Tahoma" panose="020B0604030504040204" pitchFamily="34" charset="0"/>
              </a:rPr>
              <a:t>Need more information (6%)</a:t>
            </a:r>
            <a:endParaRPr kumimoji="0" lang="en-US" sz="900" b="1" i="0" u="sng"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endParaRP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kumimoji="0" lang="en-US" sz="900" b="0" i="1" u="none" strike="noStrike" kern="1200" cap="none" spc="0" normalizeH="0" baseline="0" noProof="0" dirty="0">
                <a:ln>
                  <a:noFill/>
                </a:ln>
                <a:solidFill>
                  <a:sysClr val="windowText" lastClr="000000"/>
                </a:solidFill>
                <a:effectLst/>
                <a:uLnTx/>
                <a:uFillTx/>
                <a:latin typeface="Tahoma" panose="020B0604030504040204" pitchFamily="34" charset="0"/>
                <a:ea typeface="Tahoma" panose="020B0604030504040204" pitchFamily="34" charset="0"/>
                <a:cs typeface="Tahoma" panose="020B0604030504040204" pitchFamily="34" charset="0"/>
              </a:rPr>
              <a:t>“This would give us three swimming pools and based on current hours at Rehm/Ridgeland with lifeguards, I want to know when it would even be open to the public.  Do not want to pay for something that we cannot sustain and keep open. Would need a promise and more details about the hours in which the facility would be open.”</a:t>
            </a: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kumimoji="0" lang="en-US" sz="900" b="0" i="1" u="none" strike="noStrike" kern="1200" cap="none" spc="0" normalizeH="0" baseline="0" noProof="0" dirty="0">
                <a:ln>
                  <a:noFill/>
                </a:ln>
                <a:solidFill>
                  <a:sysClr val="windowText" lastClr="000000"/>
                </a:solidFill>
                <a:effectLst/>
                <a:uLnTx/>
                <a:uFillTx/>
                <a:latin typeface="Tahoma" panose="020B0604030504040204" pitchFamily="34" charset="0"/>
                <a:ea typeface="Tahoma" panose="020B0604030504040204" pitchFamily="34" charset="0"/>
                <a:cs typeface="Tahoma" panose="020B0604030504040204" pitchFamily="34" charset="0"/>
              </a:rPr>
              <a:t>“Where would this be located? In another facility with no parking?”</a:t>
            </a:r>
            <a:endParaRPr lang="en-US" sz="900" i="1" dirty="0">
              <a:solidFill>
                <a:sysClr val="windowText" lastClr="000000"/>
              </a:solidFill>
              <a:latin typeface="Tahoma" panose="020B0604030504040204" pitchFamily="34" charset="0"/>
              <a:ea typeface="Tahoma" panose="020B0604030504040204" pitchFamily="34" charset="0"/>
              <a:cs typeface="Tahoma" panose="020B0604030504040204" pitchFamily="34" charset="0"/>
            </a:endParaRPr>
          </a:p>
          <a:p>
            <a:pPr marL="0" marR="0" lvl="0" indent="0" algn="l" defTabSz="457189" rtl="0" eaLnBrk="1" fontAlgn="auto" latinLnBrk="0" hangingPunct="1">
              <a:lnSpc>
                <a:spcPct val="100000"/>
              </a:lnSpc>
              <a:spcBef>
                <a:spcPts val="0"/>
              </a:spcBef>
              <a:spcAft>
                <a:spcPts val="0"/>
              </a:spcAft>
              <a:buClrTx/>
              <a:buSzPct val="92000"/>
              <a:buFont typeface="Wingdings" panose="05000000000000000000" pitchFamily="2" charset="2"/>
              <a:buNone/>
              <a:tabLst/>
              <a:defRPr/>
            </a:pPr>
            <a:r>
              <a:rPr kumimoji="0" lang="en-US" sz="900" b="0" i="1" u="none" strike="noStrike" kern="1200" cap="none" spc="0" normalizeH="0" baseline="0" noProof="0" dirty="0">
                <a:ln>
                  <a:noFill/>
                </a:ln>
                <a:solidFill>
                  <a:sysClr val="windowText" lastClr="000000"/>
                </a:solidFill>
                <a:effectLst/>
                <a:uLnTx/>
                <a:uFillTx/>
                <a:latin typeface="Tahoma" panose="020B0604030504040204" pitchFamily="34" charset="0"/>
                <a:ea typeface="Tahoma" panose="020B0604030504040204" pitchFamily="34" charset="0"/>
                <a:cs typeface="Tahoma" panose="020B0604030504040204" pitchFamily="34" charset="0"/>
              </a:rPr>
              <a:t>“More information about it is needed.”</a:t>
            </a:r>
          </a:p>
        </p:txBody>
      </p:sp>
      <p:sp>
        <p:nvSpPr>
          <p:cNvPr id="3" name="TextBox 2">
            <a:extLst>
              <a:ext uri="{FF2B5EF4-FFF2-40B4-BE49-F238E27FC236}">
                <a16:creationId xmlns:a16="http://schemas.microsoft.com/office/drawing/2014/main" id="{0BB94026-F279-CA82-71D8-68E0DF79411A}"/>
              </a:ext>
            </a:extLst>
          </p:cNvPr>
          <p:cNvSpPr txBox="1"/>
          <p:nvPr/>
        </p:nvSpPr>
        <p:spPr>
          <a:xfrm>
            <a:off x="5316384" y="151002"/>
            <a:ext cx="3246540" cy="261610"/>
          </a:xfrm>
          <a:prstGeom prst="rect">
            <a:avLst/>
          </a:prstGeom>
          <a:noFill/>
        </p:spPr>
        <p:txBody>
          <a:bodyPr wrap="square" rtlCol="0">
            <a:spAutoFit/>
          </a:bodyPr>
          <a:lstStyle/>
          <a:p>
            <a:pPr algn="r"/>
            <a:r>
              <a:rPr lang="en-US" sz="1100" b="1" dirty="0">
                <a:solidFill>
                  <a:schemeClr val="bg1"/>
                </a:solidFill>
                <a:latin typeface="Tahoma" panose="020B0604030504040204" pitchFamily="34" charset="0"/>
                <a:ea typeface="Tahoma" panose="020B0604030504040204" pitchFamily="34" charset="0"/>
                <a:cs typeface="Tahoma" panose="020B0604030504040204" pitchFamily="34" charset="0"/>
              </a:rPr>
              <a:t>Willingness-to-Pay:  Indoor Pool</a:t>
            </a:r>
          </a:p>
        </p:txBody>
      </p:sp>
    </p:spTree>
    <p:extLst>
      <p:ext uri="{BB962C8B-B14F-4D97-AF65-F5344CB8AC3E}">
        <p14:creationId xmlns:p14="http://schemas.microsoft.com/office/powerpoint/2010/main" val="250409779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8F84C2F-4A29-3572-2DE5-9BF18FBB909E}"/>
              </a:ext>
            </a:extLst>
          </p:cNvPr>
          <p:cNvSpPr/>
          <p:nvPr/>
        </p:nvSpPr>
        <p:spPr>
          <a:xfrm>
            <a:off x="0" y="2438399"/>
            <a:ext cx="8001000" cy="1371600"/>
          </a:xfrm>
          <a:prstGeom prst="rect">
            <a:avLst/>
          </a:prstGeom>
          <a:solidFill>
            <a:srgbClr val="7AA845"/>
          </a:solidFill>
          <a:ln w="50800" cap="rnd" cmpd="dbl" algn="ctr">
            <a:noFill/>
            <a:prstDash val="solid"/>
          </a:ln>
          <a:effectLst/>
        </p:spPr>
        <p:txBody>
          <a:bodyPr anchor="ctr"/>
          <a:lstStyle/>
          <a:p>
            <a:pPr marL="0" marR="0" lvl="0" indent="0" defTabSz="914400" eaLnBrk="1" fontAlgn="auto" latinLnBrk="0" hangingPunct="1">
              <a:lnSpc>
                <a:spcPct val="100000"/>
              </a:lnSpc>
              <a:spcBef>
                <a:spcPts val="0"/>
              </a:spcBef>
              <a:spcAft>
                <a:spcPts val="0"/>
              </a:spcAft>
              <a:buClrTx/>
              <a:buSzTx/>
              <a:buFontTx/>
              <a:buNone/>
              <a:tabLst/>
              <a:defRPr/>
            </a:pPr>
            <a:r>
              <a:rPr lang="en-US" sz="2400" kern="0" dirty="0">
                <a:solidFill>
                  <a:schemeClr val="bg1"/>
                </a:solidFill>
                <a:latin typeface="Tahoma" panose="020B0604030504040204" pitchFamily="34" charset="0"/>
                <a:ea typeface="Tahoma" panose="020B0604030504040204" pitchFamily="34" charset="0"/>
                <a:cs typeface="Tahoma" panose="020B0604030504040204" pitchFamily="34" charset="0"/>
              </a:rPr>
              <a:t>	VI</a:t>
            </a:r>
            <a:r>
              <a:rPr kumimoji="0" lang="en-US" sz="2400" b="0" i="0" u="none" strike="noStrike" kern="0" cap="none" spc="0" normalizeH="0" baseline="0" noProof="0" dirty="0">
                <a:ln>
                  <a:noFill/>
                </a:ln>
                <a:solidFill>
                  <a:schemeClr val="bg1"/>
                </a:solidFill>
                <a:effectLst/>
                <a:uLnTx/>
                <a:uFillTx/>
                <a:latin typeface="Tahoma" panose="020B0604030504040204" pitchFamily="34" charset="0"/>
                <a:ea typeface="Tahoma" panose="020B0604030504040204" pitchFamily="34" charset="0"/>
                <a:cs typeface="Tahoma" panose="020B0604030504040204" pitchFamily="34" charset="0"/>
              </a:rPr>
              <a:t>. 	PDOP’s Financial Assistance Programs</a:t>
            </a:r>
          </a:p>
        </p:txBody>
      </p:sp>
      <p:sp>
        <p:nvSpPr>
          <p:cNvPr id="5" name="Rectangle 4">
            <a:extLst>
              <a:ext uri="{FF2B5EF4-FFF2-40B4-BE49-F238E27FC236}">
                <a16:creationId xmlns:a16="http://schemas.microsoft.com/office/drawing/2014/main" id="{249D5101-5743-D165-0CEF-CA7693765855}"/>
              </a:ext>
            </a:extLst>
          </p:cNvPr>
          <p:cNvSpPr/>
          <p:nvPr/>
        </p:nvSpPr>
        <p:spPr>
          <a:xfrm rot="10800000">
            <a:off x="8077200" y="2438399"/>
            <a:ext cx="1066800" cy="1371600"/>
          </a:xfrm>
          <a:prstGeom prst="rect">
            <a:avLst/>
          </a:prstGeom>
          <a:solidFill>
            <a:srgbClr val="0070C0"/>
          </a:solidFill>
          <a:ln w="50800" cap="rnd" cmpd="dbl"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Gill Sans MT" panose="020B0502020104020203"/>
              <a:ea typeface="+mn-ea"/>
              <a:cs typeface="+mn-cs"/>
            </a:endParaRPr>
          </a:p>
        </p:txBody>
      </p:sp>
    </p:spTree>
    <p:extLst>
      <p:ext uri="{BB962C8B-B14F-4D97-AF65-F5344CB8AC3E}">
        <p14:creationId xmlns:p14="http://schemas.microsoft.com/office/powerpoint/2010/main" val="155420510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 name="Chart 19">
            <a:extLst>
              <a:ext uri="{FF2B5EF4-FFF2-40B4-BE49-F238E27FC236}">
                <a16:creationId xmlns:a16="http://schemas.microsoft.com/office/drawing/2014/main" id="{6E123424-EB83-BE00-1C21-7906DDC6F965}"/>
              </a:ext>
            </a:extLst>
          </p:cNvPr>
          <p:cNvGraphicFramePr/>
          <p:nvPr>
            <p:extLst>
              <p:ext uri="{D42A27DB-BD31-4B8C-83A1-F6EECF244321}">
                <p14:modId xmlns:p14="http://schemas.microsoft.com/office/powerpoint/2010/main" val="1576554135"/>
              </p:ext>
            </p:extLst>
          </p:nvPr>
        </p:nvGraphicFramePr>
        <p:xfrm>
          <a:off x="581191" y="2302478"/>
          <a:ext cx="8013700" cy="4064000"/>
        </p:xfrm>
        <a:graphic>
          <a:graphicData uri="http://schemas.openxmlformats.org/drawingml/2006/chart">
            <c:chart xmlns:c="http://schemas.openxmlformats.org/drawingml/2006/chart" xmlns:r="http://schemas.openxmlformats.org/officeDocument/2006/relationships" r:id="rId2"/>
          </a:graphicData>
        </a:graphic>
      </p:graphicFrame>
      <p:sp>
        <p:nvSpPr>
          <p:cNvPr id="9" name="TextBox 8">
            <a:extLst>
              <a:ext uri="{FF2B5EF4-FFF2-40B4-BE49-F238E27FC236}">
                <a16:creationId xmlns:a16="http://schemas.microsoft.com/office/drawing/2014/main" id="{74E31955-2034-A1A4-0198-D3248BF675BC}"/>
              </a:ext>
            </a:extLst>
          </p:cNvPr>
          <p:cNvSpPr txBox="1"/>
          <p:nvPr/>
        </p:nvSpPr>
        <p:spPr>
          <a:xfrm>
            <a:off x="2494846" y="3654380"/>
            <a:ext cx="4405767" cy="276999"/>
          </a:xfrm>
          <a:prstGeom prst="rect">
            <a:avLst/>
          </a:prstGeom>
          <a:noFill/>
          <a:ln>
            <a:solidFill>
              <a:sysClr val="windowText" lastClr="000000"/>
            </a:solidFill>
          </a:ln>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1" i="0" strike="noStrike" kern="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Familiarity with PDOP’s Scholarship Program</a:t>
            </a:r>
          </a:p>
        </p:txBody>
      </p:sp>
      <p:sp>
        <p:nvSpPr>
          <p:cNvPr id="10" name="TextBox 9">
            <a:extLst>
              <a:ext uri="{FF2B5EF4-FFF2-40B4-BE49-F238E27FC236}">
                <a16:creationId xmlns:a16="http://schemas.microsoft.com/office/drawing/2014/main" id="{691A1992-2571-3F48-6A6D-AB450E8FE57E}"/>
              </a:ext>
            </a:extLst>
          </p:cNvPr>
          <p:cNvSpPr txBox="1"/>
          <p:nvPr/>
        </p:nvSpPr>
        <p:spPr>
          <a:xfrm>
            <a:off x="2225592" y="6366478"/>
            <a:ext cx="5775408" cy="343877"/>
          </a:xfrm>
          <a:prstGeom prst="rect">
            <a:avLst/>
          </a:prstGeom>
          <a:noFill/>
        </p:spPr>
        <p:txBody>
          <a:bodyPr wrap="square" rtlCol="0">
            <a:spAutoFit/>
          </a:bodyPr>
          <a:lstStyle/>
          <a:p>
            <a:pPr marR="0" lvl="0">
              <a:lnSpc>
                <a:spcPct val="107000"/>
              </a:lnSpc>
              <a:spcBef>
                <a:spcPts val="0"/>
              </a:spcBef>
              <a:spcAft>
                <a:spcPts val="600"/>
              </a:spcAft>
              <a:buSzPts val="1000"/>
            </a:pPr>
            <a:r>
              <a:rPr lang="en-US" sz="800" i="1" dirty="0">
                <a:latin typeface="Tahoma" panose="020B0604030504040204" pitchFamily="34" charset="0"/>
                <a:ea typeface="Tahoma" panose="020B0604030504040204" pitchFamily="34" charset="0"/>
                <a:cs typeface="Tahoma" panose="020B0604030504040204" pitchFamily="34" charset="0"/>
              </a:rPr>
              <a:t>Q2</a:t>
            </a:r>
            <a:r>
              <a:rPr lang="en-US" sz="800" i="1" u="none" strike="noStrike" dirty="0">
                <a:effectLst/>
                <a:latin typeface="Tahoma" panose="020B0604030504040204" pitchFamily="34" charset="0"/>
                <a:ea typeface="Tahoma" panose="020B0604030504040204" pitchFamily="34" charset="0"/>
                <a:cs typeface="Tahoma" panose="020B0604030504040204" pitchFamily="34" charset="0"/>
              </a:rPr>
              <a:t>9.  How familiar are you with the Park District’s scholarship program, which provides financial assistance to low-income residents/families of all ages to make Park District programs and facilities available to all?</a:t>
            </a:r>
          </a:p>
        </p:txBody>
      </p:sp>
      <p:sp>
        <p:nvSpPr>
          <p:cNvPr id="11" name="TextBox 10">
            <a:extLst>
              <a:ext uri="{FF2B5EF4-FFF2-40B4-BE49-F238E27FC236}">
                <a16:creationId xmlns:a16="http://schemas.microsoft.com/office/drawing/2014/main" id="{0C4B5658-40BB-F949-A2DF-C489E9476AD0}"/>
              </a:ext>
            </a:extLst>
          </p:cNvPr>
          <p:cNvSpPr txBox="1"/>
          <p:nvPr/>
        </p:nvSpPr>
        <p:spPr>
          <a:xfrm>
            <a:off x="5003801" y="163702"/>
            <a:ext cx="3554018" cy="261610"/>
          </a:xfrm>
          <a:prstGeom prst="rect">
            <a:avLst/>
          </a:prstGeom>
          <a:noFill/>
        </p:spPr>
        <p:txBody>
          <a:bodyPr wrap="square" rtlCol="0">
            <a:spAutoFit/>
          </a:bodyPr>
          <a:lstStyle/>
          <a:p>
            <a:pPr algn="r"/>
            <a:r>
              <a:rPr lang="en-US" sz="1100" b="1" dirty="0">
                <a:solidFill>
                  <a:schemeClr val="bg1"/>
                </a:solidFill>
                <a:latin typeface="Tahoma" panose="020B0604030504040204" pitchFamily="34" charset="0"/>
                <a:ea typeface="Tahoma" panose="020B0604030504040204" pitchFamily="34" charset="0"/>
                <a:cs typeface="Tahoma" panose="020B0604030504040204" pitchFamily="34" charset="0"/>
              </a:rPr>
              <a:t>Familiarity with PDOP’s Scholarship Program</a:t>
            </a:r>
          </a:p>
        </p:txBody>
      </p:sp>
      <p:sp>
        <p:nvSpPr>
          <p:cNvPr id="2" name="TextBox 1">
            <a:extLst>
              <a:ext uri="{FF2B5EF4-FFF2-40B4-BE49-F238E27FC236}">
                <a16:creationId xmlns:a16="http://schemas.microsoft.com/office/drawing/2014/main" id="{32CF8E1E-3FC4-4A46-1FBE-AEEDB9FBE0A6}"/>
              </a:ext>
            </a:extLst>
          </p:cNvPr>
          <p:cNvSpPr txBox="1"/>
          <p:nvPr/>
        </p:nvSpPr>
        <p:spPr>
          <a:xfrm>
            <a:off x="470224" y="1335791"/>
            <a:ext cx="8038776" cy="2123658"/>
          </a:xfrm>
          <a:prstGeom prst="rect">
            <a:avLst/>
          </a:prstGeom>
          <a:noFill/>
        </p:spPr>
        <p:txBody>
          <a:bodyPr wrap="square" rtlCol="0">
            <a:spAutoFit/>
          </a:bodyPr>
          <a:lstStyle/>
          <a:p>
            <a:pPr marL="171450" indent="-171450">
              <a:buFont typeface="Wingdings" panose="05000000000000000000" pitchFamily="2" charset="2"/>
              <a:buChar char="Ø"/>
            </a:pPr>
            <a:r>
              <a:rPr lang="en-US" sz="1100" dirty="0">
                <a:latin typeface="Tahoma" panose="020B0604030504040204" pitchFamily="34" charset="0"/>
                <a:ea typeface="Tahoma" panose="020B0604030504040204" pitchFamily="34" charset="0"/>
                <a:cs typeface="Tahoma" panose="020B0604030504040204" pitchFamily="34" charset="0"/>
              </a:rPr>
              <a:t>Only 6% are “very familiar”, and more than twice as many are “somewhat familiar” (15%).  Another one in five (18%) have only heard about these scholarships, nothing more.  And the rest – a majority at 61% – are not at all aware.  </a:t>
            </a:r>
          </a:p>
          <a:p>
            <a:pPr marL="171450" indent="-171450">
              <a:buFont typeface="Wingdings" panose="05000000000000000000" pitchFamily="2" charset="2"/>
              <a:buChar char="Ø"/>
            </a:pPr>
            <a:endParaRPr lang="en-US" sz="1100" dirty="0">
              <a:latin typeface="Tahoma" panose="020B0604030504040204" pitchFamily="34" charset="0"/>
              <a:ea typeface="Tahoma" panose="020B0604030504040204" pitchFamily="34" charset="0"/>
              <a:cs typeface="Tahoma" panose="020B0604030504040204" pitchFamily="34" charset="0"/>
            </a:endParaRPr>
          </a:p>
          <a:p>
            <a:pPr marL="171450" indent="-171450">
              <a:buFont typeface="Wingdings" panose="05000000000000000000" pitchFamily="2" charset="2"/>
              <a:buChar char="Ø"/>
            </a:pPr>
            <a:r>
              <a:rPr lang="en-US" sz="1100" dirty="0">
                <a:latin typeface="Tahoma" panose="020B0604030504040204" pitchFamily="34" charset="0"/>
                <a:ea typeface="Tahoma" panose="020B0604030504040204" pitchFamily="34" charset="0"/>
                <a:cs typeface="Tahoma" panose="020B0604030504040204" pitchFamily="34" charset="0"/>
              </a:rPr>
              <a:t>While awareness tends to be highest among those most eligible for these scholarships (lower-income respondents), at least half of this income group (51%) are still not at all familiar with this opportunity.  Awareness is also lowest among:</a:t>
            </a:r>
          </a:p>
          <a:p>
            <a:pPr marL="171450" indent="-171450">
              <a:buFont typeface="Wingdings" panose="05000000000000000000" pitchFamily="2" charset="2"/>
              <a:buChar char="Ø"/>
            </a:pPr>
            <a:endParaRPr lang="en-US" sz="1100" dirty="0">
              <a:latin typeface="Tahoma" panose="020B0604030504040204" pitchFamily="34" charset="0"/>
              <a:ea typeface="Tahoma" panose="020B0604030504040204" pitchFamily="34" charset="0"/>
              <a:cs typeface="Tahoma" panose="020B0604030504040204" pitchFamily="34" charset="0"/>
            </a:endParaRPr>
          </a:p>
          <a:p>
            <a:pPr marL="342900" lvl="1" indent="-171450">
              <a:buFont typeface="Wingdings" panose="05000000000000000000" pitchFamily="2" charset="2"/>
              <a:buChar char="§"/>
            </a:pPr>
            <a:r>
              <a:rPr lang="en-US" sz="1100" dirty="0">
                <a:latin typeface="Tahoma" panose="020B0604030504040204" pitchFamily="34" charset="0"/>
                <a:ea typeface="Tahoma" panose="020B0604030504040204" pitchFamily="34" charset="0"/>
                <a:cs typeface="Tahoma" panose="020B0604030504040204" pitchFamily="34" charset="0"/>
              </a:rPr>
              <a:t>Those with children (66% “not at all familiar”, vs. 61% overall)</a:t>
            </a:r>
          </a:p>
          <a:p>
            <a:pPr marL="342900" lvl="1" indent="-171450">
              <a:buFont typeface="Wingdings" panose="05000000000000000000" pitchFamily="2" charset="2"/>
              <a:buChar char="§"/>
            </a:pPr>
            <a:r>
              <a:rPr lang="en-US" sz="1100" dirty="0">
                <a:latin typeface="Tahoma" panose="020B0604030504040204" pitchFamily="34" charset="0"/>
                <a:ea typeface="Tahoma" panose="020B0604030504040204" pitchFamily="34" charset="0"/>
                <a:cs typeface="Tahoma" panose="020B0604030504040204" pitchFamily="34" charset="0"/>
              </a:rPr>
              <a:t>Non-PDOP program participants (74%)</a:t>
            </a:r>
          </a:p>
          <a:p>
            <a:pPr marL="342900" lvl="1" indent="-171450">
              <a:buFont typeface="Wingdings" panose="05000000000000000000" pitchFamily="2" charset="2"/>
              <a:buChar char="§"/>
            </a:pPr>
            <a:r>
              <a:rPr lang="en-US" sz="1100" dirty="0">
                <a:latin typeface="Tahoma" panose="020B0604030504040204" pitchFamily="34" charset="0"/>
                <a:ea typeface="Tahoma" panose="020B0604030504040204" pitchFamily="34" charset="0"/>
                <a:cs typeface="Tahoma" panose="020B0604030504040204" pitchFamily="34" charset="0"/>
              </a:rPr>
              <a:t>Residents who moved to Oak Park &lt;5 years ago (68%) or 15-24 years ago (69%)</a:t>
            </a:r>
          </a:p>
          <a:p>
            <a:pPr marL="342900" lvl="1" indent="-171450">
              <a:buFont typeface="Wingdings" panose="05000000000000000000" pitchFamily="2" charset="2"/>
              <a:buChar char="§"/>
            </a:pPr>
            <a:r>
              <a:rPr lang="en-US" sz="1100" dirty="0">
                <a:latin typeface="Tahoma" panose="020B0604030504040204" pitchFamily="34" charset="0"/>
                <a:ea typeface="Tahoma" panose="020B0604030504040204" pitchFamily="34" charset="0"/>
                <a:cs typeface="Tahoma" panose="020B0604030504040204" pitchFamily="34" charset="0"/>
              </a:rPr>
              <a:t>Those under age 35 (81%) along with residents aged 65+ (66%).</a:t>
            </a:r>
          </a:p>
          <a:p>
            <a:pPr marL="342900" lvl="1" indent="-171450">
              <a:buFont typeface="Wingdings" panose="05000000000000000000" pitchFamily="2" charset="2"/>
              <a:buChar char="§"/>
            </a:pPr>
            <a:endParaRPr lang="en-US" sz="1100" dirty="0">
              <a:latin typeface="Tahoma" panose="020B0604030504040204" pitchFamily="34" charset="0"/>
              <a:ea typeface="Tahoma" panose="020B0604030504040204" pitchFamily="34" charset="0"/>
              <a:cs typeface="Tahoma" panose="020B0604030504040204" pitchFamily="34" charset="0"/>
            </a:endParaRPr>
          </a:p>
          <a:p>
            <a:pPr marL="171450" indent="-171450">
              <a:buFont typeface="Wingdings" panose="05000000000000000000" pitchFamily="2" charset="2"/>
              <a:buChar char="Ø"/>
            </a:pPr>
            <a:r>
              <a:rPr lang="en-US" sz="1100" dirty="0">
                <a:latin typeface="Tahoma" panose="020B0604030504040204" pitchFamily="34" charset="0"/>
                <a:ea typeface="Tahoma" panose="020B0604030504040204" pitchFamily="34" charset="0"/>
                <a:cs typeface="Tahoma" panose="020B0604030504040204" pitchFamily="34" charset="0"/>
              </a:rPr>
              <a:t>The 2019 survey tested awareness as a “yes/no” question, with 39% “yes” and 61% “no” results (no change vs. 2023).  </a:t>
            </a:r>
          </a:p>
        </p:txBody>
      </p:sp>
      <p:sp>
        <p:nvSpPr>
          <p:cNvPr id="3" name="TextBox 2">
            <a:extLst>
              <a:ext uri="{FF2B5EF4-FFF2-40B4-BE49-F238E27FC236}">
                <a16:creationId xmlns:a16="http://schemas.microsoft.com/office/drawing/2014/main" id="{42D791F5-6D21-1A3A-C196-89360BC32E60}"/>
              </a:ext>
            </a:extLst>
          </p:cNvPr>
          <p:cNvSpPr txBox="1"/>
          <p:nvPr/>
        </p:nvSpPr>
        <p:spPr>
          <a:xfrm>
            <a:off x="482600" y="596720"/>
            <a:ext cx="8038776" cy="492443"/>
          </a:xfrm>
          <a:prstGeom prst="rect">
            <a:avLst/>
          </a:prstGeom>
          <a:noFill/>
        </p:spPr>
        <p:txBody>
          <a:bodyPr wrap="square" rtlCol="0">
            <a:spAutoFit/>
          </a:bodyPr>
          <a:lstStyle/>
          <a:p>
            <a:r>
              <a:rPr lang="en-US" sz="1300" b="1" dirty="0">
                <a:latin typeface="Tahoma" panose="020B0604030504040204" pitchFamily="34" charset="0"/>
                <a:ea typeface="Tahoma" panose="020B0604030504040204" pitchFamily="34" charset="0"/>
                <a:cs typeface="Tahoma" panose="020B0604030504040204" pitchFamily="34" charset="0"/>
              </a:rPr>
              <a:t>Overall, one in five respondents (21%) said they are familiar with the District’s scholarship program for lower-income households.  However, much of this awareness is “soft”.  </a:t>
            </a:r>
          </a:p>
        </p:txBody>
      </p:sp>
      <p:cxnSp>
        <p:nvCxnSpPr>
          <p:cNvPr id="8" name="Straight Connector 7">
            <a:extLst>
              <a:ext uri="{FF2B5EF4-FFF2-40B4-BE49-F238E27FC236}">
                <a16:creationId xmlns:a16="http://schemas.microsoft.com/office/drawing/2014/main" id="{35808987-9807-D8E1-5653-B8A12F7464F3}"/>
              </a:ext>
            </a:extLst>
          </p:cNvPr>
          <p:cNvCxnSpPr/>
          <p:nvPr/>
        </p:nvCxnSpPr>
        <p:spPr>
          <a:xfrm>
            <a:off x="581191" y="4374718"/>
            <a:ext cx="7927809" cy="0"/>
          </a:xfrm>
          <a:prstGeom prst="line">
            <a:avLst/>
          </a:prstGeom>
          <a:ln>
            <a:solidFill>
              <a:schemeClr val="bg1">
                <a:lumMod val="65000"/>
              </a:schemeClr>
            </a:solidFill>
            <a:prstDash val="lg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0812628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 name="Chart 19">
            <a:extLst>
              <a:ext uri="{FF2B5EF4-FFF2-40B4-BE49-F238E27FC236}">
                <a16:creationId xmlns:a16="http://schemas.microsoft.com/office/drawing/2014/main" id="{6E123424-EB83-BE00-1C21-7906DDC6F965}"/>
              </a:ext>
            </a:extLst>
          </p:cNvPr>
          <p:cNvGraphicFramePr/>
          <p:nvPr>
            <p:extLst>
              <p:ext uri="{D42A27DB-BD31-4B8C-83A1-F6EECF244321}">
                <p14:modId xmlns:p14="http://schemas.microsoft.com/office/powerpoint/2010/main" val="3043860303"/>
              </p:ext>
            </p:extLst>
          </p:nvPr>
        </p:nvGraphicFramePr>
        <p:xfrm>
          <a:off x="596900" y="2028687"/>
          <a:ext cx="8013700" cy="4343537"/>
        </p:xfrm>
        <a:graphic>
          <a:graphicData uri="http://schemas.openxmlformats.org/drawingml/2006/chart">
            <c:chart xmlns:c="http://schemas.openxmlformats.org/drawingml/2006/chart" xmlns:r="http://schemas.openxmlformats.org/officeDocument/2006/relationships" r:id="rId2"/>
          </a:graphicData>
        </a:graphic>
      </p:graphicFrame>
      <p:sp>
        <p:nvSpPr>
          <p:cNvPr id="9" name="TextBox 8">
            <a:extLst>
              <a:ext uri="{FF2B5EF4-FFF2-40B4-BE49-F238E27FC236}">
                <a16:creationId xmlns:a16="http://schemas.microsoft.com/office/drawing/2014/main" id="{74E31955-2034-A1A4-0198-D3248BF675BC}"/>
              </a:ext>
            </a:extLst>
          </p:cNvPr>
          <p:cNvSpPr txBox="1"/>
          <p:nvPr/>
        </p:nvSpPr>
        <p:spPr>
          <a:xfrm>
            <a:off x="2009290" y="2741020"/>
            <a:ext cx="5972175" cy="276999"/>
          </a:xfrm>
          <a:prstGeom prst="rect">
            <a:avLst/>
          </a:prstGeom>
          <a:noFill/>
          <a:ln>
            <a:solidFill>
              <a:sysClr val="windowText" lastClr="000000"/>
            </a:solidFill>
          </a:ln>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1" i="0" strike="noStrike" kern="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Familiarity with PDOP’s Childcare Discount Membership (CDM) Program</a:t>
            </a:r>
          </a:p>
        </p:txBody>
      </p:sp>
      <p:sp>
        <p:nvSpPr>
          <p:cNvPr id="10" name="TextBox 9">
            <a:extLst>
              <a:ext uri="{FF2B5EF4-FFF2-40B4-BE49-F238E27FC236}">
                <a16:creationId xmlns:a16="http://schemas.microsoft.com/office/drawing/2014/main" id="{691A1992-2571-3F48-6A6D-AB450E8FE57E}"/>
              </a:ext>
            </a:extLst>
          </p:cNvPr>
          <p:cNvSpPr txBox="1"/>
          <p:nvPr/>
        </p:nvSpPr>
        <p:spPr>
          <a:xfrm>
            <a:off x="2009290" y="6482124"/>
            <a:ext cx="6871276" cy="343877"/>
          </a:xfrm>
          <a:prstGeom prst="rect">
            <a:avLst/>
          </a:prstGeom>
          <a:noFill/>
        </p:spPr>
        <p:txBody>
          <a:bodyPr wrap="square" rtlCol="0">
            <a:spAutoFit/>
          </a:bodyPr>
          <a:lstStyle/>
          <a:p>
            <a:pPr marR="0" lvl="0">
              <a:lnSpc>
                <a:spcPct val="107000"/>
              </a:lnSpc>
              <a:spcBef>
                <a:spcPts val="0"/>
              </a:spcBef>
              <a:spcAft>
                <a:spcPts val="600"/>
              </a:spcAft>
              <a:buSzPts val="1000"/>
            </a:pPr>
            <a:r>
              <a:rPr lang="en-US" sz="800" i="1" u="none" strike="noStrike" dirty="0">
                <a:effectLst/>
                <a:latin typeface="Tahoma" panose="020B0604030504040204" pitchFamily="34" charset="0"/>
                <a:ea typeface="Tahoma" panose="020B0604030504040204" pitchFamily="34" charset="0"/>
                <a:cs typeface="Tahoma" panose="020B0604030504040204" pitchFamily="34" charset="0"/>
              </a:rPr>
              <a:t>Q30.  How familiar are you with the Park District’s Childcare Discount Membership (CDM) program for lower-income residents with children in Kindergarten through age 14 to reduce the cost of full-day camps and afterschool programs?</a:t>
            </a:r>
          </a:p>
        </p:txBody>
      </p:sp>
      <p:sp>
        <p:nvSpPr>
          <p:cNvPr id="11" name="TextBox 10">
            <a:extLst>
              <a:ext uri="{FF2B5EF4-FFF2-40B4-BE49-F238E27FC236}">
                <a16:creationId xmlns:a16="http://schemas.microsoft.com/office/drawing/2014/main" id="{0C4B5658-40BB-F949-A2DF-C489E9476AD0}"/>
              </a:ext>
            </a:extLst>
          </p:cNvPr>
          <p:cNvSpPr txBox="1"/>
          <p:nvPr/>
        </p:nvSpPr>
        <p:spPr>
          <a:xfrm>
            <a:off x="4995378" y="75570"/>
            <a:ext cx="3554018" cy="430887"/>
          </a:xfrm>
          <a:prstGeom prst="rect">
            <a:avLst/>
          </a:prstGeom>
          <a:noFill/>
        </p:spPr>
        <p:txBody>
          <a:bodyPr wrap="square" rtlCol="0">
            <a:spAutoFit/>
          </a:bodyPr>
          <a:lstStyle/>
          <a:p>
            <a:pPr algn="r"/>
            <a:r>
              <a:rPr lang="en-US" sz="1100" b="1" dirty="0">
                <a:solidFill>
                  <a:schemeClr val="bg1"/>
                </a:solidFill>
                <a:latin typeface="Tahoma" panose="020B0604030504040204" pitchFamily="34" charset="0"/>
                <a:ea typeface="Tahoma" panose="020B0604030504040204" pitchFamily="34" charset="0"/>
                <a:cs typeface="Tahoma" panose="020B0604030504040204" pitchFamily="34" charset="0"/>
              </a:rPr>
              <a:t>Familiarity with PDOP’s Childcare Discount Membership</a:t>
            </a:r>
          </a:p>
        </p:txBody>
      </p:sp>
      <p:sp>
        <p:nvSpPr>
          <p:cNvPr id="2" name="Title 2">
            <a:extLst>
              <a:ext uri="{FF2B5EF4-FFF2-40B4-BE49-F238E27FC236}">
                <a16:creationId xmlns:a16="http://schemas.microsoft.com/office/drawing/2014/main" id="{E6790D9B-4C03-663D-D4A0-7DFD48F8702D}"/>
              </a:ext>
            </a:extLst>
          </p:cNvPr>
          <p:cNvSpPr txBox="1">
            <a:spLocks/>
          </p:cNvSpPr>
          <p:nvPr/>
        </p:nvSpPr>
        <p:spPr>
          <a:xfrm>
            <a:off x="531625" y="587848"/>
            <a:ext cx="7989752" cy="671210"/>
          </a:xfrm>
          <a:prstGeom prst="rect">
            <a:avLst/>
          </a:prstGeom>
        </p:spPr>
        <p:txBody>
          <a:bodyPr vert="horz" lIns="91440" tIns="45720" rIns="91440" bIns="45720" rtlCol="0" anchor="ctr">
            <a:noAutofit/>
          </a:bodyPr>
          <a:lstStyle>
            <a:lvl1pPr algn="l" defTabSz="457189" rtl="0" eaLnBrk="1" latinLnBrk="0" hangingPunct="1">
              <a:spcBef>
                <a:spcPct val="0"/>
              </a:spcBef>
              <a:buNone/>
              <a:defRPr sz="2000" b="1" kern="1200" cap="none" baseline="0">
                <a:solidFill>
                  <a:sysClr val="windowText" lastClr="000000"/>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marR="0" lvl="0" indent="0" algn="l" defTabSz="457189" rtl="0" eaLnBrk="1" fontAlgn="auto" latinLnBrk="0" hangingPunct="1">
              <a:lnSpc>
                <a:spcPct val="100000"/>
              </a:lnSpc>
              <a:spcBef>
                <a:spcPct val="0"/>
              </a:spcBef>
              <a:spcAft>
                <a:spcPts val="0"/>
              </a:spcAft>
              <a:buClrTx/>
              <a:buSzTx/>
              <a:buFontTx/>
              <a:buNone/>
              <a:tabLst/>
              <a:defRPr/>
            </a:pPr>
            <a:r>
              <a:rPr kumimoji="0" lang="en-US" sz="1300" b="1" i="0" u="none" strike="noStrike" kern="1200" cap="none" spc="0" normalizeH="0" baseline="0" noProof="0" dirty="0">
                <a:ln>
                  <a:noFill/>
                </a:ln>
                <a:solidFill>
                  <a:schemeClr val="tx1"/>
                </a:solidFill>
                <a:effectLst/>
                <a:uLnTx/>
                <a:uFillTx/>
                <a:latin typeface="Tahoma" panose="020B0604030504040204" pitchFamily="34" charset="0"/>
                <a:ea typeface="Tahoma" panose="020B0604030504040204" pitchFamily="34" charset="0"/>
                <a:cs typeface="Tahoma" panose="020B0604030504040204" pitchFamily="34" charset="0"/>
              </a:rPr>
              <a:t>Awareness is even lower with the PDOP’s Childcare Discount Program (CDM) to assist lower-income residents with school-aged children (up to age 14) with the cost of full-day camps and afterschool programs.</a:t>
            </a:r>
          </a:p>
        </p:txBody>
      </p:sp>
      <p:sp>
        <p:nvSpPr>
          <p:cNvPr id="3" name="Content Placeholder 2">
            <a:extLst>
              <a:ext uri="{FF2B5EF4-FFF2-40B4-BE49-F238E27FC236}">
                <a16:creationId xmlns:a16="http://schemas.microsoft.com/office/drawing/2014/main" id="{DABBA599-E0AF-1D26-0656-6AA6E3AE814F}"/>
              </a:ext>
            </a:extLst>
          </p:cNvPr>
          <p:cNvSpPr txBox="1">
            <a:spLocks/>
          </p:cNvSpPr>
          <p:nvPr/>
        </p:nvSpPr>
        <p:spPr>
          <a:xfrm>
            <a:off x="581191" y="1407888"/>
            <a:ext cx="7976627" cy="409740"/>
          </a:xfrm>
          <a:prstGeom prst="rect">
            <a:avLst/>
          </a:prstGeom>
        </p:spPr>
        <p:txBody>
          <a:bodyPr vert="horz" lIns="91440" tIns="45720" rIns="91440" bIns="45720" rtlCol="0" anchor="t">
            <a:noAutofit/>
          </a:bodyPr>
          <a:lstStyle>
            <a:lvl1pPr marL="305992" indent="-305992" algn="l" defTabSz="457189" rtl="0" eaLnBrk="1" latinLnBrk="0" hangingPunct="1">
              <a:spcBef>
                <a:spcPct val="20000"/>
              </a:spcBef>
              <a:spcAft>
                <a:spcPts val="600"/>
              </a:spcAft>
              <a:buClrTx/>
              <a:buSzPct val="92000"/>
              <a:buFont typeface="Wingdings" panose="05000000000000000000" pitchFamily="2" charset="2"/>
              <a:buChar char="Ø"/>
              <a:defRPr sz="1200" kern="1200">
                <a:solidFill>
                  <a:schemeClr val="tx2"/>
                </a:solidFill>
                <a:latin typeface="+mn-lt"/>
                <a:ea typeface="+mn-ea"/>
                <a:cs typeface="+mn-cs"/>
              </a:defRPr>
            </a:lvl1pPr>
            <a:lvl2pPr marL="629984" indent="-305992" algn="l" defTabSz="457189" rtl="0" eaLnBrk="1" latinLnBrk="0" hangingPunct="1">
              <a:spcBef>
                <a:spcPct val="20000"/>
              </a:spcBef>
              <a:spcAft>
                <a:spcPts val="600"/>
              </a:spcAft>
              <a:buClrTx/>
              <a:buSzPct val="92000"/>
              <a:buFont typeface="Wingdings 2" panose="05020102010507070707" pitchFamily="18" charset="2"/>
              <a:buChar char=""/>
              <a:defRPr sz="1200" kern="1200">
                <a:solidFill>
                  <a:schemeClr val="tx2"/>
                </a:solidFill>
                <a:latin typeface="+mn-lt"/>
                <a:ea typeface="+mn-ea"/>
                <a:cs typeface="+mn-cs"/>
              </a:defRPr>
            </a:lvl2pPr>
            <a:lvl3pPr marL="899978" indent="-269993" algn="l" defTabSz="457189" rtl="0" eaLnBrk="1" latinLnBrk="0" hangingPunct="1">
              <a:spcBef>
                <a:spcPct val="20000"/>
              </a:spcBef>
              <a:spcAft>
                <a:spcPts val="600"/>
              </a:spcAft>
              <a:buClrTx/>
              <a:buSzPct val="92000"/>
              <a:buFont typeface="Wingdings 2" panose="05020102010507070707" pitchFamily="18" charset="2"/>
              <a:buChar char=""/>
              <a:defRPr sz="1200" kern="1200">
                <a:solidFill>
                  <a:schemeClr val="tx2"/>
                </a:solidFill>
                <a:latin typeface="+mn-lt"/>
                <a:ea typeface="+mn-ea"/>
                <a:cs typeface="+mn-cs"/>
              </a:defRPr>
            </a:lvl3pPr>
            <a:lvl4pPr marL="1241969" indent="-233994" algn="l" defTabSz="457189" rtl="0" eaLnBrk="1" latinLnBrk="0" hangingPunct="1">
              <a:spcBef>
                <a:spcPct val="20000"/>
              </a:spcBef>
              <a:spcAft>
                <a:spcPts val="600"/>
              </a:spcAft>
              <a:buClrTx/>
              <a:buSzPct val="92000"/>
              <a:buFont typeface="Wingdings 2" panose="05020102010507070707" pitchFamily="18" charset="2"/>
              <a:buChar char=""/>
              <a:defRPr sz="1200" kern="1200">
                <a:solidFill>
                  <a:schemeClr val="tx2"/>
                </a:solidFill>
                <a:latin typeface="+mn-lt"/>
                <a:ea typeface="+mn-ea"/>
                <a:cs typeface="+mn-cs"/>
              </a:defRPr>
            </a:lvl4pPr>
            <a:lvl5pPr marL="1601960" indent="-233994" algn="l" defTabSz="457189" rtl="0" eaLnBrk="1" latinLnBrk="0" hangingPunct="1">
              <a:spcBef>
                <a:spcPct val="20000"/>
              </a:spcBef>
              <a:spcAft>
                <a:spcPts val="600"/>
              </a:spcAft>
              <a:buClrTx/>
              <a:buSzPct val="92000"/>
              <a:buFont typeface="Wingdings 2" panose="05020102010507070707" pitchFamily="18" charset="2"/>
              <a:buChar char=""/>
              <a:defRPr sz="1200" kern="1200">
                <a:solidFill>
                  <a:schemeClr val="tx2"/>
                </a:solidFill>
                <a:latin typeface="+mn-lt"/>
                <a:ea typeface="+mn-ea"/>
                <a:cs typeface="+mn-cs"/>
              </a:defRPr>
            </a:lvl5pPr>
            <a:lvl6pPr marL="1899953" indent="-228594" algn="l" defTabSz="457189"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199945" indent="-228594" algn="l" defTabSz="457189"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499938" indent="-228594" algn="l" defTabSz="457189"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799930" indent="-228594" algn="l" defTabSz="457189"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285744" marR="0" lvl="0" indent="-285744" algn="l" defTabSz="914377" rtl="0" eaLnBrk="1" fontAlgn="auto" latinLnBrk="0" hangingPunct="1">
              <a:lnSpc>
                <a:spcPct val="110000"/>
              </a:lnSpc>
              <a:spcBef>
                <a:spcPts val="0"/>
              </a:spcBef>
              <a:spcAft>
                <a:spcPts val="0"/>
              </a:spcAft>
              <a:buClrTx/>
              <a:buSzPct val="100000"/>
              <a:buFont typeface="Wingdings" panose="05000000000000000000" pitchFamily="2" charset="2"/>
              <a:buChar char="Ø"/>
              <a:tabLst>
                <a:tab pos="173034" algn="l"/>
              </a:tabLst>
              <a:defRPr/>
            </a:pPr>
            <a:r>
              <a:rPr lang="en-US" sz="1100" dirty="0">
                <a:solidFill>
                  <a:schemeClr val="tx1"/>
                </a:solidFill>
                <a:latin typeface="Tahoma" panose="020B0604030504040204" pitchFamily="34" charset="0"/>
                <a:ea typeface="Tahoma" panose="020B0604030504040204" pitchFamily="34" charset="0"/>
                <a:cs typeface="Tahoma" panose="020B0604030504040204" pitchFamily="34" charset="0"/>
              </a:rPr>
              <a:t>Similar to the PDOP scholarship program, the lowest income residents tend to be more familiar with the CDM assistance.  However, three out of four remain completely unfamiliar (similar to the overall response).</a:t>
            </a:r>
          </a:p>
          <a:p>
            <a:pPr marL="285744" marR="0" lvl="0" indent="-285744" algn="l" defTabSz="914377" rtl="0" eaLnBrk="1" fontAlgn="auto" latinLnBrk="0" hangingPunct="1">
              <a:lnSpc>
                <a:spcPct val="110000"/>
              </a:lnSpc>
              <a:spcBef>
                <a:spcPts val="0"/>
              </a:spcBef>
              <a:spcAft>
                <a:spcPts val="0"/>
              </a:spcAft>
              <a:buClrTx/>
              <a:buSzPct val="100000"/>
              <a:buFont typeface="Wingdings" panose="05000000000000000000" pitchFamily="2" charset="2"/>
              <a:buChar char="Ø"/>
              <a:tabLst>
                <a:tab pos="173034" algn="l"/>
              </a:tabLst>
              <a:defRPr/>
            </a:pPr>
            <a:endParaRPr kumimoji="0" lang="en-US" sz="1100" b="0" i="0" u="none" strike="noStrike" kern="1200" cap="none" spc="0" normalizeH="0" baseline="0" noProof="0" dirty="0">
              <a:ln>
                <a:noFill/>
              </a:ln>
              <a:solidFill>
                <a:schemeClr val="tx1"/>
              </a:solidFill>
              <a:effectLst/>
              <a:uLnTx/>
              <a:uFillTx/>
              <a:latin typeface="Tahoma" panose="020B0604030504040204" pitchFamily="34" charset="0"/>
              <a:ea typeface="Tahoma" panose="020B0604030504040204" pitchFamily="34" charset="0"/>
              <a:cs typeface="Tahoma" panose="020B0604030504040204" pitchFamily="34" charset="0"/>
            </a:endParaRPr>
          </a:p>
          <a:p>
            <a:pPr marL="285744" marR="0" lvl="0" indent="-285744" algn="l" defTabSz="914377" rtl="0" eaLnBrk="1" fontAlgn="auto" latinLnBrk="0" hangingPunct="1">
              <a:lnSpc>
                <a:spcPct val="110000"/>
              </a:lnSpc>
              <a:spcBef>
                <a:spcPts val="0"/>
              </a:spcBef>
              <a:spcAft>
                <a:spcPts val="0"/>
              </a:spcAft>
              <a:buClrTx/>
              <a:buSzPct val="100000"/>
              <a:buFont typeface="Wingdings" panose="05000000000000000000" pitchFamily="2" charset="2"/>
              <a:buChar char="Ø"/>
              <a:tabLst>
                <a:tab pos="173034" algn="l"/>
              </a:tabLst>
              <a:defRPr/>
            </a:pPr>
            <a:r>
              <a:rPr lang="en-US" sz="1100" dirty="0">
                <a:solidFill>
                  <a:schemeClr val="tx1"/>
                </a:solidFill>
                <a:latin typeface="Tahoma" panose="020B0604030504040204" pitchFamily="34" charset="0"/>
                <a:ea typeface="Tahoma" panose="020B0604030504040204" pitchFamily="34" charset="0"/>
                <a:cs typeface="Tahoma" panose="020B0604030504040204" pitchFamily="34" charset="0"/>
              </a:rPr>
              <a:t>Those with children likewise remain mostly unfamiliar, despite slightly higher awareness among those with children ages 6+ (and especially those with teenagers – some of whom may have recently benefited from the CDM).  </a:t>
            </a:r>
            <a:endParaRPr kumimoji="0" lang="en-US" sz="1100" b="0" i="0" u="none" strike="noStrike" kern="1200" cap="none" spc="0" normalizeH="0" baseline="0" noProof="0" dirty="0">
              <a:ln>
                <a:noFill/>
              </a:ln>
              <a:solidFill>
                <a:schemeClr val="tx1"/>
              </a:solidFill>
              <a:effectLst/>
              <a:uLnTx/>
              <a:uFillTx/>
              <a:latin typeface="Tahoma" panose="020B0604030504040204" pitchFamily="34" charset="0"/>
              <a:ea typeface="Tahoma" panose="020B0604030504040204" pitchFamily="34" charset="0"/>
              <a:cs typeface="Tahoma" panose="020B0604030504040204" pitchFamily="34" charset="0"/>
            </a:endParaRPr>
          </a:p>
        </p:txBody>
      </p:sp>
      <p:cxnSp>
        <p:nvCxnSpPr>
          <p:cNvPr id="5" name="Straight Connector 4">
            <a:extLst>
              <a:ext uri="{FF2B5EF4-FFF2-40B4-BE49-F238E27FC236}">
                <a16:creationId xmlns:a16="http://schemas.microsoft.com/office/drawing/2014/main" id="{99CB7156-2FC8-4E73-B8AD-462715A8CABD}"/>
              </a:ext>
            </a:extLst>
          </p:cNvPr>
          <p:cNvCxnSpPr/>
          <p:nvPr/>
        </p:nvCxnSpPr>
        <p:spPr>
          <a:xfrm>
            <a:off x="714541" y="3622243"/>
            <a:ext cx="7927809" cy="0"/>
          </a:xfrm>
          <a:prstGeom prst="line">
            <a:avLst/>
          </a:prstGeom>
          <a:ln>
            <a:solidFill>
              <a:schemeClr val="bg1">
                <a:lumMod val="65000"/>
              </a:schemeClr>
            </a:solidFill>
            <a:prstDash val="lgDash"/>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C8029C2E-2341-666B-91A6-5DAE8145E33F}"/>
              </a:ext>
            </a:extLst>
          </p:cNvPr>
          <p:cNvCxnSpPr/>
          <p:nvPr/>
        </p:nvCxnSpPr>
        <p:spPr>
          <a:xfrm>
            <a:off x="714540" y="4865029"/>
            <a:ext cx="7927809" cy="0"/>
          </a:xfrm>
          <a:prstGeom prst="line">
            <a:avLst/>
          </a:prstGeom>
          <a:ln>
            <a:solidFill>
              <a:schemeClr val="bg1">
                <a:lumMod val="65000"/>
              </a:schemeClr>
            </a:solidFill>
            <a:prstDash val="lg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2403565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DF6034B-F8F6-C59A-DC52-74263C50480D}"/>
              </a:ext>
            </a:extLst>
          </p:cNvPr>
          <p:cNvSpPr txBox="1"/>
          <p:nvPr/>
        </p:nvSpPr>
        <p:spPr>
          <a:xfrm>
            <a:off x="5088161" y="64648"/>
            <a:ext cx="3476530" cy="430887"/>
          </a:xfrm>
          <a:prstGeom prst="rect">
            <a:avLst/>
          </a:prstGeom>
          <a:noFill/>
        </p:spPr>
        <p:txBody>
          <a:bodyPr wrap="square" rtlCol="0">
            <a:spAutoFit/>
          </a:bodyPr>
          <a:lstStyle/>
          <a:p>
            <a:pPr algn="r"/>
            <a:r>
              <a:rPr lang="en-US" sz="1100" b="1" dirty="0">
                <a:solidFill>
                  <a:schemeClr val="bg1"/>
                </a:solidFill>
                <a:latin typeface="Tahoma" panose="020B0604030504040204" pitchFamily="34" charset="0"/>
                <a:ea typeface="Tahoma" panose="020B0604030504040204" pitchFamily="34" charset="0"/>
                <a:cs typeface="Tahoma" panose="020B0604030504040204" pitchFamily="34" charset="0"/>
              </a:rPr>
              <a:t>Sources of Information about PDOP’s Financial Assistance Programs</a:t>
            </a:r>
          </a:p>
        </p:txBody>
      </p:sp>
      <p:sp>
        <p:nvSpPr>
          <p:cNvPr id="5" name="TextBox 4">
            <a:extLst>
              <a:ext uri="{FF2B5EF4-FFF2-40B4-BE49-F238E27FC236}">
                <a16:creationId xmlns:a16="http://schemas.microsoft.com/office/drawing/2014/main" id="{20DD39B6-0E5F-CAFA-CD30-A2282D904790}"/>
              </a:ext>
            </a:extLst>
          </p:cNvPr>
          <p:cNvSpPr txBox="1"/>
          <p:nvPr/>
        </p:nvSpPr>
        <p:spPr>
          <a:xfrm>
            <a:off x="1876425" y="6481362"/>
            <a:ext cx="6371029" cy="338554"/>
          </a:xfrm>
          <a:prstGeom prst="rect">
            <a:avLst/>
          </a:prstGeom>
          <a:noFill/>
        </p:spPr>
        <p:txBody>
          <a:bodyPr wrap="square" rtlCol="0">
            <a:spAutoFit/>
          </a:bodyPr>
          <a:lstStyle/>
          <a:p>
            <a:r>
              <a:rPr lang="en-US" sz="800" i="1" u="none" strike="noStrike" dirty="0">
                <a:effectLst/>
                <a:latin typeface="Tahoma" panose="020B0604030504040204" pitchFamily="34" charset="0"/>
                <a:ea typeface="Tahoma" panose="020B0604030504040204" pitchFamily="34" charset="0"/>
                <a:cs typeface="Tahoma" panose="020B0604030504040204" pitchFamily="34" charset="0"/>
              </a:rPr>
              <a:t>Q31. [IF NOT VERY/NOT AT ALL FAMILIAR WITH PDOP SCHOLOARSHIPS/CDM PROGRAMS]:  If you wanted to learn more about these programs, where would you first go/look/ask for more information?</a:t>
            </a:r>
          </a:p>
        </p:txBody>
      </p:sp>
      <p:graphicFrame>
        <p:nvGraphicFramePr>
          <p:cNvPr id="11" name="Chart 10">
            <a:extLst>
              <a:ext uri="{FF2B5EF4-FFF2-40B4-BE49-F238E27FC236}">
                <a16:creationId xmlns:a16="http://schemas.microsoft.com/office/drawing/2014/main" id="{513D6010-6E34-F238-A162-FFBFEDF2E4C2}"/>
              </a:ext>
            </a:extLst>
          </p:cNvPr>
          <p:cNvGraphicFramePr/>
          <p:nvPr>
            <p:extLst>
              <p:ext uri="{D42A27DB-BD31-4B8C-83A1-F6EECF244321}">
                <p14:modId xmlns:p14="http://schemas.microsoft.com/office/powerpoint/2010/main" val="4121736067"/>
              </p:ext>
            </p:extLst>
          </p:nvPr>
        </p:nvGraphicFramePr>
        <p:xfrm>
          <a:off x="496495" y="2681798"/>
          <a:ext cx="5447106" cy="3799564"/>
        </p:xfrm>
        <a:graphic>
          <a:graphicData uri="http://schemas.openxmlformats.org/drawingml/2006/chart">
            <c:chart xmlns:c="http://schemas.openxmlformats.org/drawingml/2006/chart" xmlns:r="http://schemas.openxmlformats.org/officeDocument/2006/relationships" r:id="rId2"/>
          </a:graphicData>
        </a:graphic>
      </p:graphicFrame>
      <p:sp>
        <p:nvSpPr>
          <p:cNvPr id="25" name="TextBox 24">
            <a:extLst>
              <a:ext uri="{FF2B5EF4-FFF2-40B4-BE49-F238E27FC236}">
                <a16:creationId xmlns:a16="http://schemas.microsoft.com/office/drawing/2014/main" id="{9DEC2280-4148-D737-2866-99E1C31D4CFB}"/>
              </a:ext>
            </a:extLst>
          </p:cNvPr>
          <p:cNvSpPr txBox="1"/>
          <p:nvPr/>
        </p:nvSpPr>
        <p:spPr>
          <a:xfrm>
            <a:off x="2192447" y="2384755"/>
            <a:ext cx="4759105" cy="276999"/>
          </a:xfrm>
          <a:prstGeom prst="rect">
            <a:avLst/>
          </a:prstGeom>
          <a:noFill/>
          <a:ln>
            <a:solidFill>
              <a:schemeClr val="tx1"/>
            </a:solidFill>
          </a:ln>
        </p:spPr>
        <p:txBody>
          <a:bodyPr wrap="square" rtlCol="0">
            <a:spAutoFit/>
          </a:bodyPr>
          <a:lstStyle/>
          <a:p>
            <a:r>
              <a:rPr lang="en-US" sz="1200" b="1" dirty="0">
                <a:latin typeface="Tahoma" panose="020B0604030504040204" pitchFamily="34" charset="0"/>
                <a:ea typeface="Tahoma" panose="020B0604030504040204" pitchFamily="34" charset="0"/>
                <a:cs typeface="Tahoma" panose="020B0604030504040204" pitchFamily="34" charset="0"/>
              </a:rPr>
              <a:t>PDOP’s Financial Assistance Programs Information Sources</a:t>
            </a:r>
          </a:p>
        </p:txBody>
      </p:sp>
      <p:sp>
        <p:nvSpPr>
          <p:cNvPr id="26" name="TextBox 25">
            <a:extLst>
              <a:ext uri="{FF2B5EF4-FFF2-40B4-BE49-F238E27FC236}">
                <a16:creationId xmlns:a16="http://schemas.microsoft.com/office/drawing/2014/main" id="{38105C22-8FD2-064F-FE02-134711BB11DA}"/>
              </a:ext>
            </a:extLst>
          </p:cNvPr>
          <p:cNvSpPr txBox="1"/>
          <p:nvPr/>
        </p:nvSpPr>
        <p:spPr>
          <a:xfrm>
            <a:off x="482600" y="609420"/>
            <a:ext cx="8038776" cy="692497"/>
          </a:xfrm>
          <a:prstGeom prst="rect">
            <a:avLst/>
          </a:prstGeom>
          <a:noFill/>
        </p:spPr>
        <p:txBody>
          <a:bodyPr wrap="square" rtlCol="0">
            <a:spAutoFit/>
          </a:bodyPr>
          <a:lstStyle/>
          <a:p>
            <a:r>
              <a:rPr lang="en-US" sz="1300" b="1" dirty="0">
                <a:latin typeface="Tahoma" panose="020B0604030504040204" pitchFamily="34" charset="0"/>
                <a:ea typeface="Tahoma" panose="020B0604030504040204" pitchFamily="34" charset="0"/>
                <a:cs typeface="Tahoma" panose="020B0604030504040204" pitchFamily="34" charset="0"/>
              </a:rPr>
              <a:t>Respondents unaware of the PDOP’s scholarship and/or CDM programs most often would seek additional information from the District website (especially those already in PDOP programs), with a general web search a close second option (especially among younger adults).  </a:t>
            </a:r>
          </a:p>
        </p:txBody>
      </p:sp>
      <p:sp>
        <p:nvSpPr>
          <p:cNvPr id="4" name="TextBox 3">
            <a:extLst>
              <a:ext uri="{FF2B5EF4-FFF2-40B4-BE49-F238E27FC236}">
                <a16:creationId xmlns:a16="http://schemas.microsoft.com/office/drawing/2014/main" id="{FDB13322-198D-5B79-999C-5F6F268A0D39}"/>
              </a:ext>
            </a:extLst>
          </p:cNvPr>
          <p:cNvSpPr txBox="1"/>
          <p:nvPr/>
        </p:nvSpPr>
        <p:spPr>
          <a:xfrm>
            <a:off x="5282876" y="3361113"/>
            <a:ext cx="2838450" cy="230832"/>
          </a:xfrm>
          <a:prstGeom prst="rect">
            <a:avLst/>
          </a:prstGeom>
          <a:noFill/>
        </p:spPr>
        <p:txBody>
          <a:bodyPr wrap="square" rtlCol="0">
            <a:spAutoFit/>
          </a:bodyPr>
          <a:lstStyle/>
          <a:p>
            <a:r>
              <a:rPr lang="en-US" sz="900" dirty="0">
                <a:latin typeface="Tahoma" panose="020B0604030504040204" pitchFamily="34" charset="0"/>
                <a:ea typeface="Tahoma" panose="020B0604030504040204" pitchFamily="34" charset="0"/>
                <a:cs typeface="Tahoma" panose="020B0604030504040204" pitchFamily="34" charset="0"/>
              </a:rPr>
              <a:t>Especially:  Under age 35 (52%), 35-44 (55%)</a:t>
            </a:r>
          </a:p>
        </p:txBody>
      </p:sp>
      <p:sp>
        <p:nvSpPr>
          <p:cNvPr id="6" name="TextBox 5">
            <a:extLst>
              <a:ext uri="{FF2B5EF4-FFF2-40B4-BE49-F238E27FC236}">
                <a16:creationId xmlns:a16="http://schemas.microsoft.com/office/drawing/2014/main" id="{EC7BBDBC-27B5-C75D-9E2E-0956733A49EC}"/>
              </a:ext>
            </a:extLst>
          </p:cNvPr>
          <p:cNvSpPr txBox="1"/>
          <p:nvPr/>
        </p:nvSpPr>
        <p:spPr>
          <a:xfrm>
            <a:off x="4194239" y="3736720"/>
            <a:ext cx="3781424" cy="369332"/>
          </a:xfrm>
          <a:prstGeom prst="rect">
            <a:avLst/>
          </a:prstGeom>
          <a:noFill/>
        </p:spPr>
        <p:txBody>
          <a:bodyPr wrap="square" rtlCol="0">
            <a:spAutoFit/>
          </a:bodyPr>
          <a:lstStyle/>
          <a:p>
            <a:r>
              <a:rPr lang="en-US" sz="900" dirty="0">
                <a:latin typeface="Tahoma" panose="020B0604030504040204" pitchFamily="34" charset="0"/>
                <a:ea typeface="Tahoma" panose="020B0604030504040204" pitchFamily="34" charset="0"/>
                <a:cs typeface="Tahoma" panose="020B0604030504040204" pitchFamily="34" charset="0"/>
              </a:rPr>
              <a:t>Especially:  African-Americans (36%); men (29%, vs. 17% of women); N-Central region (38%)</a:t>
            </a:r>
          </a:p>
        </p:txBody>
      </p:sp>
      <p:sp>
        <p:nvSpPr>
          <p:cNvPr id="7" name="TextBox 6">
            <a:extLst>
              <a:ext uri="{FF2B5EF4-FFF2-40B4-BE49-F238E27FC236}">
                <a16:creationId xmlns:a16="http://schemas.microsoft.com/office/drawing/2014/main" id="{1AC43082-1A50-C96D-4C5F-9268B611C581}"/>
              </a:ext>
            </a:extLst>
          </p:cNvPr>
          <p:cNvSpPr txBox="1"/>
          <p:nvPr/>
        </p:nvSpPr>
        <p:spPr>
          <a:xfrm>
            <a:off x="3642308" y="5068313"/>
            <a:ext cx="4922383" cy="369332"/>
          </a:xfrm>
          <a:prstGeom prst="rect">
            <a:avLst/>
          </a:prstGeom>
          <a:noFill/>
        </p:spPr>
        <p:txBody>
          <a:bodyPr wrap="square" rtlCol="0">
            <a:spAutoFit/>
          </a:bodyPr>
          <a:lstStyle/>
          <a:p>
            <a:r>
              <a:rPr lang="en-US" sz="900" dirty="0">
                <a:latin typeface="Tahoma" panose="020B0604030504040204" pitchFamily="34" charset="0"/>
                <a:ea typeface="Tahoma" panose="020B0604030504040204" pitchFamily="34" charset="0"/>
                <a:cs typeface="Tahoma" panose="020B0604030504040204" pitchFamily="34" charset="0"/>
              </a:rPr>
              <a:t>Especially:  African-Americans (23%); lived in Oak Park 5-14 yrs. (18%), CRC non-members (10%, vs. 1% of members)</a:t>
            </a:r>
          </a:p>
        </p:txBody>
      </p:sp>
      <p:sp>
        <p:nvSpPr>
          <p:cNvPr id="8" name="TextBox 7">
            <a:extLst>
              <a:ext uri="{FF2B5EF4-FFF2-40B4-BE49-F238E27FC236}">
                <a16:creationId xmlns:a16="http://schemas.microsoft.com/office/drawing/2014/main" id="{B7D418CA-3EA8-9061-3098-7F565E3CADB6}"/>
              </a:ext>
            </a:extLst>
          </p:cNvPr>
          <p:cNvSpPr txBox="1"/>
          <p:nvPr/>
        </p:nvSpPr>
        <p:spPr>
          <a:xfrm>
            <a:off x="3688028" y="4682253"/>
            <a:ext cx="4159377" cy="230832"/>
          </a:xfrm>
          <a:prstGeom prst="rect">
            <a:avLst/>
          </a:prstGeom>
          <a:noFill/>
        </p:spPr>
        <p:txBody>
          <a:bodyPr wrap="square" rtlCol="0">
            <a:spAutoFit/>
          </a:bodyPr>
          <a:lstStyle/>
          <a:p>
            <a:r>
              <a:rPr lang="en-US" sz="900" dirty="0">
                <a:latin typeface="Tahoma" panose="020B0604030504040204" pitchFamily="34" charset="0"/>
                <a:ea typeface="Tahoma" panose="020B0604030504040204" pitchFamily="34" charset="0"/>
                <a:cs typeface="Tahoma" panose="020B0604030504040204" pitchFamily="34" charset="0"/>
              </a:rPr>
              <a:t>Especially:  Lived in Oak Park 15-24 yrs. (21%)</a:t>
            </a:r>
          </a:p>
        </p:txBody>
      </p:sp>
      <p:sp>
        <p:nvSpPr>
          <p:cNvPr id="9" name="TextBox 8">
            <a:extLst>
              <a:ext uri="{FF2B5EF4-FFF2-40B4-BE49-F238E27FC236}">
                <a16:creationId xmlns:a16="http://schemas.microsoft.com/office/drawing/2014/main" id="{FD6738D2-C1FD-EEE9-E88E-C0C8E55C2A08}"/>
              </a:ext>
            </a:extLst>
          </p:cNvPr>
          <p:cNvSpPr txBox="1"/>
          <p:nvPr/>
        </p:nvSpPr>
        <p:spPr>
          <a:xfrm>
            <a:off x="3863912" y="4246961"/>
            <a:ext cx="4159377" cy="230832"/>
          </a:xfrm>
          <a:prstGeom prst="rect">
            <a:avLst/>
          </a:prstGeom>
          <a:noFill/>
        </p:spPr>
        <p:txBody>
          <a:bodyPr wrap="square" rtlCol="0">
            <a:spAutoFit/>
          </a:bodyPr>
          <a:lstStyle/>
          <a:p>
            <a:r>
              <a:rPr lang="en-US" sz="900" dirty="0">
                <a:latin typeface="Tahoma" panose="020B0604030504040204" pitchFamily="34" charset="0"/>
                <a:ea typeface="Tahoma" panose="020B0604030504040204" pitchFamily="34" charset="0"/>
                <a:cs typeface="Tahoma" panose="020B0604030504040204" pitchFamily="34" charset="0"/>
              </a:rPr>
              <a:t>Especially:  Hispanic/Latino adults (40%, n=31)</a:t>
            </a:r>
          </a:p>
        </p:txBody>
      </p:sp>
      <p:sp>
        <p:nvSpPr>
          <p:cNvPr id="10" name="TextBox 9">
            <a:extLst>
              <a:ext uri="{FF2B5EF4-FFF2-40B4-BE49-F238E27FC236}">
                <a16:creationId xmlns:a16="http://schemas.microsoft.com/office/drawing/2014/main" id="{F207D659-2CEA-E307-5DEB-9ADC5B71ACE0}"/>
              </a:ext>
            </a:extLst>
          </p:cNvPr>
          <p:cNvSpPr txBox="1"/>
          <p:nvPr/>
        </p:nvSpPr>
        <p:spPr>
          <a:xfrm>
            <a:off x="5562600" y="2877678"/>
            <a:ext cx="3219451" cy="369332"/>
          </a:xfrm>
          <a:prstGeom prst="rect">
            <a:avLst/>
          </a:prstGeom>
          <a:noFill/>
        </p:spPr>
        <p:txBody>
          <a:bodyPr wrap="square" rtlCol="0">
            <a:spAutoFit/>
          </a:bodyPr>
          <a:lstStyle/>
          <a:p>
            <a:r>
              <a:rPr lang="en-US" sz="900" dirty="0">
                <a:latin typeface="Tahoma" panose="020B0604030504040204" pitchFamily="34" charset="0"/>
                <a:ea typeface="Tahoma" panose="020B0604030504040204" pitchFamily="34" charset="0"/>
                <a:cs typeface="Tahoma" panose="020B0604030504040204" pitchFamily="34" charset="0"/>
              </a:rPr>
              <a:t>Especially:  PDOP program participants (63%, vs. 41% of non-participants); homeowners (61%, vs. 42% of renters)</a:t>
            </a:r>
          </a:p>
        </p:txBody>
      </p:sp>
      <p:sp>
        <p:nvSpPr>
          <p:cNvPr id="13" name="Content Placeholder 2">
            <a:extLst>
              <a:ext uri="{FF2B5EF4-FFF2-40B4-BE49-F238E27FC236}">
                <a16:creationId xmlns:a16="http://schemas.microsoft.com/office/drawing/2014/main" id="{75F61494-7340-1EE8-2F9A-969AAD4AE69F}"/>
              </a:ext>
            </a:extLst>
          </p:cNvPr>
          <p:cNvSpPr txBox="1">
            <a:spLocks/>
          </p:cNvSpPr>
          <p:nvPr/>
        </p:nvSpPr>
        <p:spPr>
          <a:xfrm>
            <a:off x="581191" y="1407888"/>
            <a:ext cx="7976627" cy="409740"/>
          </a:xfrm>
          <a:prstGeom prst="rect">
            <a:avLst/>
          </a:prstGeom>
        </p:spPr>
        <p:txBody>
          <a:bodyPr vert="horz" lIns="91440" tIns="45720" rIns="91440" bIns="45720" rtlCol="0" anchor="t">
            <a:noAutofit/>
          </a:bodyPr>
          <a:lstStyle>
            <a:lvl1pPr marL="305992" indent="-305992" algn="l" defTabSz="457189" rtl="0" eaLnBrk="1" latinLnBrk="0" hangingPunct="1">
              <a:spcBef>
                <a:spcPct val="20000"/>
              </a:spcBef>
              <a:spcAft>
                <a:spcPts val="600"/>
              </a:spcAft>
              <a:buClrTx/>
              <a:buSzPct val="92000"/>
              <a:buFont typeface="Wingdings" panose="05000000000000000000" pitchFamily="2" charset="2"/>
              <a:buChar char="Ø"/>
              <a:defRPr sz="1200" kern="1200">
                <a:solidFill>
                  <a:schemeClr val="tx2"/>
                </a:solidFill>
                <a:latin typeface="+mn-lt"/>
                <a:ea typeface="+mn-ea"/>
                <a:cs typeface="+mn-cs"/>
              </a:defRPr>
            </a:lvl1pPr>
            <a:lvl2pPr marL="629984" indent="-305992" algn="l" defTabSz="457189" rtl="0" eaLnBrk="1" latinLnBrk="0" hangingPunct="1">
              <a:spcBef>
                <a:spcPct val="20000"/>
              </a:spcBef>
              <a:spcAft>
                <a:spcPts val="600"/>
              </a:spcAft>
              <a:buClrTx/>
              <a:buSzPct val="92000"/>
              <a:buFont typeface="Wingdings 2" panose="05020102010507070707" pitchFamily="18" charset="2"/>
              <a:buChar char=""/>
              <a:defRPr sz="1200" kern="1200">
                <a:solidFill>
                  <a:schemeClr val="tx2"/>
                </a:solidFill>
                <a:latin typeface="+mn-lt"/>
                <a:ea typeface="+mn-ea"/>
                <a:cs typeface="+mn-cs"/>
              </a:defRPr>
            </a:lvl2pPr>
            <a:lvl3pPr marL="899978" indent="-269993" algn="l" defTabSz="457189" rtl="0" eaLnBrk="1" latinLnBrk="0" hangingPunct="1">
              <a:spcBef>
                <a:spcPct val="20000"/>
              </a:spcBef>
              <a:spcAft>
                <a:spcPts val="600"/>
              </a:spcAft>
              <a:buClrTx/>
              <a:buSzPct val="92000"/>
              <a:buFont typeface="Wingdings 2" panose="05020102010507070707" pitchFamily="18" charset="2"/>
              <a:buChar char=""/>
              <a:defRPr sz="1200" kern="1200">
                <a:solidFill>
                  <a:schemeClr val="tx2"/>
                </a:solidFill>
                <a:latin typeface="+mn-lt"/>
                <a:ea typeface="+mn-ea"/>
                <a:cs typeface="+mn-cs"/>
              </a:defRPr>
            </a:lvl3pPr>
            <a:lvl4pPr marL="1241969" indent="-233994" algn="l" defTabSz="457189" rtl="0" eaLnBrk="1" latinLnBrk="0" hangingPunct="1">
              <a:spcBef>
                <a:spcPct val="20000"/>
              </a:spcBef>
              <a:spcAft>
                <a:spcPts val="600"/>
              </a:spcAft>
              <a:buClrTx/>
              <a:buSzPct val="92000"/>
              <a:buFont typeface="Wingdings 2" panose="05020102010507070707" pitchFamily="18" charset="2"/>
              <a:buChar char=""/>
              <a:defRPr sz="1200" kern="1200">
                <a:solidFill>
                  <a:schemeClr val="tx2"/>
                </a:solidFill>
                <a:latin typeface="+mn-lt"/>
                <a:ea typeface="+mn-ea"/>
                <a:cs typeface="+mn-cs"/>
              </a:defRPr>
            </a:lvl4pPr>
            <a:lvl5pPr marL="1601960" indent="-233994" algn="l" defTabSz="457189" rtl="0" eaLnBrk="1" latinLnBrk="0" hangingPunct="1">
              <a:spcBef>
                <a:spcPct val="20000"/>
              </a:spcBef>
              <a:spcAft>
                <a:spcPts val="600"/>
              </a:spcAft>
              <a:buClrTx/>
              <a:buSzPct val="92000"/>
              <a:buFont typeface="Wingdings 2" panose="05020102010507070707" pitchFamily="18" charset="2"/>
              <a:buChar char=""/>
              <a:defRPr sz="1200" kern="1200">
                <a:solidFill>
                  <a:schemeClr val="tx2"/>
                </a:solidFill>
                <a:latin typeface="+mn-lt"/>
                <a:ea typeface="+mn-ea"/>
                <a:cs typeface="+mn-cs"/>
              </a:defRPr>
            </a:lvl5pPr>
            <a:lvl6pPr marL="1899953" indent="-228594" algn="l" defTabSz="457189"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199945" indent="-228594" algn="l" defTabSz="457189"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499938" indent="-228594" algn="l" defTabSz="457189"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799930" indent="-228594" algn="l" defTabSz="457189"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285744" marR="0" lvl="0" indent="-285744" algn="l" defTabSz="914377" rtl="0" eaLnBrk="1" fontAlgn="auto" latinLnBrk="0" hangingPunct="1">
              <a:lnSpc>
                <a:spcPct val="110000"/>
              </a:lnSpc>
              <a:spcBef>
                <a:spcPts val="0"/>
              </a:spcBef>
              <a:spcAft>
                <a:spcPts val="0"/>
              </a:spcAft>
              <a:buClrTx/>
              <a:buSzPct val="100000"/>
              <a:buFont typeface="Wingdings" panose="05000000000000000000" pitchFamily="2" charset="2"/>
              <a:buChar char="Ø"/>
              <a:tabLst>
                <a:tab pos="173034" algn="l"/>
              </a:tabLst>
              <a:defRPr/>
            </a:pPr>
            <a:r>
              <a:rPr lang="en-US" sz="1100" dirty="0">
                <a:solidFill>
                  <a:schemeClr val="tx1"/>
                </a:solidFill>
                <a:latin typeface="Tahoma" panose="020B0604030504040204" pitchFamily="34" charset="0"/>
                <a:ea typeface="Tahoma" panose="020B0604030504040204" pitchFamily="34" charset="0"/>
                <a:cs typeface="Tahoma" panose="020B0604030504040204" pitchFamily="34" charset="0"/>
              </a:rPr>
              <a:t>Hispanic residents would be more likely to call the PDOP for more information, while African Americans report a greater likelihood of looking to print materials (program guide, District flyers) compared to the average.  </a:t>
            </a:r>
            <a:endParaRPr kumimoji="0" lang="en-US" sz="1100" b="0" i="0" u="none" strike="noStrike" kern="1200" cap="none" spc="0" normalizeH="0" baseline="0" noProof="0" dirty="0">
              <a:ln>
                <a:noFill/>
              </a:ln>
              <a:solidFill>
                <a:schemeClr val="tx1"/>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14" name="Arrow: Right 13">
            <a:extLst>
              <a:ext uri="{FF2B5EF4-FFF2-40B4-BE49-F238E27FC236}">
                <a16:creationId xmlns:a16="http://schemas.microsoft.com/office/drawing/2014/main" id="{19D81E84-A231-152F-7BB8-68FC365BE720}"/>
              </a:ext>
            </a:extLst>
          </p:cNvPr>
          <p:cNvSpPr/>
          <p:nvPr/>
        </p:nvSpPr>
        <p:spPr>
          <a:xfrm>
            <a:off x="5509260" y="2949991"/>
            <a:ext cx="106680" cy="245651"/>
          </a:xfrm>
          <a:prstGeom prst="rightArrow">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Arrow: Right 14">
            <a:extLst>
              <a:ext uri="{FF2B5EF4-FFF2-40B4-BE49-F238E27FC236}">
                <a16:creationId xmlns:a16="http://schemas.microsoft.com/office/drawing/2014/main" id="{4889737F-639D-FFDF-B5A0-AACCB3845357}"/>
              </a:ext>
            </a:extLst>
          </p:cNvPr>
          <p:cNvSpPr/>
          <p:nvPr/>
        </p:nvSpPr>
        <p:spPr>
          <a:xfrm>
            <a:off x="5156741" y="3376951"/>
            <a:ext cx="106680" cy="245651"/>
          </a:xfrm>
          <a:prstGeom prst="rightArrow">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Arrow: Right 15">
            <a:extLst>
              <a:ext uri="{FF2B5EF4-FFF2-40B4-BE49-F238E27FC236}">
                <a16:creationId xmlns:a16="http://schemas.microsoft.com/office/drawing/2014/main" id="{3C55C1E7-12B7-FA90-2AED-07C0EEC15E69}"/>
              </a:ext>
            </a:extLst>
          </p:cNvPr>
          <p:cNvSpPr/>
          <p:nvPr/>
        </p:nvSpPr>
        <p:spPr>
          <a:xfrm>
            <a:off x="4095750" y="3822481"/>
            <a:ext cx="106680" cy="245651"/>
          </a:xfrm>
          <a:prstGeom prst="rightArrow">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Arrow: Right 16">
            <a:extLst>
              <a:ext uri="{FF2B5EF4-FFF2-40B4-BE49-F238E27FC236}">
                <a16:creationId xmlns:a16="http://schemas.microsoft.com/office/drawing/2014/main" id="{A716AEA7-7373-F2EB-BF30-3F1F68615FB3}"/>
              </a:ext>
            </a:extLst>
          </p:cNvPr>
          <p:cNvSpPr/>
          <p:nvPr/>
        </p:nvSpPr>
        <p:spPr>
          <a:xfrm>
            <a:off x="3810572" y="4246961"/>
            <a:ext cx="106680" cy="245651"/>
          </a:xfrm>
          <a:prstGeom prst="rightArrow">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Arrow: Right 17">
            <a:extLst>
              <a:ext uri="{FF2B5EF4-FFF2-40B4-BE49-F238E27FC236}">
                <a16:creationId xmlns:a16="http://schemas.microsoft.com/office/drawing/2014/main" id="{BE8CD5A0-4E2F-214B-ED16-EF5AA4541485}"/>
              </a:ext>
            </a:extLst>
          </p:cNvPr>
          <p:cNvSpPr/>
          <p:nvPr/>
        </p:nvSpPr>
        <p:spPr>
          <a:xfrm>
            <a:off x="3581348" y="4707045"/>
            <a:ext cx="106680" cy="245651"/>
          </a:xfrm>
          <a:prstGeom prst="rightArrow">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Arrow: Right 18">
            <a:extLst>
              <a:ext uri="{FF2B5EF4-FFF2-40B4-BE49-F238E27FC236}">
                <a16:creationId xmlns:a16="http://schemas.microsoft.com/office/drawing/2014/main" id="{579EADC5-669F-1C9B-664F-AA4680A019DE}"/>
              </a:ext>
            </a:extLst>
          </p:cNvPr>
          <p:cNvSpPr/>
          <p:nvPr/>
        </p:nvSpPr>
        <p:spPr>
          <a:xfrm>
            <a:off x="3540010" y="5101481"/>
            <a:ext cx="106680" cy="245651"/>
          </a:xfrm>
          <a:prstGeom prst="rightArrow">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79626340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8F84C2F-4A29-3572-2DE5-9BF18FBB909E}"/>
              </a:ext>
            </a:extLst>
          </p:cNvPr>
          <p:cNvSpPr/>
          <p:nvPr/>
        </p:nvSpPr>
        <p:spPr>
          <a:xfrm>
            <a:off x="0" y="2438399"/>
            <a:ext cx="8001000" cy="1371600"/>
          </a:xfrm>
          <a:prstGeom prst="rect">
            <a:avLst/>
          </a:prstGeom>
          <a:solidFill>
            <a:srgbClr val="7AA845"/>
          </a:solidFill>
          <a:ln w="50800" cap="rnd" cmpd="dbl" algn="ctr">
            <a:noFill/>
            <a:prstDash val="solid"/>
          </a:ln>
          <a:effectLst/>
        </p:spPr>
        <p:txBody>
          <a:bodyPr anchor="ctr"/>
          <a:lstStyle/>
          <a:p>
            <a:pPr marL="0" marR="0" lvl="0" indent="0" defTabSz="914400" eaLnBrk="1" fontAlgn="auto" latinLnBrk="0" hangingPunct="1">
              <a:lnSpc>
                <a:spcPct val="100000"/>
              </a:lnSpc>
              <a:spcBef>
                <a:spcPts val="0"/>
              </a:spcBef>
              <a:spcAft>
                <a:spcPts val="0"/>
              </a:spcAft>
              <a:buClrTx/>
              <a:buSzTx/>
              <a:buFontTx/>
              <a:buNone/>
              <a:tabLst/>
              <a:defRPr/>
            </a:pPr>
            <a:r>
              <a:rPr lang="en-US" sz="2400" kern="0" dirty="0">
                <a:solidFill>
                  <a:prstClr val="white"/>
                </a:solidFill>
                <a:latin typeface="Tahoma" panose="020B0604030504040204" pitchFamily="34" charset="0"/>
                <a:ea typeface="Tahoma" panose="020B0604030504040204" pitchFamily="34" charset="0"/>
                <a:cs typeface="Tahoma" panose="020B0604030504040204" pitchFamily="34" charset="0"/>
              </a:rPr>
              <a:t>	</a:t>
            </a:r>
            <a:r>
              <a:rPr kumimoji="0" lang="en-US" sz="2400" b="0" i="0" u="none" strike="noStrike" kern="0" cap="none" spc="0" normalizeH="0" baseline="0" noProof="0" dirty="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rPr>
              <a:t>VII. 	PDOP Program Participation and Satisfaction</a:t>
            </a:r>
          </a:p>
        </p:txBody>
      </p:sp>
      <p:sp>
        <p:nvSpPr>
          <p:cNvPr id="5" name="Rectangle 4">
            <a:extLst>
              <a:ext uri="{FF2B5EF4-FFF2-40B4-BE49-F238E27FC236}">
                <a16:creationId xmlns:a16="http://schemas.microsoft.com/office/drawing/2014/main" id="{249D5101-5743-D165-0CEF-CA7693765855}"/>
              </a:ext>
            </a:extLst>
          </p:cNvPr>
          <p:cNvSpPr/>
          <p:nvPr/>
        </p:nvSpPr>
        <p:spPr>
          <a:xfrm rot="10800000">
            <a:off x="8077200" y="2438399"/>
            <a:ext cx="1066800" cy="1371600"/>
          </a:xfrm>
          <a:prstGeom prst="rect">
            <a:avLst/>
          </a:prstGeom>
          <a:solidFill>
            <a:srgbClr val="0070C0"/>
          </a:solidFill>
          <a:ln w="50800" cap="rnd" cmpd="dbl"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Gill Sans MT" panose="020B0502020104020203"/>
              <a:ea typeface="+mn-ea"/>
              <a:cs typeface="+mn-cs"/>
            </a:endParaRPr>
          </a:p>
        </p:txBody>
      </p:sp>
    </p:spTree>
    <p:extLst>
      <p:ext uri="{BB962C8B-B14F-4D97-AF65-F5344CB8AC3E}">
        <p14:creationId xmlns:p14="http://schemas.microsoft.com/office/powerpoint/2010/main" val="320243042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4F836557-0FEA-75E5-D54B-142CE907A1F7}"/>
              </a:ext>
            </a:extLst>
          </p:cNvPr>
          <p:cNvSpPr txBox="1"/>
          <p:nvPr/>
        </p:nvSpPr>
        <p:spPr>
          <a:xfrm>
            <a:off x="5140051" y="160719"/>
            <a:ext cx="3451860" cy="261610"/>
          </a:xfrm>
          <a:prstGeom prst="rect">
            <a:avLst/>
          </a:prstGeom>
          <a:noFill/>
        </p:spPr>
        <p:txBody>
          <a:bodyPr wrap="square" rtlCol="0">
            <a:spAutoFit/>
          </a:bodyPr>
          <a:lstStyle/>
          <a:p>
            <a:pPr algn="r"/>
            <a:r>
              <a:rPr lang="en-US" sz="1100" b="1" dirty="0">
                <a:solidFill>
                  <a:schemeClr val="bg1"/>
                </a:solidFill>
                <a:latin typeface="Tahoma" panose="020B0604030504040204" pitchFamily="34" charset="0"/>
                <a:ea typeface="Tahoma" panose="020B0604030504040204" pitchFamily="34" charset="0"/>
                <a:cs typeface="Tahoma" panose="020B0604030504040204" pitchFamily="34" charset="0"/>
              </a:rPr>
              <a:t>Recent Program Participation</a:t>
            </a:r>
          </a:p>
        </p:txBody>
      </p:sp>
      <p:sp>
        <p:nvSpPr>
          <p:cNvPr id="26" name="TextBox 25">
            <a:extLst>
              <a:ext uri="{FF2B5EF4-FFF2-40B4-BE49-F238E27FC236}">
                <a16:creationId xmlns:a16="http://schemas.microsoft.com/office/drawing/2014/main" id="{2DE5E714-FBFE-B13F-2C4D-F8A5BCD3152C}"/>
              </a:ext>
            </a:extLst>
          </p:cNvPr>
          <p:cNvSpPr txBox="1"/>
          <p:nvPr/>
        </p:nvSpPr>
        <p:spPr>
          <a:xfrm>
            <a:off x="1448862" y="1492532"/>
            <a:ext cx="2831037" cy="276999"/>
          </a:xfrm>
          <a:prstGeom prst="rect">
            <a:avLst/>
          </a:prstGeom>
          <a:noFill/>
          <a:ln>
            <a:solidFill>
              <a:schemeClr val="tx1"/>
            </a:solidFill>
          </a:ln>
        </p:spPr>
        <p:txBody>
          <a:bodyPr wrap="square" rtlCol="0">
            <a:spAutoFit/>
          </a:bodyPr>
          <a:lstStyle/>
          <a:p>
            <a:pPr algn="ctr"/>
            <a:r>
              <a:rPr lang="en-US" sz="1200" b="1" dirty="0">
                <a:latin typeface="Tahoma" panose="020B0604030504040204" pitchFamily="34" charset="0"/>
                <a:ea typeface="Tahoma" panose="020B0604030504040204" pitchFamily="34" charset="0"/>
                <a:cs typeface="Tahoma" panose="020B0604030504040204" pitchFamily="34" charset="0"/>
              </a:rPr>
              <a:t>Program Participation (Past Year)</a:t>
            </a:r>
          </a:p>
        </p:txBody>
      </p:sp>
      <p:sp>
        <p:nvSpPr>
          <p:cNvPr id="2" name="TextBox 1">
            <a:extLst>
              <a:ext uri="{FF2B5EF4-FFF2-40B4-BE49-F238E27FC236}">
                <a16:creationId xmlns:a16="http://schemas.microsoft.com/office/drawing/2014/main" id="{7C00DB65-41F5-2729-A0F7-E0B93BA7DBC1}"/>
              </a:ext>
            </a:extLst>
          </p:cNvPr>
          <p:cNvSpPr txBox="1"/>
          <p:nvPr/>
        </p:nvSpPr>
        <p:spPr>
          <a:xfrm>
            <a:off x="1580422" y="6379151"/>
            <a:ext cx="7119257" cy="478849"/>
          </a:xfrm>
          <a:prstGeom prst="rect">
            <a:avLst/>
          </a:prstGeom>
          <a:noFill/>
        </p:spPr>
        <p:txBody>
          <a:bodyPr wrap="square" rtlCol="0">
            <a:spAutoFit/>
          </a:bodyPr>
          <a:lstStyle/>
          <a:p>
            <a:pPr marR="171450" lvl="0">
              <a:lnSpc>
                <a:spcPct val="107000"/>
              </a:lnSpc>
              <a:spcBef>
                <a:spcPts val="400"/>
              </a:spcBef>
              <a:spcAft>
                <a:spcPts val="0"/>
              </a:spcAft>
              <a:buSzPts val="1000"/>
            </a:pPr>
            <a:r>
              <a:rPr lang="en-US" sz="800" i="1" dirty="0">
                <a:effectLst/>
                <a:latin typeface="Tahoma" panose="020B0604030504040204" pitchFamily="34" charset="0"/>
                <a:ea typeface="Tahoma" panose="020B0604030504040204" pitchFamily="34" charset="0"/>
                <a:cs typeface="Tahoma" panose="020B0604030504040204" pitchFamily="34" charset="0"/>
              </a:rPr>
              <a:t>Q17.  </a:t>
            </a:r>
            <a:r>
              <a:rPr lang="en-US" sz="800" i="1" u="none" strike="noStrike" dirty="0">
                <a:effectLst/>
                <a:latin typeface="Tahoma" panose="020B0604030504040204" pitchFamily="34" charset="0"/>
                <a:ea typeface="Tahoma" panose="020B0604030504040204" pitchFamily="34" charset="0"/>
                <a:cs typeface="Tahoma" panose="020B0604030504040204" pitchFamily="34" charset="0"/>
              </a:rPr>
              <a:t>Please indicate if you or any household member (or visiting guest) has participated in any of the following Park District of Oak Park programs or events below </a:t>
            </a:r>
            <a:r>
              <a:rPr lang="en-US" sz="800" i="1" u="sng" strike="noStrike" dirty="0">
                <a:effectLst/>
                <a:latin typeface="Tahoma" panose="020B0604030504040204" pitchFamily="34" charset="0"/>
                <a:ea typeface="Tahoma" panose="020B0604030504040204" pitchFamily="34" charset="0"/>
                <a:cs typeface="Tahoma" panose="020B0604030504040204" pitchFamily="34" charset="0"/>
              </a:rPr>
              <a:t>in the past 12 months</a:t>
            </a:r>
            <a:r>
              <a:rPr lang="en-US" sz="800" i="1" u="none" strike="noStrike" dirty="0">
                <a:effectLst/>
                <a:latin typeface="Tahoma" panose="020B0604030504040204" pitchFamily="34" charset="0"/>
                <a:ea typeface="Tahoma" panose="020B0604030504040204" pitchFamily="34" charset="0"/>
                <a:cs typeface="Tahoma" panose="020B0604030504040204" pitchFamily="34" charset="0"/>
              </a:rPr>
              <a:t>.</a:t>
            </a:r>
            <a:endParaRPr lang="en-US" sz="800" i="1" dirty="0">
              <a:effectLst/>
              <a:latin typeface="Tahoma" panose="020B0604030504040204" pitchFamily="34" charset="0"/>
              <a:ea typeface="Tahoma" panose="020B0604030504040204" pitchFamily="34" charset="0"/>
              <a:cs typeface="Tahoma" panose="020B0604030504040204" pitchFamily="34" charset="0"/>
            </a:endParaRPr>
          </a:p>
          <a:p>
            <a:endParaRPr lang="en-US" sz="800" i="1" dirty="0">
              <a:latin typeface="Tahoma" panose="020B0604030504040204" pitchFamily="34" charset="0"/>
              <a:ea typeface="Tahoma" panose="020B0604030504040204" pitchFamily="34" charset="0"/>
              <a:cs typeface="Tahoma" panose="020B0604030504040204" pitchFamily="34" charset="0"/>
            </a:endParaRPr>
          </a:p>
        </p:txBody>
      </p:sp>
      <p:graphicFrame>
        <p:nvGraphicFramePr>
          <p:cNvPr id="8" name="Chart 7">
            <a:extLst>
              <a:ext uri="{FF2B5EF4-FFF2-40B4-BE49-F238E27FC236}">
                <a16:creationId xmlns:a16="http://schemas.microsoft.com/office/drawing/2014/main" id="{E5DE6CEC-3816-B742-ADC5-831169154EB1}"/>
              </a:ext>
            </a:extLst>
          </p:cNvPr>
          <p:cNvGraphicFramePr/>
          <p:nvPr>
            <p:extLst>
              <p:ext uri="{D42A27DB-BD31-4B8C-83A1-F6EECF244321}">
                <p14:modId xmlns:p14="http://schemas.microsoft.com/office/powerpoint/2010/main" val="2801422839"/>
              </p:ext>
            </p:extLst>
          </p:nvPr>
        </p:nvGraphicFramePr>
        <p:xfrm>
          <a:off x="310971" y="1815251"/>
          <a:ext cx="4713785" cy="460460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7" name="Chart 26">
            <a:extLst>
              <a:ext uri="{FF2B5EF4-FFF2-40B4-BE49-F238E27FC236}">
                <a16:creationId xmlns:a16="http://schemas.microsoft.com/office/drawing/2014/main" id="{8FFFD966-35D9-A234-5B5D-F848ECB028A1}"/>
              </a:ext>
            </a:extLst>
          </p:cNvPr>
          <p:cNvGraphicFramePr/>
          <p:nvPr>
            <p:extLst>
              <p:ext uri="{D42A27DB-BD31-4B8C-83A1-F6EECF244321}">
                <p14:modId xmlns:p14="http://schemas.microsoft.com/office/powerpoint/2010/main" val="1248921571"/>
              </p:ext>
            </p:extLst>
          </p:nvPr>
        </p:nvGraphicFramePr>
        <p:xfrm>
          <a:off x="4864101" y="1650054"/>
          <a:ext cx="3734480" cy="3696290"/>
        </p:xfrm>
        <a:graphic>
          <a:graphicData uri="http://schemas.openxmlformats.org/drawingml/2006/chart">
            <c:chart xmlns:c="http://schemas.openxmlformats.org/drawingml/2006/chart" xmlns:r="http://schemas.openxmlformats.org/officeDocument/2006/relationships" r:id="rId4"/>
          </a:graphicData>
        </a:graphic>
      </p:graphicFrame>
      <p:sp>
        <p:nvSpPr>
          <p:cNvPr id="28" name="TextBox 27">
            <a:extLst>
              <a:ext uri="{FF2B5EF4-FFF2-40B4-BE49-F238E27FC236}">
                <a16:creationId xmlns:a16="http://schemas.microsoft.com/office/drawing/2014/main" id="{C4013B15-3321-9143-5A16-6BFA00BAB41E}"/>
              </a:ext>
            </a:extLst>
          </p:cNvPr>
          <p:cNvSpPr txBox="1"/>
          <p:nvPr/>
        </p:nvSpPr>
        <p:spPr>
          <a:xfrm>
            <a:off x="5452110" y="1538252"/>
            <a:ext cx="2560319" cy="276999"/>
          </a:xfrm>
          <a:prstGeom prst="rect">
            <a:avLst/>
          </a:prstGeom>
          <a:noFill/>
          <a:ln>
            <a:solidFill>
              <a:schemeClr val="tx1"/>
            </a:solidFill>
          </a:ln>
        </p:spPr>
        <p:txBody>
          <a:bodyPr wrap="square" rtlCol="0">
            <a:spAutoFit/>
          </a:bodyPr>
          <a:lstStyle/>
          <a:p>
            <a:pPr algn="ctr"/>
            <a:r>
              <a:rPr lang="en-US" sz="1200" b="1" dirty="0">
                <a:latin typeface="Tahoma" panose="020B0604030504040204" pitchFamily="34" charset="0"/>
                <a:ea typeface="Tahoma" panose="020B0604030504040204" pitchFamily="34" charset="0"/>
                <a:cs typeface="Tahoma" panose="020B0604030504040204" pitchFamily="34" charset="0"/>
              </a:rPr>
              <a:t>Event Attendance (Past Year)</a:t>
            </a:r>
          </a:p>
        </p:txBody>
      </p:sp>
      <p:sp>
        <p:nvSpPr>
          <p:cNvPr id="4" name="TextBox 3">
            <a:extLst>
              <a:ext uri="{FF2B5EF4-FFF2-40B4-BE49-F238E27FC236}">
                <a16:creationId xmlns:a16="http://schemas.microsoft.com/office/drawing/2014/main" id="{4AEAF1DB-48C2-43EF-753B-55B4EBC36EBB}"/>
              </a:ext>
            </a:extLst>
          </p:cNvPr>
          <p:cNvSpPr txBox="1"/>
          <p:nvPr/>
        </p:nvSpPr>
        <p:spPr>
          <a:xfrm>
            <a:off x="482599" y="635000"/>
            <a:ext cx="8109311" cy="692497"/>
          </a:xfrm>
          <a:prstGeom prst="rect">
            <a:avLst/>
          </a:prstGeom>
          <a:noFill/>
        </p:spPr>
        <p:txBody>
          <a:bodyPr wrap="square" rtlCol="0">
            <a:spAutoFit/>
          </a:bodyPr>
          <a:lstStyle/>
          <a:p>
            <a:r>
              <a:rPr lang="en-US" sz="1300" b="1" dirty="0">
                <a:latin typeface="Tahoma" panose="020B0604030504040204" pitchFamily="34" charset="0"/>
                <a:ea typeface="Tahoma" panose="020B0604030504040204" pitchFamily="34" charset="0"/>
                <a:cs typeface="Tahoma" panose="020B0604030504040204" pitchFamily="34" charset="0"/>
              </a:rPr>
              <a:t>When asked about household participation in recent PDOP programs, summer concerts, movies in the park, and Fall Fest events are cited most often.  At least one in ten households also participate in youth sports and summer camps, and adult fitness and sports programs</a:t>
            </a:r>
          </a:p>
        </p:txBody>
      </p:sp>
    </p:spTree>
    <p:extLst>
      <p:ext uri="{BB962C8B-B14F-4D97-AF65-F5344CB8AC3E}">
        <p14:creationId xmlns:p14="http://schemas.microsoft.com/office/powerpoint/2010/main" val="8184019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a:extLst>
              <a:ext uri="{FF2B5EF4-FFF2-40B4-BE49-F238E27FC236}">
                <a16:creationId xmlns:a16="http://schemas.microsoft.com/office/drawing/2014/main" id="{E52BEA65-C229-87B7-B4F7-133E5B0044CD}"/>
              </a:ext>
            </a:extLst>
          </p:cNvPr>
          <p:cNvGraphicFramePr/>
          <p:nvPr>
            <p:extLst>
              <p:ext uri="{D42A27DB-BD31-4B8C-83A1-F6EECF244321}">
                <p14:modId xmlns:p14="http://schemas.microsoft.com/office/powerpoint/2010/main" val="2034124672"/>
              </p:ext>
            </p:extLst>
          </p:nvPr>
        </p:nvGraphicFramePr>
        <p:xfrm>
          <a:off x="581191" y="3166270"/>
          <a:ext cx="8349147" cy="3374195"/>
        </p:xfrm>
        <a:graphic>
          <a:graphicData uri="http://schemas.openxmlformats.org/drawingml/2006/chart">
            <c:chart xmlns:c="http://schemas.openxmlformats.org/drawingml/2006/chart" xmlns:r="http://schemas.openxmlformats.org/officeDocument/2006/relationships" r:id="rId2"/>
          </a:graphicData>
        </a:graphic>
      </p:graphicFrame>
      <p:sp>
        <p:nvSpPr>
          <p:cNvPr id="3" name="TextBox 2">
            <a:extLst>
              <a:ext uri="{FF2B5EF4-FFF2-40B4-BE49-F238E27FC236}">
                <a16:creationId xmlns:a16="http://schemas.microsoft.com/office/drawing/2014/main" id="{9A788335-F4EF-625D-0228-E3CC70ADBCB1}"/>
              </a:ext>
            </a:extLst>
          </p:cNvPr>
          <p:cNvSpPr txBox="1"/>
          <p:nvPr/>
        </p:nvSpPr>
        <p:spPr>
          <a:xfrm>
            <a:off x="2094367" y="6358344"/>
            <a:ext cx="5854575" cy="338554"/>
          </a:xfrm>
          <a:prstGeom prst="rect">
            <a:avLst/>
          </a:prstGeom>
          <a:noFill/>
        </p:spPr>
        <p:txBody>
          <a:bodyPr wrap="square" rtlCol="0">
            <a:spAutoFit/>
          </a:bodyPr>
          <a:lstStyle/>
          <a:p>
            <a:r>
              <a:rPr lang="en-US" sz="800" i="1" u="none" strike="noStrike" dirty="0">
                <a:effectLst/>
                <a:latin typeface="Tahoma" panose="020B0604030504040204" pitchFamily="34" charset="0"/>
                <a:ea typeface="Tahoma" panose="020B0604030504040204" pitchFamily="34" charset="0"/>
                <a:cs typeface="Tahoma" panose="020B0604030504040204" pitchFamily="34" charset="0"/>
              </a:rPr>
              <a:t>Q18.  </a:t>
            </a:r>
            <a:r>
              <a:rPr lang="en-US" sz="800" i="1" dirty="0">
                <a:latin typeface="Tahoma" panose="020B0604030504040204" pitchFamily="34" charset="0"/>
                <a:ea typeface="Tahoma" panose="020B0604030504040204" pitchFamily="34" charset="0"/>
                <a:cs typeface="Tahoma" panose="020B0604030504040204" pitchFamily="34" charset="0"/>
              </a:rPr>
              <a:t>Thinking about the programs and events that you participated in, please rate your satisfaction with each of the following.  (0-10 scale)</a:t>
            </a:r>
            <a:endParaRPr lang="en-US" sz="800" i="1" u="none" strike="noStrike" dirty="0">
              <a:effectLst/>
              <a:latin typeface="Tahoma" panose="020B0604030504040204" pitchFamily="34" charset="0"/>
              <a:ea typeface="Tahoma" panose="020B0604030504040204" pitchFamily="34" charset="0"/>
              <a:cs typeface="Tahoma" panose="020B0604030504040204" pitchFamily="34" charset="0"/>
            </a:endParaRPr>
          </a:p>
        </p:txBody>
      </p:sp>
      <p:sp>
        <p:nvSpPr>
          <p:cNvPr id="4" name="TextBox 3">
            <a:extLst>
              <a:ext uri="{FF2B5EF4-FFF2-40B4-BE49-F238E27FC236}">
                <a16:creationId xmlns:a16="http://schemas.microsoft.com/office/drawing/2014/main" id="{F2286932-DE3D-436B-537A-57DF3DF33DB8}"/>
              </a:ext>
            </a:extLst>
          </p:cNvPr>
          <p:cNvSpPr txBox="1"/>
          <p:nvPr/>
        </p:nvSpPr>
        <p:spPr>
          <a:xfrm>
            <a:off x="2792222" y="3599207"/>
            <a:ext cx="3419529" cy="461665"/>
          </a:xfrm>
          <a:prstGeom prst="rect">
            <a:avLst/>
          </a:prstGeom>
          <a:noFill/>
          <a:ln>
            <a:solidFill>
              <a:schemeClr val="tx1"/>
            </a:solidFill>
          </a:ln>
        </p:spPr>
        <p:txBody>
          <a:bodyPr wrap="square" rtlCol="0">
            <a:spAutoFit/>
          </a:bodyPr>
          <a:lstStyle/>
          <a:p>
            <a:pPr algn="ctr"/>
            <a:r>
              <a:rPr lang="en-US" sz="1200" b="1" dirty="0">
                <a:latin typeface="Tahoma" panose="020B0604030504040204" pitchFamily="34" charset="0"/>
                <a:ea typeface="Tahoma" panose="020B0604030504040204" pitchFamily="34" charset="0"/>
                <a:cs typeface="Tahoma" panose="020B0604030504040204" pitchFamily="34" charset="0"/>
              </a:rPr>
              <a:t>Satisfaction with PDOP Programs/Events</a:t>
            </a:r>
          </a:p>
          <a:p>
            <a:pPr algn="ctr"/>
            <a:r>
              <a:rPr lang="en-US" sz="1200" b="1" dirty="0">
                <a:latin typeface="Tahoma" panose="020B0604030504040204" pitchFamily="34" charset="0"/>
                <a:ea typeface="Tahoma" panose="020B0604030504040204" pitchFamily="34" charset="0"/>
                <a:cs typeface="Tahoma" panose="020B0604030504040204" pitchFamily="34" charset="0"/>
              </a:rPr>
              <a:t>(0-10 scale)</a:t>
            </a:r>
          </a:p>
        </p:txBody>
      </p:sp>
      <p:sp>
        <p:nvSpPr>
          <p:cNvPr id="5" name="TextBox 4">
            <a:extLst>
              <a:ext uri="{FF2B5EF4-FFF2-40B4-BE49-F238E27FC236}">
                <a16:creationId xmlns:a16="http://schemas.microsoft.com/office/drawing/2014/main" id="{B7BCFCA7-DBE7-0B98-1870-727D3F28E04D}"/>
              </a:ext>
            </a:extLst>
          </p:cNvPr>
          <p:cNvSpPr txBox="1"/>
          <p:nvPr/>
        </p:nvSpPr>
        <p:spPr>
          <a:xfrm>
            <a:off x="6853114" y="4349332"/>
            <a:ext cx="863600" cy="230832"/>
          </a:xfrm>
          <a:prstGeom prst="rect">
            <a:avLst/>
          </a:prstGeom>
          <a:noFill/>
        </p:spPr>
        <p:txBody>
          <a:bodyPr wrap="square" rtlCol="0">
            <a:spAutoFit/>
          </a:bodyPr>
          <a:lstStyle/>
          <a:p>
            <a:pPr algn="ctr"/>
            <a:r>
              <a:rPr lang="en-US" sz="900" b="1" dirty="0">
                <a:latin typeface="Tahoma" panose="020B0604030504040204" pitchFamily="34" charset="0"/>
                <a:ea typeface="Tahoma" panose="020B0604030504040204" pitchFamily="34" charset="0"/>
                <a:cs typeface="Tahoma" panose="020B0604030504040204" pitchFamily="34" charset="0"/>
              </a:rPr>
              <a:t>8.3</a:t>
            </a:r>
          </a:p>
        </p:txBody>
      </p:sp>
      <p:sp>
        <p:nvSpPr>
          <p:cNvPr id="6" name="TextBox 5">
            <a:extLst>
              <a:ext uri="{FF2B5EF4-FFF2-40B4-BE49-F238E27FC236}">
                <a16:creationId xmlns:a16="http://schemas.microsoft.com/office/drawing/2014/main" id="{741FDA4C-F5BB-BF50-D45A-D62E5A9B8A1B}"/>
              </a:ext>
            </a:extLst>
          </p:cNvPr>
          <p:cNvSpPr txBox="1"/>
          <p:nvPr/>
        </p:nvSpPr>
        <p:spPr>
          <a:xfrm>
            <a:off x="5079649" y="163702"/>
            <a:ext cx="3478169" cy="261610"/>
          </a:xfrm>
          <a:prstGeom prst="rect">
            <a:avLst/>
          </a:prstGeom>
          <a:noFill/>
        </p:spPr>
        <p:txBody>
          <a:bodyPr wrap="square" rtlCol="0">
            <a:spAutoFit/>
          </a:bodyPr>
          <a:lstStyle/>
          <a:p>
            <a:pPr algn="r"/>
            <a:r>
              <a:rPr lang="en-US" sz="1100" b="1" dirty="0">
                <a:solidFill>
                  <a:schemeClr val="bg1"/>
                </a:solidFill>
                <a:latin typeface="Tahoma" panose="020B0604030504040204" pitchFamily="34" charset="0"/>
                <a:ea typeface="Tahoma" panose="020B0604030504040204" pitchFamily="34" charset="0"/>
                <a:cs typeface="Tahoma" panose="020B0604030504040204" pitchFamily="34" charset="0"/>
              </a:rPr>
              <a:t>Satisfaction with PDOP Programs</a:t>
            </a:r>
          </a:p>
        </p:txBody>
      </p:sp>
      <p:sp>
        <p:nvSpPr>
          <p:cNvPr id="7" name="TextBox 6">
            <a:extLst>
              <a:ext uri="{FF2B5EF4-FFF2-40B4-BE49-F238E27FC236}">
                <a16:creationId xmlns:a16="http://schemas.microsoft.com/office/drawing/2014/main" id="{47A07D28-833B-6C0F-87BD-56D4419AA0EF}"/>
              </a:ext>
            </a:extLst>
          </p:cNvPr>
          <p:cNvSpPr txBox="1"/>
          <p:nvPr/>
        </p:nvSpPr>
        <p:spPr>
          <a:xfrm>
            <a:off x="482600" y="635000"/>
            <a:ext cx="8038776" cy="692497"/>
          </a:xfrm>
          <a:prstGeom prst="rect">
            <a:avLst/>
          </a:prstGeom>
          <a:noFill/>
        </p:spPr>
        <p:txBody>
          <a:bodyPr wrap="square" rtlCol="0">
            <a:spAutoFit/>
          </a:bodyPr>
          <a:lstStyle/>
          <a:p>
            <a:r>
              <a:rPr lang="en-US" sz="1300" b="1" dirty="0">
                <a:latin typeface="Tahoma" panose="020B0604030504040204" pitchFamily="34" charset="0"/>
                <a:ea typeface="Tahoma" panose="020B0604030504040204" pitchFamily="34" charset="0"/>
                <a:cs typeface="Tahoma" panose="020B0604030504040204" pitchFamily="34" charset="0"/>
              </a:rPr>
              <a:t>Recent program participants are clearly satisfied with these activities.  Overall, at least 94% are happy with the experiences (including roughly half – 50% to 52% -- who are “completely” satisfied, giving scores of 9+).  Only 1% express dissatisfaction.  </a:t>
            </a:r>
          </a:p>
        </p:txBody>
      </p:sp>
      <p:sp>
        <p:nvSpPr>
          <p:cNvPr id="8" name="Content Placeholder 2">
            <a:extLst>
              <a:ext uri="{FF2B5EF4-FFF2-40B4-BE49-F238E27FC236}">
                <a16:creationId xmlns:a16="http://schemas.microsoft.com/office/drawing/2014/main" id="{2310B7DA-6888-71C2-5B83-6393DEB8648F}"/>
              </a:ext>
            </a:extLst>
          </p:cNvPr>
          <p:cNvSpPr txBox="1">
            <a:spLocks/>
          </p:cNvSpPr>
          <p:nvPr/>
        </p:nvSpPr>
        <p:spPr>
          <a:xfrm>
            <a:off x="581192" y="1613628"/>
            <a:ext cx="7989752" cy="409740"/>
          </a:xfrm>
          <a:prstGeom prst="rect">
            <a:avLst/>
          </a:prstGeom>
        </p:spPr>
        <p:txBody>
          <a:bodyPr vert="horz" lIns="91440" tIns="45720" rIns="91440" bIns="45720" rtlCol="0" anchor="t">
            <a:noAutofit/>
          </a:bodyPr>
          <a:lstStyle>
            <a:lvl1pPr marL="305992" indent="-305992" algn="l" defTabSz="457189" rtl="0" eaLnBrk="1" latinLnBrk="0" hangingPunct="1">
              <a:spcBef>
                <a:spcPct val="20000"/>
              </a:spcBef>
              <a:spcAft>
                <a:spcPts val="600"/>
              </a:spcAft>
              <a:buClrTx/>
              <a:buSzPct val="92000"/>
              <a:buFont typeface="Wingdings" panose="05000000000000000000" pitchFamily="2" charset="2"/>
              <a:buChar char="Ø"/>
              <a:defRPr sz="1200" kern="1200">
                <a:solidFill>
                  <a:schemeClr val="tx2"/>
                </a:solidFill>
                <a:latin typeface="+mn-lt"/>
                <a:ea typeface="+mn-ea"/>
                <a:cs typeface="+mn-cs"/>
              </a:defRPr>
            </a:lvl1pPr>
            <a:lvl2pPr marL="629984" indent="-305992" algn="l" defTabSz="457189" rtl="0" eaLnBrk="1" latinLnBrk="0" hangingPunct="1">
              <a:spcBef>
                <a:spcPct val="20000"/>
              </a:spcBef>
              <a:spcAft>
                <a:spcPts val="600"/>
              </a:spcAft>
              <a:buClrTx/>
              <a:buSzPct val="92000"/>
              <a:buFont typeface="Wingdings 2" panose="05020102010507070707" pitchFamily="18" charset="2"/>
              <a:buChar char=""/>
              <a:defRPr sz="1200" kern="1200">
                <a:solidFill>
                  <a:schemeClr val="tx2"/>
                </a:solidFill>
                <a:latin typeface="+mn-lt"/>
                <a:ea typeface="+mn-ea"/>
                <a:cs typeface="+mn-cs"/>
              </a:defRPr>
            </a:lvl2pPr>
            <a:lvl3pPr marL="899978" indent="-269993" algn="l" defTabSz="457189" rtl="0" eaLnBrk="1" latinLnBrk="0" hangingPunct="1">
              <a:spcBef>
                <a:spcPct val="20000"/>
              </a:spcBef>
              <a:spcAft>
                <a:spcPts val="600"/>
              </a:spcAft>
              <a:buClrTx/>
              <a:buSzPct val="92000"/>
              <a:buFont typeface="Wingdings 2" panose="05020102010507070707" pitchFamily="18" charset="2"/>
              <a:buChar char=""/>
              <a:defRPr sz="1200" kern="1200">
                <a:solidFill>
                  <a:schemeClr val="tx2"/>
                </a:solidFill>
                <a:latin typeface="+mn-lt"/>
                <a:ea typeface="+mn-ea"/>
                <a:cs typeface="+mn-cs"/>
              </a:defRPr>
            </a:lvl3pPr>
            <a:lvl4pPr marL="1241969" indent="-233994" algn="l" defTabSz="457189" rtl="0" eaLnBrk="1" latinLnBrk="0" hangingPunct="1">
              <a:spcBef>
                <a:spcPct val="20000"/>
              </a:spcBef>
              <a:spcAft>
                <a:spcPts val="600"/>
              </a:spcAft>
              <a:buClrTx/>
              <a:buSzPct val="92000"/>
              <a:buFont typeface="Wingdings 2" panose="05020102010507070707" pitchFamily="18" charset="2"/>
              <a:buChar char=""/>
              <a:defRPr sz="1200" kern="1200">
                <a:solidFill>
                  <a:schemeClr val="tx2"/>
                </a:solidFill>
                <a:latin typeface="+mn-lt"/>
                <a:ea typeface="+mn-ea"/>
                <a:cs typeface="+mn-cs"/>
              </a:defRPr>
            </a:lvl4pPr>
            <a:lvl5pPr marL="1601960" indent="-233994" algn="l" defTabSz="457189" rtl="0" eaLnBrk="1" latinLnBrk="0" hangingPunct="1">
              <a:spcBef>
                <a:spcPct val="20000"/>
              </a:spcBef>
              <a:spcAft>
                <a:spcPts val="600"/>
              </a:spcAft>
              <a:buClrTx/>
              <a:buSzPct val="92000"/>
              <a:buFont typeface="Wingdings 2" panose="05020102010507070707" pitchFamily="18" charset="2"/>
              <a:buChar char=""/>
              <a:defRPr sz="1200" kern="1200">
                <a:solidFill>
                  <a:schemeClr val="tx2"/>
                </a:solidFill>
                <a:latin typeface="+mn-lt"/>
                <a:ea typeface="+mn-ea"/>
                <a:cs typeface="+mn-cs"/>
              </a:defRPr>
            </a:lvl5pPr>
            <a:lvl6pPr marL="1899953" indent="-228594" algn="l" defTabSz="457189"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199945" indent="-228594" algn="l" defTabSz="457189"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499938" indent="-228594" algn="l" defTabSz="457189"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799930" indent="-228594" algn="l" defTabSz="457189"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285744" marR="0" lvl="0" indent="-285744" algn="l" defTabSz="914377" rtl="0" eaLnBrk="1" fontAlgn="auto" latinLnBrk="0" hangingPunct="1">
              <a:lnSpc>
                <a:spcPct val="110000"/>
              </a:lnSpc>
              <a:spcBef>
                <a:spcPts val="0"/>
              </a:spcBef>
              <a:spcAft>
                <a:spcPts val="0"/>
              </a:spcAft>
              <a:buClrTx/>
              <a:buSzPct val="100000"/>
              <a:buFont typeface="Wingdings" panose="05000000000000000000" pitchFamily="2" charset="2"/>
              <a:buChar char="Ø"/>
              <a:tabLst>
                <a:tab pos="173034" algn="l"/>
              </a:tabLst>
              <a:defRPr/>
            </a:pPr>
            <a:r>
              <a:rPr kumimoji="0" lang="en-US" sz="1100" b="0" i="0" u="none" strike="noStrike" kern="1200" cap="none" spc="0" normalizeH="0" baseline="0" noProof="0" dirty="0">
                <a:ln>
                  <a:noFill/>
                </a:ln>
                <a:solidFill>
                  <a:schemeClr val="tx1"/>
                </a:solidFill>
                <a:effectLst/>
                <a:uLnTx/>
                <a:uFillTx/>
                <a:latin typeface="Tahoma" panose="020B0604030504040204" pitchFamily="34" charset="0"/>
                <a:ea typeface="Tahoma" panose="020B0604030504040204" pitchFamily="34" charset="0"/>
                <a:cs typeface="Tahoma" panose="020B0604030504040204" pitchFamily="34" charset="0"/>
              </a:rPr>
              <a:t>The average ratings </a:t>
            </a:r>
            <a:r>
              <a:rPr lang="en-US" sz="1100" dirty="0">
                <a:solidFill>
                  <a:schemeClr val="tx1"/>
                </a:solidFill>
                <a:latin typeface="Tahoma" panose="020B0604030504040204" pitchFamily="34" charset="0"/>
                <a:ea typeface="Tahoma" panose="020B0604030504040204" pitchFamily="34" charset="0"/>
                <a:cs typeface="Tahoma" panose="020B0604030504040204" pitchFamily="34" charset="0"/>
              </a:rPr>
              <a:t>are </a:t>
            </a:r>
            <a:r>
              <a:rPr kumimoji="0" lang="en-US" sz="1100" b="0" i="0" u="none" strike="noStrike" kern="1200" cap="none" spc="0" normalizeH="0" baseline="0" noProof="0" dirty="0">
                <a:ln>
                  <a:noFill/>
                </a:ln>
                <a:solidFill>
                  <a:schemeClr val="tx1"/>
                </a:solidFill>
                <a:effectLst/>
                <a:uLnTx/>
                <a:uFillTx/>
                <a:latin typeface="Tahoma" panose="020B0604030504040204" pitchFamily="34" charset="0"/>
                <a:ea typeface="Tahoma" panose="020B0604030504040204" pitchFamily="34" charset="0"/>
                <a:cs typeface="Tahoma" panose="020B0604030504040204" pitchFamily="34" charset="0"/>
              </a:rPr>
              <a:t>likewise very strong, and statistically similar to the 2019 scores.  In addition, they are consistent across all subgroups who give average scores of 7.5 or higher.  </a:t>
            </a:r>
          </a:p>
          <a:p>
            <a:pPr defTabSz="914377">
              <a:lnSpc>
                <a:spcPct val="110000"/>
              </a:lnSpc>
              <a:spcBef>
                <a:spcPts val="0"/>
              </a:spcBef>
              <a:spcAft>
                <a:spcPts val="0"/>
              </a:spcAft>
              <a:buSzPct val="100000"/>
              <a:tabLst>
                <a:tab pos="173034" algn="l"/>
              </a:tabLst>
              <a:defRPr/>
            </a:pPr>
            <a:endParaRPr lang="en-US" sz="1100" dirty="0">
              <a:solidFill>
                <a:schemeClr val="tx1"/>
              </a:solidFill>
              <a:latin typeface="Tahoma" panose="020B0604030504040204" pitchFamily="34" charset="0"/>
              <a:ea typeface="Tahoma" panose="020B0604030504040204" pitchFamily="34" charset="0"/>
              <a:cs typeface="Tahoma" panose="020B0604030504040204" pitchFamily="34" charset="0"/>
            </a:endParaRPr>
          </a:p>
          <a:p>
            <a:pPr defTabSz="914377">
              <a:lnSpc>
                <a:spcPct val="110000"/>
              </a:lnSpc>
              <a:spcBef>
                <a:spcPts val="0"/>
              </a:spcBef>
              <a:spcAft>
                <a:spcPts val="0"/>
              </a:spcAft>
              <a:buSzPct val="100000"/>
              <a:tabLst>
                <a:tab pos="173034" algn="l"/>
              </a:tabLst>
              <a:defRPr/>
            </a:pPr>
            <a:r>
              <a:rPr kumimoji="0" lang="en-US" sz="1100" b="0" i="0" u="none" strike="noStrike" kern="1200" cap="none" spc="0" normalizeH="0" baseline="0" noProof="0" dirty="0">
                <a:ln>
                  <a:noFill/>
                </a:ln>
                <a:solidFill>
                  <a:schemeClr val="tx1"/>
                </a:solidFill>
                <a:effectLst/>
                <a:uLnTx/>
                <a:uFillTx/>
                <a:latin typeface="Tahoma" panose="020B0604030504040204" pitchFamily="34" charset="0"/>
                <a:ea typeface="Tahoma" panose="020B0604030504040204" pitchFamily="34" charset="0"/>
                <a:cs typeface="Tahoma" panose="020B0604030504040204" pitchFamily="34" charset="0"/>
              </a:rPr>
              <a:t>Those most satisfied with PDOP programs are lower income households (9.2 average reporting incomes under $50K) and residents with children ages 12-18 (8.7).</a:t>
            </a:r>
          </a:p>
          <a:p>
            <a:pPr defTabSz="914377">
              <a:lnSpc>
                <a:spcPct val="110000"/>
              </a:lnSpc>
              <a:spcBef>
                <a:spcPts val="0"/>
              </a:spcBef>
              <a:spcAft>
                <a:spcPts val="0"/>
              </a:spcAft>
              <a:buSzPct val="100000"/>
              <a:tabLst>
                <a:tab pos="173034" algn="l"/>
              </a:tabLst>
              <a:defRPr/>
            </a:pPr>
            <a:endParaRPr lang="en-US" sz="1100" dirty="0">
              <a:solidFill>
                <a:schemeClr val="tx1"/>
              </a:solidFill>
              <a:latin typeface="Tahoma" panose="020B0604030504040204" pitchFamily="34" charset="0"/>
              <a:ea typeface="Tahoma" panose="020B0604030504040204" pitchFamily="34" charset="0"/>
              <a:cs typeface="Tahoma" panose="020B0604030504040204" pitchFamily="34" charset="0"/>
            </a:endParaRPr>
          </a:p>
          <a:p>
            <a:pPr defTabSz="914377">
              <a:lnSpc>
                <a:spcPct val="110000"/>
              </a:lnSpc>
              <a:spcBef>
                <a:spcPts val="0"/>
              </a:spcBef>
              <a:spcAft>
                <a:spcPts val="0"/>
              </a:spcAft>
              <a:buSzPct val="100000"/>
              <a:tabLst>
                <a:tab pos="173034" algn="l"/>
              </a:tabLst>
              <a:defRPr/>
            </a:pPr>
            <a:r>
              <a:rPr kumimoji="0" lang="en-US" sz="1100" b="0" i="0" u="none" strike="noStrike" kern="1200" cap="none" spc="0" normalizeH="0" baseline="0" noProof="0" dirty="0">
                <a:ln>
                  <a:noFill/>
                </a:ln>
                <a:solidFill>
                  <a:schemeClr val="tx1"/>
                </a:solidFill>
                <a:effectLst/>
                <a:uLnTx/>
                <a:uFillTx/>
                <a:latin typeface="Tahoma" panose="020B0604030504040204" pitchFamily="34" charset="0"/>
                <a:ea typeface="Tahoma" panose="020B0604030504040204" pitchFamily="34" charset="0"/>
                <a:cs typeface="Tahoma" panose="020B0604030504040204" pitchFamily="34" charset="0"/>
              </a:rPr>
              <a:t>The highest scores for District events tend to come from the oldest (8.6 from ages 65+), and again lower income residents (9.5 from those earning under $50K).  </a:t>
            </a:r>
          </a:p>
        </p:txBody>
      </p:sp>
      <p:sp>
        <p:nvSpPr>
          <p:cNvPr id="10" name="TextBox 9">
            <a:extLst>
              <a:ext uri="{FF2B5EF4-FFF2-40B4-BE49-F238E27FC236}">
                <a16:creationId xmlns:a16="http://schemas.microsoft.com/office/drawing/2014/main" id="{82B5C602-ADA8-5796-3C84-D5AB309C7019}"/>
              </a:ext>
            </a:extLst>
          </p:cNvPr>
          <p:cNvSpPr txBox="1"/>
          <p:nvPr/>
        </p:nvSpPr>
        <p:spPr>
          <a:xfrm>
            <a:off x="6862198" y="5263405"/>
            <a:ext cx="863600" cy="230832"/>
          </a:xfrm>
          <a:prstGeom prst="rect">
            <a:avLst/>
          </a:prstGeom>
          <a:noFill/>
        </p:spPr>
        <p:txBody>
          <a:bodyPr wrap="square" rtlCol="0">
            <a:spAutoFit/>
          </a:bodyPr>
          <a:lstStyle/>
          <a:p>
            <a:pPr algn="ctr"/>
            <a:r>
              <a:rPr lang="en-US" sz="900" b="1" dirty="0">
                <a:latin typeface="Tahoma" panose="020B0604030504040204" pitchFamily="34" charset="0"/>
                <a:ea typeface="Tahoma" panose="020B0604030504040204" pitchFamily="34" charset="0"/>
                <a:cs typeface="Tahoma" panose="020B0604030504040204" pitchFamily="34" charset="0"/>
              </a:rPr>
              <a:t>8.3</a:t>
            </a:r>
          </a:p>
        </p:txBody>
      </p:sp>
      <p:sp>
        <p:nvSpPr>
          <p:cNvPr id="9" name="TextBox 8">
            <a:extLst>
              <a:ext uri="{FF2B5EF4-FFF2-40B4-BE49-F238E27FC236}">
                <a16:creationId xmlns:a16="http://schemas.microsoft.com/office/drawing/2014/main" id="{6C420CE1-E0CB-D1DE-0D15-5761B4905295}"/>
              </a:ext>
            </a:extLst>
          </p:cNvPr>
          <p:cNvSpPr txBox="1"/>
          <p:nvPr/>
        </p:nvSpPr>
        <p:spPr>
          <a:xfrm>
            <a:off x="6930778" y="3864058"/>
            <a:ext cx="769545" cy="369332"/>
          </a:xfrm>
          <a:prstGeom prst="rect">
            <a:avLst/>
          </a:prstGeom>
          <a:noFill/>
        </p:spPr>
        <p:txBody>
          <a:bodyPr wrap="square" rtlCol="0">
            <a:spAutoFit/>
          </a:bodyPr>
          <a:lstStyle/>
          <a:p>
            <a:pPr algn="ctr"/>
            <a:r>
              <a:rPr lang="en-US" sz="900" b="1" dirty="0">
                <a:latin typeface="Tahoma" panose="020B0604030504040204" pitchFamily="34" charset="0"/>
                <a:ea typeface="Tahoma" panose="020B0604030504040204" pitchFamily="34" charset="0"/>
                <a:cs typeface="Tahoma" panose="020B0604030504040204" pitchFamily="34" charset="0"/>
              </a:rPr>
              <a:t>Avg. 0-10</a:t>
            </a:r>
          </a:p>
          <a:p>
            <a:pPr algn="ctr"/>
            <a:r>
              <a:rPr lang="en-US" sz="900" b="1" u="sng" dirty="0">
                <a:latin typeface="Tahoma" panose="020B0604030504040204" pitchFamily="34" charset="0"/>
                <a:ea typeface="Tahoma" panose="020B0604030504040204" pitchFamily="34" charset="0"/>
                <a:cs typeface="Tahoma" panose="020B0604030504040204" pitchFamily="34" charset="0"/>
              </a:rPr>
              <a:t>Rating</a:t>
            </a:r>
          </a:p>
        </p:txBody>
      </p:sp>
      <p:sp>
        <p:nvSpPr>
          <p:cNvPr id="12" name="TextBox 11">
            <a:extLst>
              <a:ext uri="{FF2B5EF4-FFF2-40B4-BE49-F238E27FC236}">
                <a16:creationId xmlns:a16="http://schemas.microsoft.com/office/drawing/2014/main" id="{DCB2199C-1617-07DA-FC75-6567848F502E}"/>
              </a:ext>
            </a:extLst>
          </p:cNvPr>
          <p:cNvSpPr txBox="1"/>
          <p:nvPr/>
        </p:nvSpPr>
        <p:spPr>
          <a:xfrm>
            <a:off x="7815542" y="4349332"/>
            <a:ext cx="863600" cy="230832"/>
          </a:xfrm>
          <a:prstGeom prst="rect">
            <a:avLst/>
          </a:prstGeom>
          <a:noFill/>
        </p:spPr>
        <p:txBody>
          <a:bodyPr wrap="square" rtlCol="0">
            <a:spAutoFit/>
          </a:bodyPr>
          <a:lstStyle/>
          <a:p>
            <a:pPr algn="ctr"/>
            <a:r>
              <a:rPr lang="en-US" sz="900" b="1" dirty="0">
                <a:latin typeface="Tahoma" panose="020B0604030504040204" pitchFamily="34" charset="0"/>
                <a:ea typeface="Tahoma" panose="020B0604030504040204" pitchFamily="34" charset="0"/>
                <a:cs typeface="Tahoma" panose="020B0604030504040204" pitchFamily="34" charset="0"/>
              </a:rPr>
              <a:t>8.4</a:t>
            </a:r>
          </a:p>
        </p:txBody>
      </p:sp>
      <p:sp>
        <p:nvSpPr>
          <p:cNvPr id="13" name="TextBox 12">
            <a:extLst>
              <a:ext uri="{FF2B5EF4-FFF2-40B4-BE49-F238E27FC236}">
                <a16:creationId xmlns:a16="http://schemas.microsoft.com/office/drawing/2014/main" id="{2DCB60F3-564B-2BC0-F70B-E1F0AB79C226}"/>
              </a:ext>
            </a:extLst>
          </p:cNvPr>
          <p:cNvSpPr txBox="1"/>
          <p:nvPr/>
        </p:nvSpPr>
        <p:spPr>
          <a:xfrm>
            <a:off x="7824626" y="5263405"/>
            <a:ext cx="863600" cy="230832"/>
          </a:xfrm>
          <a:prstGeom prst="rect">
            <a:avLst/>
          </a:prstGeom>
          <a:noFill/>
        </p:spPr>
        <p:txBody>
          <a:bodyPr wrap="square" rtlCol="0">
            <a:spAutoFit/>
          </a:bodyPr>
          <a:lstStyle/>
          <a:p>
            <a:pPr algn="ctr"/>
            <a:r>
              <a:rPr lang="en-US" sz="900" b="1" dirty="0">
                <a:latin typeface="Tahoma" panose="020B0604030504040204" pitchFamily="34" charset="0"/>
                <a:ea typeface="Tahoma" panose="020B0604030504040204" pitchFamily="34" charset="0"/>
                <a:cs typeface="Tahoma" panose="020B0604030504040204" pitchFamily="34" charset="0"/>
              </a:rPr>
              <a:t>8.5</a:t>
            </a:r>
          </a:p>
        </p:txBody>
      </p:sp>
      <p:sp>
        <p:nvSpPr>
          <p:cNvPr id="14" name="TextBox 13">
            <a:extLst>
              <a:ext uri="{FF2B5EF4-FFF2-40B4-BE49-F238E27FC236}">
                <a16:creationId xmlns:a16="http://schemas.microsoft.com/office/drawing/2014/main" id="{0EBBA292-275A-4596-C5D5-7A34081789FD}"/>
              </a:ext>
            </a:extLst>
          </p:cNvPr>
          <p:cNvSpPr txBox="1"/>
          <p:nvPr/>
        </p:nvSpPr>
        <p:spPr>
          <a:xfrm>
            <a:off x="7893206" y="3864058"/>
            <a:ext cx="769545" cy="369332"/>
          </a:xfrm>
          <a:prstGeom prst="rect">
            <a:avLst/>
          </a:prstGeom>
          <a:noFill/>
        </p:spPr>
        <p:txBody>
          <a:bodyPr wrap="square" rtlCol="0">
            <a:spAutoFit/>
          </a:bodyPr>
          <a:lstStyle/>
          <a:p>
            <a:pPr algn="ctr"/>
            <a:r>
              <a:rPr lang="en-US" sz="900" b="1" dirty="0">
                <a:latin typeface="Tahoma" panose="020B0604030504040204" pitchFamily="34" charset="0"/>
                <a:ea typeface="Tahoma" panose="020B0604030504040204" pitchFamily="34" charset="0"/>
                <a:cs typeface="Tahoma" panose="020B0604030504040204" pitchFamily="34" charset="0"/>
              </a:rPr>
              <a:t>2019 Avg.</a:t>
            </a:r>
          </a:p>
          <a:p>
            <a:pPr algn="ctr"/>
            <a:r>
              <a:rPr lang="en-US" sz="900" b="1" u="sng" dirty="0">
                <a:latin typeface="Tahoma" panose="020B0604030504040204" pitchFamily="34" charset="0"/>
                <a:ea typeface="Tahoma" panose="020B0604030504040204" pitchFamily="34" charset="0"/>
                <a:cs typeface="Tahoma" panose="020B0604030504040204" pitchFamily="34" charset="0"/>
              </a:rPr>
              <a:t>Ratings</a:t>
            </a:r>
          </a:p>
        </p:txBody>
      </p:sp>
    </p:spTree>
    <p:extLst>
      <p:ext uri="{BB962C8B-B14F-4D97-AF65-F5344CB8AC3E}">
        <p14:creationId xmlns:p14="http://schemas.microsoft.com/office/powerpoint/2010/main" val="384617221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FBF8994-18B2-CDA2-BB0C-5CF5D5C91DEE}"/>
              </a:ext>
            </a:extLst>
          </p:cNvPr>
          <p:cNvSpPr txBox="1"/>
          <p:nvPr/>
        </p:nvSpPr>
        <p:spPr>
          <a:xfrm>
            <a:off x="447040" y="2501055"/>
            <a:ext cx="8249920" cy="3803605"/>
          </a:xfrm>
          <a:prstGeom prst="rect">
            <a:avLst/>
          </a:prstGeom>
          <a:noFill/>
        </p:spPr>
        <p:txBody>
          <a:bodyPr wrap="square" rtlCol="0">
            <a:spAutoFit/>
          </a:bodyPr>
          <a:lstStyle/>
          <a:p>
            <a:pPr>
              <a:spcAft>
                <a:spcPts val="200"/>
              </a:spcAft>
            </a:pPr>
            <a:r>
              <a:rPr lang="en-US" sz="900" b="1" u="sng" dirty="0">
                <a:latin typeface="Tahoma" panose="020B0604030504040204" pitchFamily="34" charset="0"/>
                <a:ea typeface="Tahoma" panose="020B0604030504040204" pitchFamily="34" charset="0"/>
                <a:cs typeface="Tahoma" panose="020B0604030504040204" pitchFamily="34" charset="0"/>
              </a:rPr>
              <a:t>Quality/Instruction Comments</a:t>
            </a:r>
            <a:endParaRPr lang="en-US" sz="900" dirty="0">
              <a:latin typeface="Tahoma" panose="020B0604030504040204" pitchFamily="34" charset="0"/>
              <a:ea typeface="Tahoma" panose="020B0604030504040204" pitchFamily="34" charset="0"/>
              <a:cs typeface="Tahoma" panose="020B0604030504040204" pitchFamily="34" charset="0"/>
            </a:endParaRPr>
          </a:p>
          <a:p>
            <a:pPr>
              <a:spcBef>
                <a:spcPts val="100"/>
              </a:spcBef>
              <a:spcAft>
                <a:spcPts val="100"/>
              </a:spcAft>
            </a:pPr>
            <a:r>
              <a:rPr lang="en-US" sz="900" b="0" i="1" u="none" strike="noStrike" dirty="0">
                <a:effectLst/>
                <a:latin typeface="Tahoma" panose="020B0604030504040204" pitchFamily="34" charset="0"/>
                <a:ea typeface="Tahoma" panose="020B0604030504040204" pitchFamily="34" charset="0"/>
                <a:cs typeface="Tahoma" panose="020B0604030504040204" pitchFamily="34" charset="0"/>
              </a:rPr>
              <a:t>“We have turned to private lessons for swim and dance/music because of the lack of quality of park district offerings.”</a:t>
            </a:r>
          </a:p>
          <a:p>
            <a:pPr>
              <a:spcBef>
                <a:spcPts val="100"/>
              </a:spcBef>
              <a:spcAft>
                <a:spcPts val="100"/>
              </a:spcAft>
            </a:pPr>
            <a:r>
              <a:rPr lang="en-US" sz="900" i="1" dirty="0">
                <a:latin typeface="Tahoma" panose="020B0604030504040204" pitchFamily="34" charset="0"/>
                <a:ea typeface="Tahoma" panose="020B0604030504040204" pitchFamily="34" charset="0"/>
                <a:cs typeface="Tahoma" panose="020B0604030504040204" pitchFamily="34" charset="0"/>
              </a:rPr>
              <a:t>“Took a beginning pottery class because the description emphasized the 'hand built' component of the class.  When I attended the first class, it turned out the emphasis was on the wheel (which I did not need).”</a:t>
            </a:r>
          </a:p>
          <a:p>
            <a:pPr>
              <a:spcBef>
                <a:spcPts val="100"/>
              </a:spcBef>
              <a:spcAft>
                <a:spcPts val="100"/>
              </a:spcAft>
            </a:pPr>
            <a:r>
              <a:rPr lang="en-US" sz="900" i="1" dirty="0">
                <a:latin typeface="Tahoma" panose="020B0604030504040204" pitchFamily="34" charset="0"/>
                <a:ea typeface="Tahoma" panose="020B0604030504040204" pitchFamily="34" charset="0"/>
                <a:cs typeface="Tahoma" panose="020B0604030504040204" pitchFamily="34" charset="0"/>
              </a:rPr>
              <a:t>“My children have not yet learned to swim.”</a:t>
            </a:r>
          </a:p>
          <a:p>
            <a:pPr>
              <a:spcBef>
                <a:spcPts val="100"/>
              </a:spcBef>
              <a:spcAft>
                <a:spcPts val="100"/>
              </a:spcAft>
            </a:pPr>
            <a:r>
              <a:rPr lang="en-US" sz="900" i="1" dirty="0">
                <a:latin typeface="Tahoma" panose="020B0604030504040204" pitchFamily="34" charset="0"/>
                <a:ea typeface="Tahoma" panose="020B0604030504040204" pitchFamily="34" charset="0"/>
                <a:cs typeface="Tahoma" panose="020B0604030504040204" pitchFamily="34" charset="0"/>
              </a:rPr>
              <a:t>“The Spanish music class for toddlers; there weren't enough participants, and the instructor didn't give a structured lesson.”</a:t>
            </a:r>
          </a:p>
          <a:p>
            <a:pPr>
              <a:spcBef>
                <a:spcPts val="100"/>
              </a:spcBef>
              <a:spcAft>
                <a:spcPts val="100"/>
              </a:spcAft>
            </a:pPr>
            <a:r>
              <a:rPr lang="en-US" sz="900" i="1" dirty="0">
                <a:latin typeface="Tahoma" panose="020B0604030504040204" pitchFamily="34" charset="0"/>
                <a:ea typeface="Tahoma" panose="020B0604030504040204" pitchFamily="34" charset="0"/>
                <a:cs typeface="Tahoma" panose="020B0604030504040204" pitchFamily="34" charset="0"/>
              </a:rPr>
              <a:t>“Each (gymnastics) lesson is alike, my kid gets bored and is losing interest. There could be more variety in the structure.”</a:t>
            </a:r>
          </a:p>
          <a:p>
            <a:pPr>
              <a:spcBef>
                <a:spcPts val="100"/>
              </a:spcBef>
              <a:spcAft>
                <a:spcPts val="100"/>
              </a:spcAft>
            </a:pPr>
            <a:r>
              <a:rPr lang="en-US" sz="900" i="1" dirty="0">
                <a:latin typeface="Tahoma" panose="020B0604030504040204" pitchFamily="34" charset="0"/>
                <a:ea typeface="Tahoma" panose="020B0604030504040204" pitchFamily="34" charset="0"/>
                <a:cs typeface="Tahoma" panose="020B0604030504040204" pitchFamily="34" charset="0"/>
              </a:rPr>
              <a:t>“Swim lessons for 0-36 months is very basic, and I wish there were an option more advanced than simple water introduction.”</a:t>
            </a:r>
          </a:p>
          <a:p>
            <a:pPr>
              <a:spcBef>
                <a:spcPts val="100"/>
              </a:spcBef>
              <a:spcAft>
                <a:spcPts val="100"/>
              </a:spcAft>
            </a:pPr>
            <a:r>
              <a:rPr lang="en-US" sz="900" i="1" dirty="0">
                <a:latin typeface="Tahoma" panose="020B0604030504040204" pitchFamily="34" charset="0"/>
                <a:ea typeface="Tahoma" panose="020B0604030504040204" pitchFamily="34" charset="0"/>
                <a:cs typeface="Tahoma" panose="020B0604030504040204" pitchFamily="34" charset="0"/>
              </a:rPr>
              <a:t>“Staffing at CRC.  We did not do swimming lessons with PDOP because of low quality.”</a:t>
            </a:r>
          </a:p>
          <a:p>
            <a:pPr>
              <a:spcBef>
                <a:spcPts val="100"/>
              </a:spcBef>
              <a:spcAft>
                <a:spcPts val="100"/>
              </a:spcAft>
            </a:pPr>
            <a:r>
              <a:rPr lang="en-US" sz="900" i="1" dirty="0">
                <a:latin typeface="Tahoma" panose="020B0604030504040204" pitchFamily="34" charset="0"/>
                <a:ea typeface="Tahoma" panose="020B0604030504040204" pitchFamily="34" charset="0"/>
                <a:cs typeface="Tahoma" panose="020B0604030504040204" pitchFamily="34" charset="0"/>
              </a:rPr>
              <a:t>“Some of the events are lame.”</a:t>
            </a:r>
          </a:p>
          <a:p>
            <a:pPr>
              <a:spcBef>
                <a:spcPts val="100"/>
              </a:spcBef>
              <a:spcAft>
                <a:spcPts val="100"/>
              </a:spcAft>
            </a:pPr>
            <a:r>
              <a:rPr lang="en-US" sz="900" i="1" dirty="0">
                <a:latin typeface="Tahoma" panose="020B0604030504040204" pitchFamily="34" charset="0"/>
                <a:ea typeface="Tahoma" panose="020B0604030504040204" pitchFamily="34" charset="0"/>
                <a:cs typeface="Tahoma" panose="020B0604030504040204" pitchFamily="34" charset="0"/>
              </a:rPr>
              <a:t>“Wine tasting at Cheney was neutral.”</a:t>
            </a:r>
          </a:p>
          <a:p>
            <a:pPr>
              <a:spcBef>
                <a:spcPts val="100"/>
              </a:spcBef>
              <a:spcAft>
                <a:spcPts val="100"/>
              </a:spcAft>
            </a:pPr>
            <a:endParaRPr lang="en-US" sz="900" i="1" dirty="0">
              <a:latin typeface="Tahoma" panose="020B0604030504040204" pitchFamily="34" charset="0"/>
              <a:ea typeface="Tahoma" panose="020B0604030504040204" pitchFamily="34" charset="0"/>
              <a:cs typeface="Tahoma" panose="020B0604030504040204" pitchFamily="34" charset="0"/>
            </a:endParaRPr>
          </a:p>
          <a:p>
            <a:pPr>
              <a:spcBef>
                <a:spcPts val="100"/>
              </a:spcBef>
              <a:spcAft>
                <a:spcPts val="100"/>
              </a:spcAft>
            </a:pPr>
            <a:r>
              <a:rPr lang="en-US" sz="900" b="1" u="sng" dirty="0">
                <a:latin typeface="Tahoma" panose="020B0604030504040204" pitchFamily="34" charset="0"/>
                <a:ea typeface="Tahoma" panose="020B0604030504040204" pitchFamily="34" charset="0"/>
                <a:cs typeface="Tahoma" panose="020B0604030504040204" pitchFamily="34" charset="0"/>
              </a:rPr>
              <a:t>Registration Issues/Challenges</a:t>
            </a:r>
          </a:p>
          <a:p>
            <a:pPr>
              <a:spcBef>
                <a:spcPts val="100"/>
              </a:spcBef>
              <a:spcAft>
                <a:spcPts val="100"/>
              </a:spcAft>
            </a:pPr>
            <a:r>
              <a:rPr lang="en-US" sz="900" i="1" dirty="0">
                <a:latin typeface="Tahoma" panose="020B0604030504040204" pitchFamily="34" charset="0"/>
                <a:ea typeface="Tahoma" panose="020B0604030504040204" pitchFamily="34" charset="0"/>
                <a:cs typeface="Tahoma" panose="020B0604030504040204" pitchFamily="34" charset="0"/>
              </a:rPr>
              <a:t>“Gymnastics is difficult to get in.”</a:t>
            </a:r>
          </a:p>
          <a:p>
            <a:pPr>
              <a:spcBef>
                <a:spcPts val="100"/>
              </a:spcBef>
              <a:spcAft>
                <a:spcPts val="100"/>
              </a:spcAft>
            </a:pPr>
            <a:r>
              <a:rPr lang="en-US" sz="900" i="1" dirty="0">
                <a:latin typeface="Tahoma" panose="020B0604030504040204" pitchFamily="34" charset="0"/>
                <a:ea typeface="Tahoma" panose="020B0604030504040204" pitchFamily="34" charset="0"/>
                <a:cs typeface="Tahoma" panose="020B0604030504040204" pitchFamily="34" charset="0"/>
              </a:rPr>
              <a:t>“Grandchildren’s sports programs; some programs are filled before they enroll.”</a:t>
            </a:r>
          </a:p>
          <a:p>
            <a:pPr>
              <a:spcBef>
                <a:spcPts val="100"/>
              </a:spcBef>
              <a:spcAft>
                <a:spcPts val="100"/>
              </a:spcAft>
            </a:pPr>
            <a:r>
              <a:rPr lang="en-US" sz="900" i="1" dirty="0">
                <a:latin typeface="Tahoma" panose="020B0604030504040204" pitchFamily="34" charset="0"/>
                <a:ea typeface="Tahoma" panose="020B0604030504040204" pitchFamily="34" charset="0"/>
                <a:cs typeface="Tahoma" panose="020B0604030504040204" pitchFamily="34" charset="0"/>
              </a:rPr>
              <a:t>“Active adult programs; I signed up, but I was unable to get an ID at Dole; the class was also full and I was put on a waiting list.”</a:t>
            </a:r>
          </a:p>
          <a:p>
            <a:pPr>
              <a:spcBef>
                <a:spcPts val="100"/>
              </a:spcBef>
              <a:spcAft>
                <a:spcPts val="100"/>
              </a:spcAft>
            </a:pPr>
            <a:endParaRPr lang="en-US" sz="900" i="1" dirty="0">
              <a:latin typeface="Tahoma" panose="020B0604030504040204" pitchFamily="34" charset="0"/>
              <a:ea typeface="Tahoma" panose="020B0604030504040204" pitchFamily="34" charset="0"/>
              <a:cs typeface="Tahoma" panose="020B0604030504040204" pitchFamily="34" charset="0"/>
            </a:endParaRPr>
          </a:p>
          <a:p>
            <a:pPr>
              <a:spcBef>
                <a:spcPts val="100"/>
              </a:spcBef>
              <a:spcAft>
                <a:spcPts val="100"/>
              </a:spcAft>
            </a:pPr>
            <a:r>
              <a:rPr lang="en-US" sz="900" b="1" u="sng" dirty="0">
                <a:latin typeface="Tahoma" panose="020B0604030504040204" pitchFamily="34" charset="0"/>
                <a:ea typeface="Tahoma" panose="020B0604030504040204" pitchFamily="34" charset="0"/>
                <a:cs typeface="Tahoma" panose="020B0604030504040204" pitchFamily="34" charset="0"/>
              </a:rPr>
              <a:t>Music/Event Issues</a:t>
            </a:r>
          </a:p>
          <a:p>
            <a:pPr>
              <a:spcBef>
                <a:spcPts val="100"/>
              </a:spcBef>
              <a:spcAft>
                <a:spcPts val="100"/>
              </a:spcAft>
            </a:pPr>
            <a:r>
              <a:rPr lang="en-US" sz="900" i="1" dirty="0">
                <a:latin typeface="Tahoma" panose="020B0604030504040204" pitchFamily="34" charset="0"/>
                <a:ea typeface="Tahoma" panose="020B0604030504040204" pitchFamily="34" charset="0"/>
                <a:cs typeface="Tahoma" panose="020B0604030504040204" pitchFamily="34" charset="0"/>
              </a:rPr>
              <a:t>“Concerts in park; far, far too loud. People running the sound are usually hard of hearing due to their role and they're hurting everyone else's hearing as a result.”</a:t>
            </a:r>
          </a:p>
          <a:p>
            <a:pPr>
              <a:spcBef>
                <a:spcPts val="100"/>
              </a:spcBef>
              <a:spcAft>
                <a:spcPts val="100"/>
              </a:spcAft>
            </a:pPr>
            <a:r>
              <a:rPr lang="en-US" sz="900" i="1" dirty="0">
                <a:latin typeface="Tahoma" panose="020B0604030504040204" pitchFamily="34" charset="0"/>
                <a:ea typeface="Tahoma" panose="020B0604030504040204" pitchFamily="34" charset="0"/>
                <a:cs typeface="Tahoma" panose="020B0604030504040204" pitchFamily="34" charset="0"/>
              </a:rPr>
              <a:t>“DJ at Fall Fest was awful. Better to have no one.”</a:t>
            </a:r>
          </a:p>
          <a:p>
            <a:pPr>
              <a:spcBef>
                <a:spcPts val="100"/>
              </a:spcBef>
              <a:spcAft>
                <a:spcPts val="100"/>
              </a:spcAft>
            </a:pPr>
            <a:r>
              <a:rPr lang="en-US" sz="900" i="1" dirty="0">
                <a:latin typeface="Tahoma" panose="020B0604030504040204" pitchFamily="34" charset="0"/>
                <a:ea typeface="Tahoma" panose="020B0604030504040204" pitchFamily="34" charset="0"/>
                <a:cs typeface="Tahoma" panose="020B0604030504040204" pitchFamily="34" charset="0"/>
              </a:rPr>
              <a:t>“The music is usually not really all that great.”</a:t>
            </a:r>
          </a:p>
          <a:p>
            <a:pPr>
              <a:spcBef>
                <a:spcPts val="100"/>
              </a:spcBef>
              <a:spcAft>
                <a:spcPts val="100"/>
              </a:spcAft>
            </a:pPr>
            <a:r>
              <a:rPr lang="en-US" sz="900" i="1" dirty="0">
                <a:latin typeface="Tahoma" panose="020B0604030504040204" pitchFamily="34" charset="0"/>
                <a:ea typeface="Tahoma" panose="020B0604030504040204" pitchFamily="34" charset="0"/>
                <a:cs typeface="Tahoma" panose="020B0604030504040204" pitchFamily="34" charset="0"/>
              </a:rPr>
              <a:t>“The Sunday night music in Scoville Park is pretty awful.  Mostly just loud.”</a:t>
            </a:r>
          </a:p>
        </p:txBody>
      </p:sp>
      <p:sp>
        <p:nvSpPr>
          <p:cNvPr id="4" name="TextBox 3">
            <a:extLst>
              <a:ext uri="{FF2B5EF4-FFF2-40B4-BE49-F238E27FC236}">
                <a16:creationId xmlns:a16="http://schemas.microsoft.com/office/drawing/2014/main" id="{BB68ABDF-0805-51B0-74C9-50EE8078708C}"/>
              </a:ext>
            </a:extLst>
          </p:cNvPr>
          <p:cNvSpPr txBox="1"/>
          <p:nvPr/>
        </p:nvSpPr>
        <p:spPr>
          <a:xfrm>
            <a:off x="5079649" y="163702"/>
            <a:ext cx="3478169" cy="261610"/>
          </a:xfrm>
          <a:prstGeom prst="rect">
            <a:avLst/>
          </a:prstGeom>
          <a:noFill/>
        </p:spPr>
        <p:txBody>
          <a:bodyPr wrap="square" rtlCol="0">
            <a:spAutoFit/>
          </a:bodyPr>
          <a:lstStyle/>
          <a:p>
            <a:pPr algn="r"/>
            <a:r>
              <a:rPr lang="en-US" sz="1100" b="1" dirty="0">
                <a:solidFill>
                  <a:schemeClr val="bg1"/>
                </a:solidFill>
                <a:latin typeface="Tahoma" panose="020B0604030504040204" pitchFamily="34" charset="0"/>
                <a:ea typeface="Tahoma" panose="020B0604030504040204" pitchFamily="34" charset="0"/>
                <a:cs typeface="Tahoma" panose="020B0604030504040204" pitchFamily="34" charset="0"/>
              </a:rPr>
              <a:t>Satisfaction with PDOP Programs</a:t>
            </a:r>
          </a:p>
        </p:txBody>
      </p:sp>
      <p:sp>
        <p:nvSpPr>
          <p:cNvPr id="5" name="TextBox 4">
            <a:extLst>
              <a:ext uri="{FF2B5EF4-FFF2-40B4-BE49-F238E27FC236}">
                <a16:creationId xmlns:a16="http://schemas.microsoft.com/office/drawing/2014/main" id="{8233B8F8-447F-1F62-A15D-89BFFABE7E6D}"/>
              </a:ext>
            </a:extLst>
          </p:cNvPr>
          <p:cNvSpPr txBox="1"/>
          <p:nvPr/>
        </p:nvSpPr>
        <p:spPr>
          <a:xfrm>
            <a:off x="1370171" y="2171573"/>
            <a:ext cx="6403658" cy="276999"/>
          </a:xfrm>
          <a:prstGeom prst="rect">
            <a:avLst/>
          </a:prstGeom>
          <a:noFill/>
          <a:ln>
            <a:solidFill>
              <a:schemeClr val="tx1"/>
            </a:solidFill>
          </a:ln>
        </p:spPr>
        <p:txBody>
          <a:bodyPr wrap="square" rtlCol="0">
            <a:spAutoFit/>
          </a:bodyPr>
          <a:lstStyle/>
          <a:p>
            <a:r>
              <a:rPr lang="en-US" sz="1200" b="1" dirty="0">
                <a:latin typeface="Tahoma" panose="020B0604030504040204" pitchFamily="34" charset="0"/>
                <a:ea typeface="Tahoma" panose="020B0604030504040204" pitchFamily="34" charset="0"/>
                <a:cs typeface="Tahoma" panose="020B0604030504040204" pitchFamily="34" charset="0"/>
              </a:rPr>
              <a:t>Verbatim Responses:  Reasons for Lower PDOP Program Satisfaction Scores</a:t>
            </a:r>
          </a:p>
        </p:txBody>
      </p:sp>
      <p:sp>
        <p:nvSpPr>
          <p:cNvPr id="6" name="TextBox 5">
            <a:extLst>
              <a:ext uri="{FF2B5EF4-FFF2-40B4-BE49-F238E27FC236}">
                <a16:creationId xmlns:a16="http://schemas.microsoft.com/office/drawing/2014/main" id="{2870156A-6394-D6C7-C840-E38A09A823EF}"/>
              </a:ext>
            </a:extLst>
          </p:cNvPr>
          <p:cNvSpPr txBox="1"/>
          <p:nvPr/>
        </p:nvSpPr>
        <p:spPr>
          <a:xfrm>
            <a:off x="482600" y="635000"/>
            <a:ext cx="8038776" cy="692497"/>
          </a:xfrm>
          <a:prstGeom prst="rect">
            <a:avLst/>
          </a:prstGeom>
          <a:noFill/>
        </p:spPr>
        <p:txBody>
          <a:bodyPr wrap="square" rtlCol="0">
            <a:spAutoFit/>
          </a:bodyPr>
          <a:lstStyle/>
          <a:p>
            <a:r>
              <a:rPr lang="en-US" sz="1300" b="1" dirty="0">
                <a:latin typeface="Tahoma" panose="020B0604030504040204" pitchFamily="34" charset="0"/>
                <a:ea typeface="Tahoma" panose="020B0604030504040204" pitchFamily="34" charset="0"/>
                <a:cs typeface="Tahoma" panose="020B0604030504040204" pitchFamily="34" charset="0"/>
              </a:rPr>
              <a:t>Participants giving lower satisfaction scores (6 or below on a 0 through 10 scale) were asked to explain any issues or sources of dissatisfaction.  Most often they cite concerns with the quality of the programs/instruction, difficult registration process, or music choices at events. </a:t>
            </a:r>
          </a:p>
        </p:txBody>
      </p:sp>
      <p:sp>
        <p:nvSpPr>
          <p:cNvPr id="7" name="Content Placeholder 2">
            <a:extLst>
              <a:ext uri="{FF2B5EF4-FFF2-40B4-BE49-F238E27FC236}">
                <a16:creationId xmlns:a16="http://schemas.microsoft.com/office/drawing/2014/main" id="{867AD5A8-4674-1F0F-290D-D79A6542436E}"/>
              </a:ext>
            </a:extLst>
          </p:cNvPr>
          <p:cNvSpPr txBox="1">
            <a:spLocks/>
          </p:cNvSpPr>
          <p:nvPr/>
        </p:nvSpPr>
        <p:spPr>
          <a:xfrm>
            <a:off x="581192" y="1407888"/>
            <a:ext cx="7989752" cy="409740"/>
          </a:xfrm>
          <a:prstGeom prst="rect">
            <a:avLst/>
          </a:prstGeom>
        </p:spPr>
        <p:txBody>
          <a:bodyPr vert="horz" lIns="91440" tIns="45720" rIns="91440" bIns="45720" rtlCol="0" anchor="t">
            <a:noAutofit/>
          </a:bodyPr>
          <a:lstStyle>
            <a:lvl1pPr marL="305992" indent="-305992" algn="l" defTabSz="457189" rtl="0" eaLnBrk="1" latinLnBrk="0" hangingPunct="1">
              <a:spcBef>
                <a:spcPct val="20000"/>
              </a:spcBef>
              <a:spcAft>
                <a:spcPts val="600"/>
              </a:spcAft>
              <a:buClrTx/>
              <a:buSzPct val="92000"/>
              <a:buFont typeface="Wingdings" panose="05000000000000000000" pitchFamily="2" charset="2"/>
              <a:buChar char="Ø"/>
              <a:defRPr sz="1200" kern="1200">
                <a:solidFill>
                  <a:schemeClr val="tx2"/>
                </a:solidFill>
                <a:latin typeface="+mn-lt"/>
                <a:ea typeface="+mn-ea"/>
                <a:cs typeface="+mn-cs"/>
              </a:defRPr>
            </a:lvl1pPr>
            <a:lvl2pPr marL="629984" indent="-305992" algn="l" defTabSz="457189" rtl="0" eaLnBrk="1" latinLnBrk="0" hangingPunct="1">
              <a:spcBef>
                <a:spcPct val="20000"/>
              </a:spcBef>
              <a:spcAft>
                <a:spcPts val="600"/>
              </a:spcAft>
              <a:buClrTx/>
              <a:buSzPct val="92000"/>
              <a:buFont typeface="Wingdings 2" panose="05020102010507070707" pitchFamily="18" charset="2"/>
              <a:buChar char=""/>
              <a:defRPr sz="1200" kern="1200">
                <a:solidFill>
                  <a:schemeClr val="tx2"/>
                </a:solidFill>
                <a:latin typeface="+mn-lt"/>
                <a:ea typeface="+mn-ea"/>
                <a:cs typeface="+mn-cs"/>
              </a:defRPr>
            </a:lvl2pPr>
            <a:lvl3pPr marL="899978" indent="-269993" algn="l" defTabSz="457189" rtl="0" eaLnBrk="1" latinLnBrk="0" hangingPunct="1">
              <a:spcBef>
                <a:spcPct val="20000"/>
              </a:spcBef>
              <a:spcAft>
                <a:spcPts val="600"/>
              </a:spcAft>
              <a:buClrTx/>
              <a:buSzPct val="92000"/>
              <a:buFont typeface="Wingdings 2" panose="05020102010507070707" pitchFamily="18" charset="2"/>
              <a:buChar char=""/>
              <a:defRPr sz="1200" kern="1200">
                <a:solidFill>
                  <a:schemeClr val="tx2"/>
                </a:solidFill>
                <a:latin typeface="+mn-lt"/>
                <a:ea typeface="+mn-ea"/>
                <a:cs typeface="+mn-cs"/>
              </a:defRPr>
            </a:lvl3pPr>
            <a:lvl4pPr marL="1241969" indent="-233994" algn="l" defTabSz="457189" rtl="0" eaLnBrk="1" latinLnBrk="0" hangingPunct="1">
              <a:spcBef>
                <a:spcPct val="20000"/>
              </a:spcBef>
              <a:spcAft>
                <a:spcPts val="600"/>
              </a:spcAft>
              <a:buClrTx/>
              <a:buSzPct val="92000"/>
              <a:buFont typeface="Wingdings 2" panose="05020102010507070707" pitchFamily="18" charset="2"/>
              <a:buChar char=""/>
              <a:defRPr sz="1200" kern="1200">
                <a:solidFill>
                  <a:schemeClr val="tx2"/>
                </a:solidFill>
                <a:latin typeface="+mn-lt"/>
                <a:ea typeface="+mn-ea"/>
                <a:cs typeface="+mn-cs"/>
              </a:defRPr>
            </a:lvl4pPr>
            <a:lvl5pPr marL="1601960" indent="-233994" algn="l" defTabSz="457189" rtl="0" eaLnBrk="1" latinLnBrk="0" hangingPunct="1">
              <a:spcBef>
                <a:spcPct val="20000"/>
              </a:spcBef>
              <a:spcAft>
                <a:spcPts val="600"/>
              </a:spcAft>
              <a:buClrTx/>
              <a:buSzPct val="92000"/>
              <a:buFont typeface="Wingdings 2" panose="05020102010507070707" pitchFamily="18" charset="2"/>
              <a:buChar char=""/>
              <a:defRPr sz="1200" kern="1200">
                <a:solidFill>
                  <a:schemeClr val="tx2"/>
                </a:solidFill>
                <a:latin typeface="+mn-lt"/>
                <a:ea typeface="+mn-ea"/>
                <a:cs typeface="+mn-cs"/>
              </a:defRPr>
            </a:lvl5pPr>
            <a:lvl6pPr marL="1899953" indent="-228594" algn="l" defTabSz="457189"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199945" indent="-228594" algn="l" defTabSz="457189"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499938" indent="-228594" algn="l" defTabSz="457189"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799930" indent="-228594" algn="l" defTabSz="457189"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285744" marR="0" lvl="0" indent="-285744" algn="l" defTabSz="914377" rtl="0" eaLnBrk="1" fontAlgn="auto" latinLnBrk="0" hangingPunct="1">
              <a:lnSpc>
                <a:spcPct val="110000"/>
              </a:lnSpc>
              <a:spcBef>
                <a:spcPts val="0"/>
              </a:spcBef>
              <a:spcAft>
                <a:spcPts val="0"/>
              </a:spcAft>
              <a:buClrTx/>
              <a:buSzPct val="100000"/>
              <a:buFont typeface="Wingdings" panose="05000000000000000000" pitchFamily="2" charset="2"/>
              <a:buChar char="Ø"/>
              <a:tabLst>
                <a:tab pos="173034" algn="l"/>
              </a:tabLst>
              <a:defRPr/>
            </a:pPr>
            <a:r>
              <a:rPr kumimoji="0" lang="en-US" sz="1100" b="0" i="0" u="none" strike="noStrike" kern="1200" cap="none" spc="0" normalizeH="0" baseline="0" noProof="0" dirty="0">
                <a:ln>
                  <a:noFill/>
                </a:ln>
                <a:solidFill>
                  <a:schemeClr val="tx1"/>
                </a:solidFill>
                <a:effectLst/>
                <a:uLnTx/>
                <a:uFillTx/>
                <a:latin typeface="Tahoma" panose="020B0604030504040204" pitchFamily="34" charset="0"/>
                <a:ea typeface="Tahoma" panose="020B0604030504040204" pitchFamily="34" charset="0"/>
                <a:cs typeface="Tahoma" panose="020B0604030504040204" pitchFamily="34" charset="0"/>
              </a:rPr>
              <a:t>A few other comments focus on program fees and/or cancelled offerings.  The full set of responses are below and on the next page.</a:t>
            </a:r>
          </a:p>
        </p:txBody>
      </p:sp>
    </p:spTree>
    <p:extLst>
      <p:ext uri="{BB962C8B-B14F-4D97-AF65-F5344CB8AC3E}">
        <p14:creationId xmlns:p14="http://schemas.microsoft.com/office/powerpoint/2010/main" val="180546451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FBF8994-18B2-CDA2-BB0C-5CF5D5C91DEE}"/>
              </a:ext>
            </a:extLst>
          </p:cNvPr>
          <p:cNvSpPr txBox="1"/>
          <p:nvPr/>
        </p:nvSpPr>
        <p:spPr>
          <a:xfrm>
            <a:off x="447040" y="1388700"/>
            <a:ext cx="8249920" cy="3272691"/>
          </a:xfrm>
          <a:prstGeom prst="rect">
            <a:avLst/>
          </a:prstGeom>
          <a:noFill/>
        </p:spPr>
        <p:txBody>
          <a:bodyPr wrap="square" rtlCol="0">
            <a:spAutoFit/>
          </a:bodyPr>
          <a:lstStyle/>
          <a:p>
            <a:pPr>
              <a:spcBef>
                <a:spcPts val="100"/>
              </a:spcBef>
              <a:spcAft>
                <a:spcPts val="100"/>
              </a:spcAft>
            </a:pPr>
            <a:r>
              <a:rPr lang="en-US" sz="900" b="1" u="sng" dirty="0">
                <a:latin typeface="Tahoma" panose="020B0604030504040204" pitchFamily="34" charset="0"/>
                <a:ea typeface="Tahoma" panose="020B0604030504040204" pitchFamily="34" charset="0"/>
                <a:cs typeface="Tahoma" panose="020B0604030504040204" pitchFamily="34" charset="0"/>
              </a:rPr>
              <a:t>Cost/Fees</a:t>
            </a:r>
            <a:endParaRPr lang="en-US" sz="900" i="1" u="sng" dirty="0">
              <a:latin typeface="Tahoma" panose="020B0604030504040204" pitchFamily="34" charset="0"/>
              <a:ea typeface="Tahoma" panose="020B0604030504040204" pitchFamily="34" charset="0"/>
              <a:cs typeface="Tahoma" panose="020B0604030504040204" pitchFamily="34" charset="0"/>
            </a:endParaRPr>
          </a:p>
          <a:p>
            <a:pPr>
              <a:spcBef>
                <a:spcPts val="100"/>
              </a:spcBef>
              <a:spcAft>
                <a:spcPts val="100"/>
              </a:spcAft>
            </a:pPr>
            <a:r>
              <a:rPr lang="en-US" sz="900" i="1" dirty="0">
                <a:latin typeface="Tahoma" panose="020B0604030504040204" pitchFamily="34" charset="0"/>
                <a:ea typeface="Tahoma" panose="020B0604030504040204" pitchFamily="34" charset="0"/>
                <a:cs typeface="Tahoma" panose="020B0604030504040204" pitchFamily="34" charset="0"/>
              </a:rPr>
              <a:t>“The swim lessons are expensive.”</a:t>
            </a:r>
          </a:p>
          <a:p>
            <a:pPr>
              <a:spcBef>
                <a:spcPts val="100"/>
              </a:spcBef>
              <a:spcAft>
                <a:spcPts val="100"/>
              </a:spcAft>
            </a:pPr>
            <a:r>
              <a:rPr lang="en-US" sz="900" i="1" dirty="0">
                <a:latin typeface="Tahoma" panose="020B0604030504040204" pitchFamily="34" charset="0"/>
                <a:ea typeface="Tahoma" panose="020B0604030504040204" pitchFamily="34" charset="0"/>
                <a:cs typeface="Tahoma" panose="020B0604030504040204" pitchFamily="34" charset="0"/>
              </a:rPr>
              <a:t>“Cost, availability.”</a:t>
            </a:r>
          </a:p>
          <a:p>
            <a:pPr>
              <a:spcBef>
                <a:spcPts val="100"/>
              </a:spcBef>
              <a:spcAft>
                <a:spcPts val="100"/>
              </a:spcAft>
            </a:pPr>
            <a:endParaRPr lang="en-US" sz="900" b="1" u="sng" dirty="0">
              <a:latin typeface="Tahoma" panose="020B0604030504040204" pitchFamily="34" charset="0"/>
              <a:ea typeface="Tahoma" panose="020B0604030504040204" pitchFamily="34" charset="0"/>
              <a:cs typeface="Tahoma" panose="020B0604030504040204" pitchFamily="34" charset="0"/>
            </a:endParaRPr>
          </a:p>
          <a:p>
            <a:pPr>
              <a:spcBef>
                <a:spcPts val="100"/>
              </a:spcBef>
              <a:spcAft>
                <a:spcPts val="100"/>
              </a:spcAft>
            </a:pPr>
            <a:r>
              <a:rPr lang="en-US" sz="900" b="1" u="sng" dirty="0">
                <a:latin typeface="Tahoma" panose="020B0604030504040204" pitchFamily="34" charset="0"/>
                <a:ea typeface="Tahoma" panose="020B0604030504040204" pitchFamily="34" charset="0"/>
                <a:cs typeface="Tahoma" panose="020B0604030504040204" pitchFamily="34" charset="0"/>
              </a:rPr>
              <a:t>Cancellations</a:t>
            </a:r>
          </a:p>
          <a:p>
            <a:pPr>
              <a:spcBef>
                <a:spcPts val="100"/>
              </a:spcBef>
              <a:spcAft>
                <a:spcPts val="100"/>
              </a:spcAft>
            </a:pPr>
            <a:r>
              <a:rPr lang="en-US" sz="900" b="0" i="1" u="none" strike="noStrike" dirty="0">
                <a:effectLst/>
                <a:latin typeface="Tahoma" panose="020B0604030504040204" pitchFamily="34" charset="0"/>
                <a:ea typeface="Tahoma" panose="020B0604030504040204" pitchFamily="34" charset="0"/>
                <a:cs typeface="Tahoma" panose="020B0604030504040204" pitchFamily="34" charset="0"/>
              </a:rPr>
              <a:t>“Lots of cancellations; otherwise, the programs meet my expectations. Nothing good or bad.”</a:t>
            </a:r>
          </a:p>
          <a:p>
            <a:pPr>
              <a:spcBef>
                <a:spcPts val="100"/>
              </a:spcBef>
              <a:spcAft>
                <a:spcPts val="100"/>
              </a:spcAft>
            </a:pPr>
            <a:r>
              <a:rPr lang="en-US" sz="900" i="1" dirty="0">
                <a:latin typeface="Tahoma" panose="020B0604030504040204" pitchFamily="34" charset="0"/>
                <a:ea typeface="Tahoma" panose="020B0604030504040204" pitchFamily="34" charset="0"/>
                <a:cs typeface="Tahoma" panose="020B0604030504040204" pitchFamily="34" charset="0"/>
              </a:rPr>
              <a:t>“Cooking and art for schools is out.”</a:t>
            </a:r>
          </a:p>
          <a:p>
            <a:pPr>
              <a:spcBef>
                <a:spcPts val="100"/>
              </a:spcBef>
              <a:spcAft>
                <a:spcPts val="100"/>
              </a:spcAft>
            </a:pPr>
            <a:endParaRPr lang="en-US" sz="900" b="1" u="sng" dirty="0">
              <a:latin typeface="Tahoma" panose="020B0604030504040204" pitchFamily="34" charset="0"/>
              <a:ea typeface="Tahoma" panose="020B0604030504040204" pitchFamily="34" charset="0"/>
              <a:cs typeface="Tahoma" panose="020B0604030504040204" pitchFamily="34" charset="0"/>
            </a:endParaRPr>
          </a:p>
          <a:p>
            <a:pPr>
              <a:spcBef>
                <a:spcPts val="100"/>
              </a:spcBef>
              <a:spcAft>
                <a:spcPts val="100"/>
              </a:spcAft>
            </a:pPr>
            <a:r>
              <a:rPr lang="en-US" sz="900" b="1" u="sng" dirty="0">
                <a:latin typeface="Tahoma" panose="020B0604030504040204" pitchFamily="34" charset="0"/>
                <a:ea typeface="Tahoma" panose="020B0604030504040204" pitchFamily="34" charset="0"/>
                <a:cs typeface="Tahoma" panose="020B0604030504040204" pitchFamily="34" charset="0"/>
              </a:rPr>
              <a:t>Other/Facility-related</a:t>
            </a:r>
          </a:p>
          <a:p>
            <a:pPr>
              <a:spcBef>
                <a:spcPts val="100"/>
              </a:spcBef>
              <a:spcAft>
                <a:spcPts val="100"/>
              </a:spcAft>
            </a:pPr>
            <a:r>
              <a:rPr lang="en-US" sz="900" i="1" dirty="0">
                <a:latin typeface="Tahoma" panose="020B0604030504040204" pitchFamily="34" charset="0"/>
                <a:ea typeface="Tahoma" panose="020B0604030504040204" pitchFamily="34" charset="0"/>
                <a:cs typeface="Tahoma" panose="020B0604030504040204" pitchFamily="34" charset="0"/>
              </a:rPr>
              <a:t>“Spin class at the skating ring was in small classroom which isn't a good place, so it was poorly attended.  Meanwhile, an enormous and expensive skating rink?”</a:t>
            </a:r>
          </a:p>
          <a:p>
            <a:pPr>
              <a:spcBef>
                <a:spcPts val="100"/>
              </a:spcBef>
              <a:spcAft>
                <a:spcPts val="100"/>
              </a:spcAft>
            </a:pPr>
            <a:r>
              <a:rPr lang="en-US" sz="900" b="0" i="1"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“Just the pool; very cold. Very uncomfortable especially for little kids.”</a:t>
            </a:r>
            <a:r>
              <a:rPr lang="en-US" sz="900" i="1" dirty="0">
                <a:latin typeface="Tahoma" panose="020B0604030504040204" pitchFamily="34" charset="0"/>
                <a:ea typeface="Tahoma" panose="020B0604030504040204" pitchFamily="34" charset="0"/>
                <a:cs typeface="Tahoma" panose="020B0604030504040204" pitchFamily="34" charset="0"/>
              </a:rPr>
              <a:t> </a:t>
            </a:r>
          </a:p>
          <a:p>
            <a:pPr>
              <a:spcBef>
                <a:spcPts val="100"/>
              </a:spcBef>
              <a:spcAft>
                <a:spcPts val="100"/>
              </a:spcAft>
            </a:pPr>
            <a:r>
              <a:rPr lang="en-US" sz="900" i="1" dirty="0">
                <a:latin typeface="Tahoma" panose="020B0604030504040204" pitchFamily="34" charset="0"/>
                <a:ea typeface="Tahoma" panose="020B0604030504040204" pitchFamily="34" charset="0"/>
                <a:cs typeface="Tahoma" panose="020B0604030504040204" pitchFamily="34" charset="0"/>
              </a:rPr>
              <a:t>“CRC has more open time for juniors and kids that are under 10; I do not have as much access to the gym and game room.”</a:t>
            </a:r>
          </a:p>
          <a:p>
            <a:pPr>
              <a:spcBef>
                <a:spcPts val="100"/>
              </a:spcBef>
              <a:spcAft>
                <a:spcPts val="100"/>
              </a:spcAft>
            </a:pPr>
            <a:r>
              <a:rPr lang="en-US" sz="900" i="1" dirty="0">
                <a:latin typeface="Tahoma" panose="020B0604030504040204" pitchFamily="34" charset="0"/>
                <a:ea typeface="Tahoma" panose="020B0604030504040204" pitchFamily="34" charset="0"/>
                <a:cs typeface="Tahoma" panose="020B0604030504040204" pitchFamily="34" charset="0"/>
              </a:rPr>
              <a:t>“Fitness - scheduling issues and age of equipment.”</a:t>
            </a:r>
          </a:p>
          <a:p>
            <a:pPr>
              <a:spcBef>
                <a:spcPts val="100"/>
              </a:spcBef>
              <a:spcAft>
                <a:spcPts val="100"/>
              </a:spcAft>
            </a:pPr>
            <a:r>
              <a:rPr lang="en-US" sz="900" i="1" dirty="0">
                <a:latin typeface="Tahoma" panose="020B0604030504040204" pitchFamily="34" charset="0"/>
                <a:ea typeface="Tahoma" panose="020B0604030504040204" pitchFamily="34" charset="0"/>
                <a:cs typeface="Tahoma" panose="020B0604030504040204" pitchFamily="34" charset="0"/>
              </a:rPr>
              <a:t>“Austin Gardens’ Shakespeare in the Park:  Keep divisive political propaganda out of it. It is true that Shakespeare has been re-interpreted in many ways over the centuries but when you push an agenda, expect to annoy people who have feelings that do not line up with yours. We don't need activists to preach to us any more than they already do in this left-wing town.”</a:t>
            </a:r>
          </a:p>
          <a:p>
            <a:pPr>
              <a:spcBef>
                <a:spcPts val="100"/>
              </a:spcBef>
              <a:spcAft>
                <a:spcPts val="100"/>
              </a:spcAft>
            </a:pPr>
            <a:r>
              <a:rPr lang="en-US" sz="900" i="1" dirty="0">
                <a:latin typeface="Tahoma" panose="020B0604030504040204" pitchFamily="34" charset="0"/>
                <a:ea typeface="Tahoma" panose="020B0604030504040204" pitchFamily="34" charset="0"/>
                <a:cs typeface="Tahoma" panose="020B0604030504040204" pitchFamily="34" charset="0"/>
              </a:rPr>
              <a:t>“Frank Lloyd Wright - need to due better job managing vehicle traffic on the day of race, and why no women's sizing in race shirts?”</a:t>
            </a:r>
          </a:p>
          <a:p>
            <a:pPr>
              <a:spcBef>
                <a:spcPts val="100"/>
              </a:spcBef>
              <a:spcAft>
                <a:spcPts val="100"/>
              </a:spcAft>
            </a:pPr>
            <a:endParaRPr lang="en-US" sz="900" i="1" dirty="0">
              <a:latin typeface="Tahoma" panose="020B0604030504040204" pitchFamily="34" charset="0"/>
              <a:ea typeface="Tahoma" panose="020B0604030504040204" pitchFamily="34" charset="0"/>
              <a:cs typeface="Tahoma" panose="020B0604030504040204" pitchFamily="34" charset="0"/>
            </a:endParaRPr>
          </a:p>
          <a:p>
            <a:pPr>
              <a:spcBef>
                <a:spcPts val="100"/>
              </a:spcBef>
              <a:spcAft>
                <a:spcPts val="100"/>
              </a:spcAft>
            </a:pPr>
            <a:endParaRPr lang="en-US" sz="900" i="1" dirty="0">
              <a:latin typeface="Tahoma" panose="020B0604030504040204" pitchFamily="34" charset="0"/>
              <a:ea typeface="Tahoma" panose="020B0604030504040204" pitchFamily="34" charset="0"/>
              <a:cs typeface="Tahoma" panose="020B0604030504040204" pitchFamily="34" charset="0"/>
            </a:endParaRPr>
          </a:p>
        </p:txBody>
      </p:sp>
      <p:sp>
        <p:nvSpPr>
          <p:cNvPr id="3" name="TextBox 2">
            <a:extLst>
              <a:ext uri="{FF2B5EF4-FFF2-40B4-BE49-F238E27FC236}">
                <a16:creationId xmlns:a16="http://schemas.microsoft.com/office/drawing/2014/main" id="{DAC1C0C7-B9F2-9183-3E7F-08FF98D55572}"/>
              </a:ext>
            </a:extLst>
          </p:cNvPr>
          <p:cNvSpPr txBox="1"/>
          <p:nvPr/>
        </p:nvSpPr>
        <p:spPr>
          <a:xfrm>
            <a:off x="558800" y="783131"/>
            <a:ext cx="7999018" cy="292388"/>
          </a:xfrm>
          <a:prstGeom prst="rect">
            <a:avLst/>
          </a:prstGeom>
          <a:noFill/>
          <a:ln>
            <a:noFill/>
          </a:ln>
        </p:spPr>
        <p:txBody>
          <a:bodyPr wrap="square" rtlCol="0">
            <a:spAutoFit/>
          </a:bodyPr>
          <a:lstStyle/>
          <a:p>
            <a:r>
              <a:rPr lang="en-US" sz="1300" b="1" dirty="0">
                <a:latin typeface="Tahoma" panose="020B0604030504040204" pitchFamily="34" charset="0"/>
                <a:ea typeface="Tahoma" panose="020B0604030504040204" pitchFamily="34" charset="0"/>
                <a:cs typeface="Tahoma" panose="020B0604030504040204" pitchFamily="34" charset="0"/>
              </a:rPr>
              <a:t>Verbatim Responses:  Reasons for Lower PDOP Program Satisfaction Scores (cont’d)</a:t>
            </a:r>
          </a:p>
        </p:txBody>
      </p:sp>
      <p:sp>
        <p:nvSpPr>
          <p:cNvPr id="4" name="TextBox 3">
            <a:extLst>
              <a:ext uri="{FF2B5EF4-FFF2-40B4-BE49-F238E27FC236}">
                <a16:creationId xmlns:a16="http://schemas.microsoft.com/office/drawing/2014/main" id="{BB68ABDF-0805-51B0-74C9-50EE8078708C}"/>
              </a:ext>
            </a:extLst>
          </p:cNvPr>
          <p:cNvSpPr txBox="1"/>
          <p:nvPr/>
        </p:nvSpPr>
        <p:spPr>
          <a:xfrm>
            <a:off x="5079649" y="163702"/>
            <a:ext cx="3478169" cy="261610"/>
          </a:xfrm>
          <a:prstGeom prst="rect">
            <a:avLst/>
          </a:prstGeom>
          <a:noFill/>
        </p:spPr>
        <p:txBody>
          <a:bodyPr wrap="square" rtlCol="0">
            <a:spAutoFit/>
          </a:bodyPr>
          <a:lstStyle/>
          <a:p>
            <a:pPr algn="r"/>
            <a:r>
              <a:rPr lang="en-US" sz="1100" b="1" dirty="0">
                <a:solidFill>
                  <a:schemeClr val="bg1"/>
                </a:solidFill>
                <a:latin typeface="Tahoma" panose="020B0604030504040204" pitchFamily="34" charset="0"/>
                <a:ea typeface="Tahoma" panose="020B0604030504040204" pitchFamily="34" charset="0"/>
                <a:cs typeface="Tahoma" panose="020B0604030504040204" pitchFamily="34" charset="0"/>
              </a:rPr>
              <a:t>Satisfaction with PDOP Programs</a:t>
            </a:r>
          </a:p>
        </p:txBody>
      </p:sp>
    </p:spTree>
    <p:extLst>
      <p:ext uri="{BB962C8B-B14F-4D97-AF65-F5344CB8AC3E}">
        <p14:creationId xmlns:p14="http://schemas.microsoft.com/office/powerpoint/2010/main" val="182920790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6">
            <a:extLst>
              <a:ext uri="{FF2B5EF4-FFF2-40B4-BE49-F238E27FC236}">
                <a16:creationId xmlns:a16="http://schemas.microsoft.com/office/drawing/2014/main" id="{A7561F52-D013-456F-95E9-EDBDF3441A18}"/>
              </a:ext>
            </a:extLst>
          </p:cNvPr>
          <p:cNvGraphicFramePr>
            <a:graphicFrameLocks noGrp="1"/>
          </p:cNvGraphicFramePr>
          <p:nvPr>
            <p:ph idx="1"/>
            <p:extLst>
              <p:ext uri="{D42A27DB-BD31-4B8C-83A1-F6EECF244321}">
                <p14:modId xmlns:p14="http://schemas.microsoft.com/office/powerpoint/2010/main" val="3142533759"/>
              </p:ext>
            </p:extLst>
          </p:nvPr>
        </p:nvGraphicFramePr>
        <p:xfrm>
          <a:off x="250463" y="1524438"/>
          <a:ext cx="7567552" cy="5031336"/>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8" name="Content Placeholder 6">
            <a:extLst>
              <a:ext uri="{FF2B5EF4-FFF2-40B4-BE49-F238E27FC236}">
                <a16:creationId xmlns:a16="http://schemas.microsoft.com/office/drawing/2014/main" id="{42A69681-1B63-5DBA-6968-E1DBD57B5761}"/>
              </a:ext>
            </a:extLst>
          </p:cNvPr>
          <p:cNvGraphicFramePr>
            <a:graphicFrameLocks/>
          </p:cNvGraphicFramePr>
          <p:nvPr>
            <p:extLst>
              <p:ext uri="{D42A27DB-BD31-4B8C-83A1-F6EECF244321}">
                <p14:modId xmlns:p14="http://schemas.microsoft.com/office/powerpoint/2010/main" val="3241814528"/>
              </p:ext>
            </p:extLst>
          </p:nvPr>
        </p:nvGraphicFramePr>
        <p:xfrm>
          <a:off x="4429887" y="1408113"/>
          <a:ext cx="4681323" cy="504443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7" name="Content Placeholder 6">
            <a:extLst>
              <a:ext uri="{FF2B5EF4-FFF2-40B4-BE49-F238E27FC236}">
                <a16:creationId xmlns:a16="http://schemas.microsoft.com/office/drawing/2014/main" id="{2A9B0A06-2EA6-454F-81DF-7514DD7F82D4}"/>
              </a:ext>
            </a:extLst>
          </p:cNvPr>
          <p:cNvGraphicFramePr>
            <a:graphicFrameLocks/>
          </p:cNvGraphicFramePr>
          <p:nvPr>
            <p:extLst>
              <p:ext uri="{D42A27DB-BD31-4B8C-83A1-F6EECF244321}">
                <p14:modId xmlns:p14="http://schemas.microsoft.com/office/powerpoint/2010/main" val="2589708669"/>
              </p:ext>
            </p:extLst>
          </p:nvPr>
        </p:nvGraphicFramePr>
        <p:xfrm>
          <a:off x="2308130" y="1424274"/>
          <a:ext cx="4681323" cy="5044439"/>
        </p:xfrm>
        <a:graphic>
          <a:graphicData uri="http://schemas.openxmlformats.org/drawingml/2006/chart">
            <c:chart xmlns:c="http://schemas.openxmlformats.org/drawingml/2006/chart" xmlns:r="http://schemas.openxmlformats.org/officeDocument/2006/relationships" r:id="rId4"/>
          </a:graphicData>
        </a:graphic>
      </p:graphicFrame>
      <p:sp>
        <p:nvSpPr>
          <p:cNvPr id="2" name="Title 1">
            <a:extLst>
              <a:ext uri="{FF2B5EF4-FFF2-40B4-BE49-F238E27FC236}">
                <a16:creationId xmlns:a16="http://schemas.microsoft.com/office/drawing/2014/main" id="{EC5B1373-9AB0-4D61-A940-9C8C8443B4FF}"/>
              </a:ext>
            </a:extLst>
          </p:cNvPr>
          <p:cNvSpPr>
            <a:spLocks noGrp="1"/>
          </p:cNvSpPr>
          <p:nvPr>
            <p:ph type="title"/>
          </p:nvPr>
        </p:nvSpPr>
        <p:spPr/>
        <p:txBody>
          <a:bodyPr>
            <a:noAutofit/>
          </a:bodyPr>
          <a:lstStyle/>
          <a:p>
            <a:r>
              <a:rPr lang="en-US" sz="1300" dirty="0">
                <a:latin typeface="Tahoma" panose="020B0604030504040204" pitchFamily="34" charset="0"/>
                <a:ea typeface="Tahoma" panose="020B0604030504040204" pitchFamily="34" charset="0"/>
                <a:cs typeface="Tahoma" panose="020B0604030504040204" pitchFamily="34" charset="0"/>
              </a:rPr>
              <a:t>When asked what programs residents want to see from the PDOP, most suggestions for youth programs focus on sports/athletics, followed by arts programming, and general activities specific to age group.</a:t>
            </a:r>
          </a:p>
        </p:txBody>
      </p:sp>
      <p:sp>
        <p:nvSpPr>
          <p:cNvPr id="4" name="Slide Number Placeholder 3">
            <a:extLst>
              <a:ext uri="{FF2B5EF4-FFF2-40B4-BE49-F238E27FC236}">
                <a16:creationId xmlns:a16="http://schemas.microsoft.com/office/drawing/2014/main" id="{CBD52747-C0B5-4EEB-8BBD-581DB8CA82D5}"/>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57F1E4F-1CFF-5643-939E-217C01CDF565}" type="slidenum">
              <a:rPr kumimoji="0" lang="en-US" sz="900" b="1" i="1" u="none" strike="noStrike" kern="1200" cap="none" spc="0" normalizeH="0" baseline="0" noProof="0" smtClean="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75</a:t>
            </a:fld>
            <a:endParaRPr kumimoji="0" lang="en-US" sz="900" b="1" i="1"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endParaRPr>
          </a:p>
        </p:txBody>
      </p:sp>
      <p:cxnSp>
        <p:nvCxnSpPr>
          <p:cNvPr id="13" name="Straight Connector 12">
            <a:extLst>
              <a:ext uri="{FF2B5EF4-FFF2-40B4-BE49-F238E27FC236}">
                <a16:creationId xmlns:a16="http://schemas.microsoft.com/office/drawing/2014/main" id="{A0555EBF-21AB-428F-9261-00E4E66308F1}"/>
              </a:ext>
            </a:extLst>
          </p:cNvPr>
          <p:cNvCxnSpPr/>
          <p:nvPr/>
        </p:nvCxnSpPr>
        <p:spPr>
          <a:xfrm>
            <a:off x="808862" y="4340310"/>
            <a:ext cx="7294461" cy="0"/>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D8103E60-122B-47C3-8941-7765EC53A52C}"/>
              </a:ext>
            </a:extLst>
          </p:cNvPr>
          <p:cNvSpPr txBox="1"/>
          <p:nvPr/>
        </p:nvSpPr>
        <p:spPr>
          <a:xfrm>
            <a:off x="1998877" y="6327337"/>
            <a:ext cx="6522499" cy="46166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200" b="1" i="0" u="none" strike="noStrike" kern="1200" spc="0" baseline="0">
                <a:solidFill>
                  <a:prstClr val="black"/>
                </a:solidFill>
                <a:latin typeface="+mn-lt"/>
                <a:ea typeface="+mn-ea"/>
                <a:cs typeface="+mn-cs"/>
              </a:defRPr>
            </a:pPr>
            <a:endParaRPr kumimoji="0" lang="en-US" sz="800" b="1"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1"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Q23.  Below, please list any specific programs or events that you’d like the Park District of Oak Park to offer for each of the following groups.  (most frequent open-ended responses)</a:t>
            </a:r>
          </a:p>
        </p:txBody>
      </p:sp>
      <p:sp>
        <p:nvSpPr>
          <p:cNvPr id="11" name="TextBox 10">
            <a:extLst>
              <a:ext uri="{FF2B5EF4-FFF2-40B4-BE49-F238E27FC236}">
                <a16:creationId xmlns:a16="http://schemas.microsoft.com/office/drawing/2014/main" id="{2927C96D-FF18-41B9-9B7C-A06BE6231839}"/>
              </a:ext>
            </a:extLst>
          </p:cNvPr>
          <p:cNvSpPr txBox="1"/>
          <p:nvPr/>
        </p:nvSpPr>
        <p:spPr>
          <a:xfrm>
            <a:off x="4849793" y="132202"/>
            <a:ext cx="3671586" cy="261610"/>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rPr>
              <a:t>PDOP Program Suggestions by Age Group</a:t>
            </a:r>
          </a:p>
        </p:txBody>
      </p:sp>
      <p:cxnSp>
        <p:nvCxnSpPr>
          <p:cNvPr id="15" name="Straight Connector 14">
            <a:extLst>
              <a:ext uri="{FF2B5EF4-FFF2-40B4-BE49-F238E27FC236}">
                <a16:creationId xmlns:a16="http://schemas.microsoft.com/office/drawing/2014/main" id="{5FC19337-0BF0-46DE-8923-EA2E8481DD1C}"/>
              </a:ext>
            </a:extLst>
          </p:cNvPr>
          <p:cNvCxnSpPr/>
          <p:nvPr/>
        </p:nvCxnSpPr>
        <p:spPr>
          <a:xfrm>
            <a:off x="807815" y="3556000"/>
            <a:ext cx="7294461"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73BF5380-63BA-407A-B672-6EEDC9593441}"/>
              </a:ext>
            </a:extLst>
          </p:cNvPr>
          <p:cNvCxnSpPr/>
          <p:nvPr/>
        </p:nvCxnSpPr>
        <p:spPr>
          <a:xfrm>
            <a:off x="840297" y="5438526"/>
            <a:ext cx="7294461" cy="0"/>
          </a:xfrm>
          <a:prstGeom prst="line">
            <a:avLst/>
          </a:prstGeom>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5378D274-0A5E-63BC-90C4-C3188FD2CC88}"/>
              </a:ext>
            </a:extLst>
          </p:cNvPr>
          <p:cNvSpPr txBox="1"/>
          <p:nvPr/>
        </p:nvSpPr>
        <p:spPr>
          <a:xfrm>
            <a:off x="2614348" y="1438899"/>
            <a:ext cx="1376251" cy="461665"/>
          </a:xfrm>
          <a:prstGeom prst="rect">
            <a:avLst/>
          </a:prstGeom>
          <a:noFill/>
          <a:ln>
            <a:solidFill>
              <a:schemeClr val="tx1"/>
            </a:solidFill>
          </a:ln>
        </p:spPr>
        <p:txBody>
          <a:bodyPr wrap="square" rtlCol="0">
            <a:spAutoFit/>
          </a:bodyPr>
          <a:lstStyle/>
          <a:p>
            <a:pPr algn="ctr"/>
            <a:r>
              <a:rPr lang="en-US" sz="1200" b="1" dirty="0">
                <a:latin typeface="Tahoma" panose="020B0604030504040204" pitchFamily="34" charset="0"/>
                <a:ea typeface="Tahoma" panose="020B0604030504040204" pitchFamily="34" charset="0"/>
                <a:cs typeface="Tahoma" panose="020B0604030504040204" pitchFamily="34" charset="0"/>
              </a:rPr>
              <a:t>Programs for Ages 2-5</a:t>
            </a:r>
          </a:p>
        </p:txBody>
      </p:sp>
      <p:sp>
        <p:nvSpPr>
          <p:cNvPr id="6" name="TextBox 5">
            <a:extLst>
              <a:ext uri="{FF2B5EF4-FFF2-40B4-BE49-F238E27FC236}">
                <a16:creationId xmlns:a16="http://schemas.microsoft.com/office/drawing/2014/main" id="{BCAB3626-C5A0-1131-09AB-66DBC063B43E}"/>
              </a:ext>
            </a:extLst>
          </p:cNvPr>
          <p:cNvSpPr txBox="1"/>
          <p:nvPr/>
        </p:nvSpPr>
        <p:spPr>
          <a:xfrm>
            <a:off x="4890358" y="1432033"/>
            <a:ext cx="1222667" cy="461665"/>
          </a:xfrm>
          <a:prstGeom prst="rect">
            <a:avLst/>
          </a:prstGeom>
          <a:noFill/>
          <a:ln>
            <a:solidFill>
              <a:schemeClr val="tx1"/>
            </a:solidFill>
          </a:ln>
        </p:spPr>
        <p:txBody>
          <a:bodyPr wrap="square" rtlCol="0">
            <a:spAutoFit/>
          </a:bodyPr>
          <a:lstStyle/>
          <a:p>
            <a:pPr algn="ctr"/>
            <a:r>
              <a:rPr lang="en-US" sz="1200" b="1" dirty="0">
                <a:latin typeface="Tahoma" panose="020B0604030504040204" pitchFamily="34" charset="0"/>
                <a:ea typeface="Tahoma" panose="020B0604030504040204" pitchFamily="34" charset="0"/>
                <a:cs typeface="Tahoma" panose="020B0604030504040204" pitchFamily="34" charset="0"/>
              </a:rPr>
              <a:t>Programs for Ages 6-11</a:t>
            </a:r>
          </a:p>
        </p:txBody>
      </p:sp>
      <p:sp>
        <p:nvSpPr>
          <p:cNvPr id="10" name="TextBox 9">
            <a:extLst>
              <a:ext uri="{FF2B5EF4-FFF2-40B4-BE49-F238E27FC236}">
                <a16:creationId xmlns:a16="http://schemas.microsoft.com/office/drawing/2014/main" id="{56DEE2F9-148B-4153-4150-AD6D2901E2B2}"/>
              </a:ext>
            </a:extLst>
          </p:cNvPr>
          <p:cNvSpPr txBox="1"/>
          <p:nvPr/>
        </p:nvSpPr>
        <p:spPr>
          <a:xfrm>
            <a:off x="7206681" y="1432032"/>
            <a:ext cx="1222667" cy="461665"/>
          </a:xfrm>
          <a:prstGeom prst="rect">
            <a:avLst/>
          </a:prstGeom>
          <a:noFill/>
          <a:ln>
            <a:solidFill>
              <a:schemeClr val="tx1"/>
            </a:solidFill>
          </a:ln>
        </p:spPr>
        <p:txBody>
          <a:bodyPr wrap="square" rtlCol="0">
            <a:spAutoFit/>
          </a:bodyPr>
          <a:lstStyle/>
          <a:p>
            <a:pPr algn="ctr"/>
            <a:r>
              <a:rPr lang="en-US" sz="1200" b="1" dirty="0">
                <a:latin typeface="Tahoma" panose="020B0604030504040204" pitchFamily="34" charset="0"/>
                <a:ea typeface="Tahoma" panose="020B0604030504040204" pitchFamily="34" charset="0"/>
                <a:cs typeface="Tahoma" panose="020B0604030504040204" pitchFamily="34" charset="0"/>
              </a:rPr>
              <a:t>Programs for Ages 12-18</a:t>
            </a:r>
          </a:p>
        </p:txBody>
      </p:sp>
    </p:spTree>
    <p:extLst>
      <p:ext uri="{BB962C8B-B14F-4D97-AF65-F5344CB8AC3E}">
        <p14:creationId xmlns:p14="http://schemas.microsoft.com/office/powerpoint/2010/main" val="258401601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 name="Content Placeholder 6">
            <a:extLst>
              <a:ext uri="{FF2B5EF4-FFF2-40B4-BE49-F238E27FC236}">
                <a16:creationId xmlns:a16="http://schemas.microsoft.com/office/drawing/2014/main" id="{2A9B0A06-2EA6-454F-81DF-7514DD7F82D4}"/>
              </a:ext>
            </a:extLst>
          </p:cNvPr>
          <p:cNvGraphicFramePr>
            <a:graphicFrameLocks/>
          </p:cNvGraphicFramePr>
          <p:nvPr>
            <p:extLst>
              <p:ext uri="{D42A27DB-BD31-4B8C-83A1-F6EECF244321}">
                <p14:modId xmlns:p14="http://schemas.microsoft.com/office/powerpoint/2010/main" val="4008784355"/>
              </p:ext>
            </p:extLst>
          </p:nvPr>
        </p:nvGraphicFramePr>
        <p:xfrm>
          <a:off x="4279303" y="1424274"/>
          <a:ext cx="4681323" cy="5044439"/>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ontent Placeholder 6">
            <a:extLst>
              <a:ext uri="{FF2B5EF4-FFF2-40B4-BE49-F238E27FC236}">
                <a16:creationId xmlns:a16="http://schemas.microsoft.com/office/drawing/2014/main" id="{A7561F52-D013-456F-95E9-EDBDF3441A18}"/>
              </a:ext>
            </a:extLst>
          </p:cNvPr>
          <p:cNvGraphicFramePr>
            <a:graphicFrameLocks noGrp="1"/>
          </p:cNvGraphicFramePr>
          <p:nvPr>
            <p:ph idx="1"/>
            <p:extLst>
              <p:ext uri="{D42A27DB-BD31-4B8C-83A1-F6EECF244321}">
                <p14:modId xmlns:p14="http://schemas.microsoft.com/office/powerpoint/2010/main" val="2929777897"/>
              </p:ext>
            </p:extLst>
          </p:nvPr>
        </p:nvGraphicFramePr>
        <p:xfrm>
          <a:off x="250463" y="1524438"/>
          <a:ext cx="7567552" cy="5031336"/>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a:extLst>
              <a:ext uri="{FF2B5EF4-FFF2-40B4-BE49-F238E27FC236}">
                <a16:creationId xmlns:a16="http://schemas.microsoft.com/office/drawing/2014/main" id="{EC5B1373-9AB0-4D61-A940-9C8C8443B4FF}"/>
              </a:ext>
            </a:extLst>
          </p:cNvPr>
          <p:cNvSpPr>
            <a:spLocks noGrp="1"/>
          </p:cNvSpPr>
          <p:nvPr>
            <p:ph type="title"/>
          </p:nvPr>
        </p:nvSpPr>
        <p:spPr/>
        <p:txBody>
          <a:bodyPr>
            <a:noAutofit/>
          </a:bodyPr>
          <a:lstStyle/>
          <a:p>
            <a:r>
              <a:rPr lang="en-US" sz="1300" dirty="0">
                <a:latin typeface="Tahoma" panose="020B0604030504040204" pitchFamily="34" charset="0"/>
                <a:ea typeface="Tahoma" panose="020B0604030504040204" pitchFamily="34" charset="0"/>
                <a:cs typeface="Tahoma" panose="020B0604030504040204" pitchFamily="34" charset="0"/>
              </a:rPr>
              <a:t>Suggestions for adult programs focus mostly on fitness activities and swimming (especially for those aged 50+) along with sports programs (almost exclusively for younger adults).  Ideas for social events generate as much interest (or more) as arts and crafts activities.</a:t>
            </a:r>
          </a:p>
        </p:txBody>
      </p:sp>
      <p:sp>
        <p:nvSpPr>
          <p:cNvPr id="4" name="Slide Number Placeholder 3">
            <a:extLst>
              <a:ext uri="{FF2B5EF4-FFF2-40B4-BE49-F238E27FC236}">
                <a16:creationId xmlns:a16="http://schemas.microsoft.com/office/drawing/2014/main" id="{CBD52747-C0B5-4EEB-8BBD-581DB8CA82D5}"/>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57F1E4F-1CFF-5643-939E-217C01CDF565}" type="slidenum">
              <a:rPr kumimoji="0" lang="en-US" sz="900" b="1" i="1" u="none" strike="noStrike" kern="1200" cap="none" spc="0" normalizeH="0" baseline="0" noProof="0" smtClean="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76</a:t>
            </a:fld>
            <a:endParaRPr kumimoji="0" lang="en-US" sz="900" b="1" i="1"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endParaRPr>
          </a:p>
        </p:txBody>
      </p:sp>
      <p:cxnSp>
        <p:nvCxnSpPr>
          <p:cNvPr id="13" name="Straight Connector 12">
            <a:extLst>
              <a:ext uri="{FF2B5EF4-FFF2-40B4-BE49-F238E27FC236}">
                <a16:creationId xmlns:a16="http://schemas.microsoft.com/office/drawing/2014/main" id="{A0555EBF-21AB-428F-9261-00E4E66308F1}"/>
              </a:ext>
            </a:extLst>
          </p:cNvPr>
          <p:cNvCxnSpPr/>
          <p:nvPr/>
        </p:nvCxnSpPr>
        <p:spPr>
          <a:xfrm>
            <a:off x="808862" y="4505410"/>
            <a:ext cx="7294461" cy="0"/>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D8103E60-122B-47C3-8941-7765EC53A52C}"/>
              </a:ext>
            </a:extLst>
          </p:cNvPr>
          <p:cNvSpPr txBox="1"/>
          <p:nvPr/>
        </p:nvSpPr>
        <p:spPr>
          <a:xfrm>
            <a:off x="1998877" y="6492437"/>
            <a:ext cx="6522499"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1"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Q23  Below, please list any specific programs or events that you’d like the Park District of Oak Park to offer for each of the following groups.  (most frequent open-ended responses)</a:t>
            </a:r>
          </a:p>
        </p:txBody>
      </p:sp>
      <p:sp>
        <p:nvSpPr>
          <p:cNvPr id="11" name="TextBox 10">
            <a:extLst>
              <a:ext uri="{FF2B5EF4-FFF2-40B4-BE49-F238E27FC236}">
                <a16:creationId xmlns:a16="http://schemas.microsoft.com/office/drawing/2014/main" id="{2927C96D-FF18-41B9-9B7C-A06BE6231839}"/>
              </a:ext>
            </a:extLst>
          </p:cNvPr>
          <p:cNvSpPr txBox="1"/>
          <p:nvPr/>
        </p:nvSpPr>
        <p:spPr>
          <a:xfrm>
            <a:off x="4849793" y="132202"/>
            <a:ext cx="3671586" cy="261610"/>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rPr>
              <a:t>PDOP Program Suggestions by Age Group</a:t>
            </a:r>
          </a:p>
        </p:txBody>
      </p:sp>
      <p:cxnSp>
        <p:nvCxnSpPr>
          <p:cNvPr id="15" name="Straight Connector 14">
            <a:extLst>
              <a:ext uri="{FF2B5EF4-FFF2-40B4-BE49-F238E27FC236}">
                <a16:creationId xmlns:a16="http://schemas.microsoft.com/office/drawing/2014/main" id="{5FC19337-0BF0-46DE-8923-EA2E8481DD1C}"/>
              </a:ext>
            </a:extLst>
          </p:cNvPr>
          <p:cNvCxnSpPr/>
          <p:nvPr/>
        </p:nvCxnSpPr>
        <p:spPr>
          <a:xfrm>
            <a:off x="807815" y="3632200"/>
            <a:ext cx="7294461"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73BF5380-63BA-407A-B672-6EEDC9593441}"/>
              </a:ext>
            </a:extLst>
          </p:cNvPr>
          <p:cNvCxnSpPr/>
          <p:nvPr/>
        </p:nvCxnSpPr>
        <p:spPr>
          <a:xfrm>
            <a:off x="840297" y="5768726"/>
            <a:ext cx="7294461" cy="0"/>
          </a:xfrm>
          <a:prstGeom prst="line">
            <a:avLst/>
          </a:prstGeom>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5378D274-0A5E-63BC-90C4-C3188FD2CC88}"/>
              </a:ext>
            </a:extLst>
          </p:cNvPr>
          <p:cNvSpPr txBox="1"/>
          <p:nvPr/>
        </p:nvSpPr>
        <p:spPr>
          <a:xfrm>
            <a:off x="2310249" y="1569863"/>
            <a:ext cx="2499802" cy="276999"/>
          </a:xfrm>
          <a:prstGeom prst="rect">
            <a:avLst/>
          </a:prstGeom>
          <a:noFill/>
          <a:ln>
            <a:solidFill>
              <a:schemeClr val="tx1"/>
            </a:solidFill>
          </a:ln>
        </p:spPr>
        <p:txBody>
          <a:bodyPr wrap="square" rtlCol="0">
            <a:spAutoFit/>
          </a:bodyPr>
          <a:lstStyle/>
          <a:p>
            <a:pPr algn="ctr"/>
            <a:r>
              <a:rPr lang="en-US" sz="1200" b="1" dirty="0">
                <a:latin typeface="Tahoma" panose="020B0604030504040204" pitchFamily="34" charset="0"/>
                <a:ea typeface="Tahoma" panose="020B0604030504040204" pitchFamily="34" charset="0"/>
                <a:cs typeface="Tahoma" panose="020B0604030504040204" pitchFamily="34" charset="0"/>
              </a:rPr>
              <a:t>Programs for Ages 21+</a:t>
            </a:r>
          </a:p>
        </p:txBody>
      </p:sp>
      <p:sp>
        <p:nvSpPr>
          <p:cNvPr id="10" name="TextBox 9">
            <a:extLst>
              <a:ext uri="{FF2B5EF4-FFF2-40B4-BE49-F238E27FC236}">
                <a16:creationId xmlns:a16="http://schemas.microsoft.com/office/drawing/2014/main" id="{56DEE2F9-148B-4153-4150-AD6D2901E2B2}"/>
              </a:ext>
            </a:extLst>
          </p:cNvPr>
          <p:cNvSpPr txBox="1"/>
          <p:nvPr/>
        </p:nvSpPr>
        <p:spPr>
          <a:xfrm>
            <a:off x="5694109" y="1569863"/>
            <a:ext cx="2220834" cy="276999"/>
          </a:xfrm>
          <a:prstGeom prst="rect">
            <a:avLst/>
          </a:prstGeom>
          <a:noFill/>
          <a:ln>
            <a:solidFill>
              <a:schemeClr val="tx1"/>
            </a:solidFill>
          </a:ln>
        </p:spPr>
        <p:txBody>
          <a:bodyPr wrap="square" rtlCol="0">
            <a:spAutoFit/>
          </a:bodyPr>
          <a:lstStyle/>
          <a:p>
            <a:pPr algn="ctr"/>
            <a:r>
              <a:rPr lang="en-US" sz="1200" b="1" dirty="0">
                <a:latin typeface="Tahoma" panose="020B0604030504040204" pitchFamily="34" charset="0"/>
                <a:ea typeface="Tahoma" panose="020B0604030504040204" pitchFamily="34" charset="0"/>
                <a:cs typeface="Tahoma" panose="020B0604030504040204" pitchFamily="34" charset="0"/>
              </a:rPr>
              <a:t>Programs for Ages 50+</a:t>
            </a:r>
          </a:p>
        </p:txBody>
      </p:sp>
    </p:spTree>
    <p:extLst>
      <p:ext uri="{BB962C8B-B14F-4D97-AF65-F5344CB8AC3E}">
        <p14:creationId xmlns:p14="http://schemas.microsoft.com/office/powerpoint/2010/main" val="414969728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8F84C2F-4A29-3572-2DE5-9BF18FBB909E}"/>
              </a:ext>
            </a:extLst>
          </p:cNvPr>
          <p:cNvSpPr/>
          <p:nvPr/>
        </p:nvSpPr>
        <p:spPr>
          <a:xfrm>
            <a:off x="0" y="2438399"/>
            <a:ext cx="8001000" cy="1371600"/>
          </a:xfrm>
          <a:prstGeom prst="rect">
            <a:avLst/>
          </a:prstGeom>
          <a:solidFill>
            <a:srgbClr val="7AA845"/>
          </a:solidFill>
          <a:ln w="50800" cap="rnd" cmpd="dbl" algn="ctr">
            <a:noFill/>
            <a:prstDash val="solid"/>
          </a:ln>
          <a:effectLst/>
        </p:spPr>
        <p:txBody>
          <a:bodyPr anchor="ctr"/>
          <a:lstStyle/>
          <a:p>
            <a:pPr marL="0" marR="0" lvl="0" indent="0" defTabSz="914400" eaLnBrk="1" fontAlgn="auto" latinLnBrk="0" hangingPunct="1">
              <a:lnSpc>
                <a:spcPct val="100000"/>
              </a:lnSpc>
              <a:spcBef>
                <a:spcPts val="0"/>
              </a:spcBef>
              <a:spcAft>
                <a:spcPts val="0"/>
              </a:spcAft>
              <a:buClrTx/>
              <a:buSzTx/>
              <a:buFontTx/>
              <a:buNone/>
              <a:tabLst/>
              <a:defRPr/>
            </a:pPr>
            <a:r>
              <a:rPr lang="en-US" sz="2400" kern="0" dirty="0">
                <a:solidFill>
                  <a:prstClr val="white"/>
                </a:solidFill>
                <a:latin typeface="Tahoma" panose="020B0604030504040204" pitchFamily="34" charset="0"/>
                <a:ea typeface="Tahoma" panose="020B0604030504040204" pitchFamily="34" charset="0"/>
                <a:cs typeface="Tahoma" panose="020B0604030504040204" pitchFamily="34" charset="0"/>
              </a:rPr>
              <a:t>	VIII</a:t>
            </a:r>
            <a:r>
              <a:rPr kumimoji="0" lang="en-US" sz="2400" b="0" i="0" u="none" strike="noStrike" kern="0" cap="none" spc="0" normalizeH="0" baseline="0" noProof="0" dirty="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rPr>
              <a:t>. 	Sources of Information</a:t>
            </a:r>
          </a:p>
        </p:txBody>
      </p:sp>
      <p:sp>
        <p:nvSpPr>
          <p:cNvPr id="5" name="Rectangle 4">
            <a:extLst>
              <a:ext uri="{FF2B5EF4-FFF2-40B4-BE49-F238E27FC236}">
                <a16:creationId xmlns:a16="http://schemas.microsoft.com/office/drawing/2014/main" id="{249D5101-5743-D165-0CEF-CA7693765855}"/>
              </a:ext>
            </a:extLst>
          </p:cNvPr>
          <p:cNvSpPr/>
          <p:nvPr/>
        </p:nvSpPr>
        <p:spPr>
          <a:xfrm rot="10800000">
            <a:off x="8077200" y="2438399"/>
            <a:ext cx="1066800" cy="1371600"/>
          </a:xfrm>
          <a:prstGeom prst="rect">
            <a:avLst/>
          </a:prstGeom>
          <a:solidFill>
            <a:srgbClr val="0070C0"/>
          </a:solidFill>
          <a:ln w="50800" cap="rnd" cmpd="dbl"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Gill Sans MT" panose="020B0502020104020203"/>
              <a:ea typeface="+mn-ea"/>
              <a:cs typeface="+mn-cs"/>
            </a:endParaRPr>
          </a:p>
        </p:txBody>
      </p:sp>
    </p:spTree>
    <p:extLst>
      <p:ext uri="{BB962C8B-B14F-4D97-AF65-F5344CB8AC3E}">
        <p14:creationId xmlns:p14="http://schemas.microsoft.com/office/powerpoint/2010/main" val="106827727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a:extLst>
              <a:ext uri="{FF2B5EF4-FFF2-40B4-BE49-F238E27FC236}">
                <a16:creationId xmlns:a16="http://schemas.microsoft.com/office/drawing/2014/main" id="{962EE23E-62A9-F8A9-3E1C-4C9342A81532}"/>
              </a:ext>
            </a:extLst>
          </p:cNvPr>
          <p:cNvGraphicFramePr/>
          <p:nvPr>
            <p:extLst>
              <p:ext uri="{D42A27DB-BD31-4B8C-83A1-F6EECF244321}">
                <p14:modId xmlns:p14="http://schemas.microsoft.com/office/powerpoint/2010/main" val="3705647277"/>
              </p:ext>
            </p:extLst>
          </p:nvPr>
        </p:nvGraphicFramePr>
        <p:xfrm>
          <a:off x="3048000" y="1534160"/>
          <a:ext cx="5444490" cy="4716998"/>
        </p:xfrm>
        <a:graphic>
          <a:graphicData uri="http://schemas.openxmlformats.org/drawingml/2006/chart">
            <c:chart xmlns:c="http://schemas.openxmlformats.org/drawingml/2006/chart" xmlns:r="http://schemas.openxmlformats.org/officeDocument/2006/relationships" r:id="rId2"/>
          </a:graphicData>
        </a:graphic>
      </p:graphicFrame>
      <p:sp>
        <p:nvSpPr>
          <p:cNvPr id="3" name="TextBox 2">
            <a:extLst>
              <a:ext uri="{FF2B5EF4-FFF2-40B4-BE49-F238E27FC236}">
                <a16:creationId xmlns:a16="http://schemas.microsoft.com/office/drawing/2014/main" id="{9EA7408B-7B63-83DE-89F9-A6DC08241795}"/>
              </a:ext>
            </a:extLst>
          </p:cNvPr>
          <p:cNvSpPr txBox="1"/>
          <p:nvPr/>
        </p:nvSpPr>
        <p:spPr>
          <a:xfrm>
            <a:off x="1488638" y="6482124"/>
            <a:ext cx="7069181" cy="212174"/>
          </a:xfrm>
          <a:prstGeom prst="rect">
            <a:avLst/>
          </a:prstGeom>
          <a:noFill/>
        </p:spPr>
        <p:txBody>
          <a:bodyPr wrap="square" rtlCol="0">
            <a:spAutoFit/>
          </a:bodyPr>
          <a:lstStyle/>
          <a:p>
            <a:pPr>
              <a:lnSpc>
                <a:spcPct val="107000"/>
              </a:lnSpc>
              <a:spcBef>
                <a:spcPts val="1200"/>
              </a:spcBef>
            </a:pPr>
            <a:r>
              <a:rPr lang="en-US" sz="800" i="1" dirty="0">
                <a:solidFill>
                  <a:prstClr val="black"/>
                </a:solidFill>
                <a:latin typeface="Tahoma" panose="020B0604030504040204" pitchFamily="34" charset="0"/>
                <a:ea typeface="Tahoma" panose="020B0604030504040204" pitchFamily="34" charset="0"/>
                <a:cs typeface="Tahoma" panose="020B0604030504040204" pitchFamily="34" charset="0"/>
              </a:rPr>
              <a:t>Q40. Please select the ways in which you learn about the Park District of Oak Park and its programs, parks, facilities, or services.  Select all that apply. </a:t>
            </a:r>
          </a:p>
        </p:txBody>
      </p:sp>
      <p:sp>
        <p:nvSpPr>
          <p:cNvPr id="4" name="TextBox 3">
            <a:extLst>
              <a:ext uri="{FF2B5EF4-FFF2-40B4-BE49-F238E27FC236}">
                <a16:creationId xmlns:a16="http://schemas.microsoft.com/office/drawing/2014/main" id="{19DD5DA4-A1E1-3253-CC29-431EB1A8EEAB}"/>
              </a:ext>
            </a:extLst>
          </p:cNvPr>
          <p:cNvSpPr txBox="1"/>
          <p:nvPr/>
        </p:nvSpPr>
        <p:spPr>
          <a:xfrm>
            <a:off x="5343919" y="1408154"/>
            <a:ext cx="2445335" cy="276999"/>
          </a:xfrm>
          <a:prstGeom prst="rect">
            <a:avLst/>
          </a:prstGeom>
          <a:noFill/>
          <a:ln>
            <a:solidFill>
              <a:schemeClr val="tx1"/>
            </a:solidFill>
          </a:ln>
        </p:spPr>
        <p:txBody>
          <a:bodyPr wrap="square" rtlCol="0">
            <a:spAutoFit/>
          </a:bodyPr>
          <a:lstStyle/>
          <a:p>
            <a:pPr algn="ctr"/>
            <a:r>
              <a:rPr lang="en-US" sz="1200" b="1" dirty="0">
                <a:latin typeface="Tahoma" panose="020B0604030504040204" pitchFamily="34" charset="0"/>
                <a:ea typeface="Tahoma" panose="020B0604030504040204" pitchFamily="34" charset="0"/>
                <a:cs typeface="Tahoma" panose="020B0604030504040204" pitchFamily="34" charset="0"/>
              </a:rPr>
              <a:t>PDOP Information Sources</a:t>
            </a:r>
          </a:p>
        </p:txBody>
      </p:sp>
      <p:sp>
        <p:nvSpPr>
          <p:cNvPr id="6" name="TextBox 5">
            <a:extLst>
              <a:ext uri="{FF2B5EF4-FFF2-40B4-BE49-F238E27FC236}">
                <a16:creationId xmlns:a16="http://schemas.microsoft.com/office/drawing/2014/main" id="{D1BC7497-5BDB-7FA0-A31C-32A4AF0FFAF2}"/>
              </a:ext>
            </a:extLst>
          </p:cNvPr>
          <p:cNvSpPr txBox="1"/>
          <p:nvPr/>
        </p:nvSpPr>
        <p:spPr>
          <a:xfrm>
            <a:off x="7086055" y="5098509"/>
            <a:ext cx="1703615" cy="338554"/>
          </a:xfrm>
          <a:prstGeom prst="rect">
            <a:avLst/>
          </a:prstGeom>
          <a:noFill/>
        </p:spPr>
        <p:txBody>
          <a:bodyPr wrap="square" rtlCol="0">
            <a:spAutoFit/>
          </a:bodyPr>
          <a:lstStyle/>
          <a:p>
            <a:r>
              <a:rPr lang="en-US" sz="800" dirty="0">
                <a:latin typeface="Tahoma" panose="020B0604030504040204" pitchFamily="34" charset="0"/>
                <a:ea typeface="Tahoma" panose="020B0604030504040204" pitchFamily="34" charset="0"/>
                <a:cs typeface="Tahoma" panose="020B0604030504040204" pitchFamily="34" charset="0"/>
              </a:rPr>
              <a:t>Most often: Wednesday Journal (n=125); Oak Leaves (n=14)</a:t>
            </a:r>
          </a:p>
        </p:txBody>
      </p:sp>
      <p:sp>
        <p:nvSpPr>
          <p:cNvPr id="7" name="TextBox 6">
            <a:extLst>
              <a:ext uri="{FF2B5EF4-FFF2-40B4-BE49-F238E27FC236}">
                <a16:creationId xmlns:a16="http://schemas.microsoft.com/office/drawing/2014/main" id="{D8E6AC2C-F5AD-61BB-C787-F4EA2141B9AC}"/>
              </a:ext>
            </a:extLst>
          </p:cNvPr>
          <p:cNvSpPr txBox="1"/>
          <p:nvPr/>
        </p:nvSpPr>
        <p:spPr>
          <a:xfrm>
            <a:off x="6950082" y="5542897"/>
            <a:ext cx="1871700" cy="338554"/>
          </a:xfrm>
          <a:prstGeom prst="rect">
            <a:avLst/>
          </a:prstGeom>
          <a:noFill/>
        </p:spPr>
        <p:txBody>
          <a:bodyPr wrap="square" rtlCol="0">
            <a:spAutoFit/>
          </a:bodyPr>
          <a:lstStyle/>
          <a:p>
            <a:r>
              <a:rPr lang="en-US" sz="800" dirty="0">
                <a:latin typeface="Tahoma" panose="020B0604030504040204" pitchFamily="34" charset="0"/>
                <a:ea typeface="Tahoma" panose="020B0604030504040204" pitchFamily="34" charset="0"/>
                <a:cs typeface="Tahoma" panose="020B0604030504040204" pitchFamily="34" charset="0"/>
              </a:rPr>
              <a:t>Most often: Facebook (n=43); Instagram (n=25); Twitter (n=7)</a:t>
            </a:r>
          </a:p>
        </p:txBody>
      </p:sp>
      <p:sp>
        <p:nvSpPr>
          <p:cNvPr id="9" name="Arrow: Right 8">
            <a:extLst>
              <a:ext uri="{FF2B5EF4-FFF2-40B4-BE49-F238E27FC236}">
                <a16:creationId xmlns:a16="http://schemas.microsoft.com/office/drawing/2014/main" id="{F8DEB279-C2F4-DEAD-C469-7F3C6CFFA862}"/>
              </a:ext>
            </a:extLst>
          </p:cNvPr>
          <p:cNvSpPr/>
          <p:nvPr/>
        </p:nvSpPr>
        <p:spPr>
          <a:xfrm>
            <a:off x="7002235" y="5149657"/>
            <a:ext cx="121920" cy="247114"/>
          </a:xfrm>
          <a:prstGeom prst="rightArrow">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0" name="Arrow: Right 9">
            <a:extLst>
              <a:ext uri="{FF2B5EF4-FFF2-40B4-BE49-F238E27FC236}">
                <a16:creationId xmlns:a16="http://schemas.microsoft.com/office/drawing/2014/main" id="{3BB32386-B83A-E5BB-1C80-5E3DEA0BDE0F}"/>
              </a:ext>
            </a:extLst>
          </p:cNvPr>
          <p:cNvSpPr/>
          <p:nvPr/>
        </p:nvSpPr>
        <p:spPr>
          <a:xfrm>
            <a:off x="6815100" y="5520037"/>
            <a:ext cx="121920" cy="247114"/>
          </a:xfrm>
          <a:prstGeom prst="rightArrow">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sp>
        <p:nvSpPr>
          <p:cNvPr id="11" name="TextBox 10">
            <a:extLst>
              <a:ext uri="{FF2B5EF4-FFF2-40B4-BE49-F238E27FC236}">
                <a16:creationId xmlns:a16="http://schemas.microsoft.com/office/drawing/2014/main" id="{2AE1BBA0-ED16-5E6A-5DC2-B9CF39869AA7}"/>
              </a:ext>
            </a:extLst>
          </p:cNvPr>
          <p:cNvSpPr txBox="1"/>
          <p:nvPr/>
        </p:nvSpPr>
        <p:spPr>
          <a:xfrm>
            <a:off x="5003801" y="163702"/>
            <a:ext cx="3554018" cy="261610"/>
          </a:xfrm>
          <a:prstGeom prst="rect">
            <a:avLst/>
          </a:prstGeom>
          <a:noFill/>
        </p:spPr>
        <p:txBody>
          <a:bodyPr wrap="square" rtlCol="0">
            <a:spAutoFit/>
          </a:bodyPr>
          <a:lstStyle/>
          <a:p>
            <a:pPr algn="r"/>
            <a:r>
              <a:rPr lang="en-US" sz="1100" b="1" dirty="0">
                <a:solidFill>
                  <a:schemeClr val="bg1"/>
                </a:solidFill>
                <a:latin typeface="Tahoma" panose="020B0604030504040204" pitchFamily="34" charset="0"/>
                <a:ea typeface="Tahoma" panose="020B0604030504040204" pitchFamily="34" charset="0"/>
                <a:cs typeface="Tahoma" panose="020B0604030504040204" pitchFamily="34" charset="0"/>
              </a:rPr>
              <a:t>Sources of PDOP Information</a:t>
            </a:r>
          </a:p>
        </p:txBody>
      </p:sp>
      <p:sp>
        <p:nvSpPr>
          <p:cNvPr id="12" name="Title 2">
            <a:extLst>
              <a:ext uri="{FF2B5EF4-FFF2-40B4-BE49-F238E27FC236}">
                <a16:creationId xmlns:a16="http://schemas.microsoft.com/office/drawing/2014/main" id="{B445B62B-F836-7BC8-9BE4-C0549DC0362C}"/>
              </a:ext>
            </a:extLst>
          </p:cNvPr>
          <p:cNvSpPr txBox="1">
            <a:spLocks/>
          </p:cNvSpPr>
          <p:nvPr/>
        </p:nvSpPr>
        <p:spPr>
          <a:xfrm>
            <a:off x="531625" y="587848"/>
            <a:ext cx="7989752" cy="671210"/>
          </a:xfrm>
          <a:prstGeom prst="rect">
            <a:avLst/>
          </a:prstGeom>
        </p:spPr>
        <p:txBody>
          <a:bodyPr vert="horz" lIns="91440" tIns="45720" rIns="91440" bIns="45720" rtlCol="0" anchor="ctr">
            <a:noAutofit/>
          </a:bodyPr>
          <a:lstStyle>
            <a:lvl1pPr algn="l" defTabSz="457189" rtl="0" eaLnBrk="1" latinLnBrk="0" hangingPunct="1">
              <a:spcBef>
                <a:spcPct val="0"/>
              </a:spcBef>
              <a:buNone/>
              <a:defRPr sz="2000" b="1" kern="1200" cap="none" baseline="0">
                <a:solidFill>
                  <a:sysClr val="windowText" lastClr="000000"/>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marR="0" lvl="0" indent="0" algn="l" defTabSz="457189" rtl="0" eaLnBrk="1" fontAlgn="auto" latinLnBrk="0" hangingPunct="1">
              <a:lnSpc>
                <a:spcPct val="100000"/>
              </a:lnSpc>
              <a:spcBef>
                <a:spcPct val="0"/>
              </a:spcBef>
              <a:spcAft>
                <a:spcPts val="0"/>
              </a:spcAft>
              <a:buClrTx/>
              <a:buSzTx/>
              <a:buFontTx/>
              <a:buNone/>
              <a:tabLst/>
              <a:defRPr/>
            </a:pPr>
            <a:r>
              <a:rPr lang="en-US" sz="1300" dirty="0">
                <a:solidFill>
                  <a:schemeClr val="tx1"/>
                </a:solidFill>
                <a:latin typeface="Tahoma" panose="020B0604030504040204" pitchFamily="34" charset="0"/>
                <a:ea typeface="Tahoma" panose="020B0604030504040204" pitchFamily="34" charset="0"/>
                <a:cs typeface="Tahoma" panose="020B0604030504040204" pitchFamily="34" charset="0"/>
              </a:rPr>
              <a:t>When seeking information about PDOP programs, events, facilities, etc., most residents continue to rely on the Village FYI Newsletter and the PDOP </a:t>
            </a:r>
            <a:r>
              <a:rPr lang="en-US" sz="1300" u="sng" dirty="0">
                <a:solidFill>
                  <a:schemeClr val="tx1"/>
                </a:solidFill>
                <a:latin typeface="Tahoma" panose="020B0604030504040204" pitchFamily="34" charset="0"/>
                <a:ea typeface="Tahoma" panose="020B0604030504040204" pitchFamily="34" charset="0"/>
                <a:cs typeface="Tahoma" panose="020B0604030504040204" pitchFamily="34" charset="0"/>
              </a:rPr>
              <a:t>printed</a:t>
            </a:r>
            <a:r>
              <a:rPr lang="en-US" sz="1300" dirty="0">
                <a:solidFill>
                  <a:schemeClr val="tx1"/>
                </a:solidFill>
                <a:latin typeface="Tahoma" panose="020B0604030504040204" pitchFamily="34" charset="0"/>
                <a:ea typeface="Tahoma" panose="020B0604030504040204" pitchFamily="34" charset="0"/>
                <a:cs typeface="Tahoma" panose="020B0604030504040204" pitchFamily="34" charset="0"/>
              </a:rPr>
              <a:t> program guide.  </a:t>
            </a:r>
            <a:endParaRPr kumimoji="0" lang="en-US" sz="1300" b="1" i="0" u="none" strike="noStrike" kern="1200" cap="none" spc="0" normalizeH="0" baseline="0" noProof="0" dirty="0">
              <a:ln>
                <a:noFill/>
              </a:ln>
              <a:solidFill>
                <a:schemeClr val="tx1"/>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13" name="Content Placeholder 2">
            <a:extLst>
              <a:ext uri="{FF2B5EF4-FFF2-40B4-BE49-F238E27FC236}">
                <a16:creationId xmlns:a16="http://schemas.microsoft.com/office/drawing/2014/main" id="{4214F7AC-1752-1128-2BF1-42EF259B00CC}"/>
              </a:ext>
            </a:extLst>
          </p:cNvPr>
          <p:cNvSpPr txBox="1">
            <a:spLocks/>
          </p:cNvSpPr>
          <p:nvPr/>
        </p:nvSpPr>
        <p:spPr>
          <a:xfrm>
            <a:off x="581192" y="1407888"/>
            <a:ext cx="2939248" cy="409740"/>
          </a:xfrm>
          <a:prstGeom prst="rect">
            <a:avLst/>
          </a:prstGeom>
        </p:spPr>
        <p:txBody>
          <a:bodyPr vert="horz" lIns="91440" tIns="45720" rIns="91440" bIns="45720" rtlCol="0" anchor="t">
            <a:noAutofit/>
          </a:bodyPr>
          <a:lstStyle>
            <a:lvl1pPr marL="305992" indent="-305992" algn="l" defTabSz="457189" rtl="0" eaLnBrk="1" latinLnBrk="0" hangingPunct="1">
              <a:spcBef>
                <a:spcPct val="20000"/>
              </a:spcBef>
              <a:spcAft>
                <a:spcPts val="600"/>
              </a:spcAft>
              <a:buClrTx/>
              <a:buSzPct val="92000"/>
              <a:buFont typeface="Wingdings" panose="05000000000000000000" pitchFamily="2" charset="2"/>
              <a:buChar char="Ø"/>
              <a:defRPr sz="1200" kern="1200">
                <a:solidFill>
                  <a:schemeClr val="tx2"/>
                </a:solidFill>
                <a:latin typeface="+mn-lt"/>
                <a:ea typeface="+mn-ea"/>
                <a:cs typeface="+mn-cs"/>
              </a:defRPr>
            </a:lvl1pPr>
            <a:lvl2pPr marL="629984" indent="-305992" algn="l" defTabSz="457189" rtl="0" eaLnBrk="1" latinLnBrk="0" hangingPunct="1">
              <a:spcBef>
                <a:spcPct val="20000"/>
              </a:spcBef>
              <a:spcAft>
                <a:spcPts val="600"/>
              </a:spcAft>
              <a:buClrTx/>
              <a:buSzPct val="92000"/>
              <a:buFont typeface="Wingdings 2" panose="05020102010507070707" pitchFamily="18" charset="2"/>
              <a:buChar char=""/>
              <a:defRPr sz="1200" kern="1200">
                <a:solidFill>
                  <a:schemeClr val="tx2"/>
                </a:solidFill>
                <a:latin typeface="+mn-lt"/>
                <a:ea typeface="+mn-ea"/>
                <a:cs typeface="+mn-cs"/>
              </a:defRPr>
            </a:lvl2pPr>
            <a:lvl3pPr marL="899978" indent="-269993" algn="l" defTabSz="457189" rtl="0" eaLnBrk="1" latinLnBrk="0" hangingPunct="1">
              <a:spcBef>
                <a:spcPct val="20000"/>
              </a:spcBef>
              <a:spcAft>
                <a:spcPts val="600"/>
              </a:spcAft>
              <a:buClrTx/>
              <a:buSzPct val="92000"/>
              <a:buFont typeface="Wingdings 2" panose="05020102010507070707" pitchFamily="18" charset="2"/>
              <a:buChar char=""/>
              <a:defRPr sz="1200" kern="1200">
                <a:solidFill>
                  <a:schemeClr val="tx2"/>
                </a:solidFill>
                <a:latin typeface="+mn-lt"/>
                <a:ea typeface="+mn-ea"/>
                <a:cs typeface="+mn-cs"/>
              </a:defRPr>
            </a:lvl3pPr>
            <a:lvl4pPr marL="1241969" indent="-233994" algn="l" defTabSz="457189" rtl="0" eaLnBrk="1" latinLnBrk="0" hangingPunct="1">
              <a:spcBef>
                <a:spcPct val="20000"/>
              </a:spcBef>
              <a:spcAft>
                <a:spcPts val="600"/>
              </a:spcAft>
              <a:buClrTx/>
              <a:buSzPct val="92000"/>
              <a:buFont typeface="Wingdings 2" panose="05020102010507070707" pitchFamily="18" charset="2"/>
              <a:buChar char=""/>
              <a:defRPr sz="1200" kern="1200">
                <a:solidFill>
                  <a:schemeClr val="tx2"/>
                </a:solidFill>
                <a:latin typeface="+mn-lt"/>
                <a:ea typeface="+mn-ea"/>
                <a:cs typeface="+mn-cs"/>
              </a:defRPr>
            </a:lvl4pPr>
            <a:lvl5pPr marL="1601960" indent="-233994" algn="l" defTabSz="457189" rtl="0" eaLnBrk="1" latinLnBrk="0" hangingPunct="1">
              <a:spcBef>
                <a:spcPct val="20000"/>
              </a:spcBef>
              <a:spcAft>
                <a:spcPts val="600"/>
              </a:spcAft>
              <a:buClrTx/>
              <a:buSzPct val="92000"/>
              <a:buFont typeface="Wingdings 2" panose="05020102010507070707" pitchFamily="18" charset="2"/>
              <a:buChar char=""/>
              <a:defRPr sz="1200" kern="1200">
                <a:solidFill>
                  <a:schemeClr val="tx2"/>
                </a:solidFill>
                <a:latin typeface="+mn-lt"/>
                <a:ea typeface="+mn-ea"/>
                <a:cs typeface="+mn-cs"/>
              </a:defRPr>
            </a:lvl5pPr>
            <a:lvl6pPr marL="1899953" indent="-228594" algn="l" defTabSz="457189"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199945" indent="-228594" algn="l" defTabSz="457189"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499938" indent="-228594" algn="l" defTabSz="457189"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799930" indent="-228594" algn="l" defTabSz="457189"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285744" marR="0" lvl="0" indent="-285744" algn="l" defTabSz="914377" rtl="0" eaLnBrk="1" fontAlgn="auto" latinLnBrk="0" hangingPunct="1">
              <a:lnSpc>
                <a:spcPct val="110000"/>
              </a:lnSpc>
              <a:spcBef>
                <a:spcPts val="0"/>
              </a:spcBef>
              <a:spcAft>
                <a:spcPts val="0"/>
              </a:spcAft>
              <a:buClrTx/>
              <a:buSzPct val="100000"/>
              <a:buFont typeface="Wingdings" panose="05000000000000000000" pitchFamily="2" charset="2"/>
              <a:buChar char="Ø"/>
              <a:tabLst>
                <a:tab pos="173034" algn="l"/>
              </a:tabLst>
              <a:defRPr/>
            </a:pPr>
            <a:r>
              <a:rPr lang="en-US" sz="1100" dirty="0">
                <a:solidFill>
                  <a:schemeClr val="tx1"/>
                </a:solidFill>
                <a:latin typeface="Tahoma" panose="020B0604030504040204" pitchFamily="34" charset="0"/>
                <a:ea typeface="Tahoma" panose="020B0604030504040204" pitchFamily="34" charset="0"/>
                <a:cs typeface="Tahoma" panose="020B0604030504040204" pitchFamily="34" charset="0"/>
              </a:rPr>
              <a:t>Usage of the printed guide is down slightly since 2019, but </a:t>
            </a:r>
            <a:r>
              <a:rPr lang="en-US" sz="1100" b="1" u="sng" dirty="0">
                <a:solidFill>
                  <a:schemeClr val="tx1"/>
                </a:solidFill>
                <a:latin typeface="Tahoma" panose="020B0604030504040204" pitchFamily="34" charset="0"/>
                <a:ea typeface="Tahoma" panose="020B0604030504040204" pitchFamily="34" charset="0"/>
                <a:cs typeface="Tahoma" panose="020B0604030504040204" pitchFamily="34" charset="0"/>
              </a:rPr>
              <a:t>reported usage of the PDOP’s e-newsletter has more than doubled since then.</a:t>
            </a:r>
            <a:endParaRPr lang="en-US" sz="1100" dirty="0">
              <a:solidFill>
                <a:schemeClr val="tx1"/>
              </a:solidFill>
              <a:latin typeface="Tahoma" panose="020B0604030504040204" pitchFamily="34" charset="0"/>
              <a:ea typeface="Tahoma" panose="020B0604030504040204" pitchFamily="34" charset="0"/>
              <a:cs typeface="Tahoma" panose="020B0604030504040204" pitchFamily="34" charset="0"/>
            </a:endParaRPr>
          </a:p>
          <a:p>
            <a:pPr marL="285744" marR="0" lvl="0" indent="-285744" algn="l" defTabSz="914377" rtl="0" eaLnBrk="1" fontAlgn="auto" latinLnBrk="0" hangingPunct="1">
              <a:lnSpc>
                <a:spcPct val="110000"/>
              </a:lnSpc>
              <a:spcBef>
                <a:spcPts val="0"/>
              </a:spcBef>
              <a:spcAft>
                <a:spcPts val="0"/>
              </a:spcAft>
              <a:buClrTx/>
              <a:buSzPct val="100000"/>
              <a:buFont typeface="Wingdings" panose="05000000000000000000" pitchFamily="2" charset="2"/>
              <a:buChar char="Ø"/>
              <a:tabLst>
                <a:tab pos="173034" algn="l"/>
              </a:tabLst>
              <a:defRPr/>
            </a:pPr>
            <a:endParaRPr kumimoji="0" lang="en-US" sz="1100" b="1" i="0" u="sng" strike="noStrike" kern="1200" cap="none" spc="0" normalizeH="0" baseline="0" noProof="0" dirty="0">
              <a:ln>
                <a:noFill/>
              </a:ln>
              <a:solidFill>
                <a:schemeClr val="tx1"/>
              </a:solidFill>
              <a:effectLst/>
              <a:uLnTx/>
              <a:uFillTx/>
              <a:latin typeface="Tahoma" panose="020B0604030504040204" pitchFamily="34" charset="0"/>
              <a:ea typeface="Tahoma" panose="020B0604030504040204" pitchFamily="34" charset="0"/>
              <a:cs typeface="Tahoma" panose="020B0604030504040204" pitchFamily="34" charset="0"/>
            </a:endParaRPr>
          </a:p>
          <a:p>
            <a:pPr marL="285744" marR="0" lvl="0" indent="-285744" algn="l" defTabSz="914377" rtl="0" eaLnBrk="1" fontAlgn="auto" latinLnBrk="0" hangingPunct="1">
              <a:lnSpc>
                <a:spcPct val="110000"/>
              </a:lnSpc>
              <a:spcBef>
                <a:spcPts val="0"/>
              </a:spcBef>
              <a:spcAft>
                <a:spcPts val="0"/>
              </a:spcAft>
              <a:buClrTx/>
              <a:buSzPct val="100000"/>
              <a:buFont typeface="Wingdings" panose="05000000000000000000" pitchFamily="2" charset="2"/>
              <a:buChar char="Ø"/>
              <a:tabLst>
                <a:tab pos="173034" algn="l"/>
              </a:tabLst>
              <a:defRPr/>
            </a:pPr>
            <a:r>
              <a:rPr lang="en-US" sz="1100" dirty="0">
                <a:solidFill>
                  <a:schemeClr val="tx1"/>
                </a:solidFill>
                <a:latin typeface="Tahoma" panose="020B0604030504040204" pitchFamily="34" charset="0"/>
                <a:ea typeface="Tahoma" panose="020B0604030504040204" pitchFamily="34" charset="0"/>
                <a:cs typeface="Tahoma" panose="020B0604030504040204" pitchFamily="34" charset="0"/>
              </a:rPr>
              <a:t>Otherwise, there is very little change in usage of other sources.  About two in five cite the PDOP website as a source, and about half as many refer to the </a:t>
            </a:r>
            <a:r>
              <a:rPr lang="en-US" sz="1100" u="sng" dirty="0">
                <a:solidFill>
                  <a:schemeClr val="tx1"/>
                </a:solidFill>
                <a:latin typeface="Tahoma" panose="020B0604030504040204" pitchFamily="34" charset="0"/>
                <a:ea typeface="Tahoma" panose="020B0604030504040204" pitchFamily="34" charset="0"/>
                <a:cs typeface="Tahoma" panose="020B0604030504040204" pitchFamily="34" charset="0"/>
              </a:rPr>
              <a:t>digital</a:t>
            </a:r>
            <a:r>
              <a:rPr lang="en-US" sz="1100" dirty="0">
                <a:solidFill>
                  <a:schemeClr val="tx1"/>
                </a:solidFill>
                <a:latin typeface="Tahoma" panose="020B0604030504040204" pitchFamily="34" charset="0"/>
                <a:ea typeface="Tahoma" panose="020B0604030504040204" pitchFamily="34" charset="0"/>
                <a:cs typeface="Tahoma" panose="020B0604030504040204" pitchFamily="34" charset="0"/>
              </a:rPr>
              <a:t> program guide vs. the printed version.</a:t>
            </a:r>
          </a:p>
          <a:p>
            <a:pPr marL="285744" marR="0" lvl="0" indent="-285744" algn="l" defTabSz="914377" rtl="0" eaLnBrk="1" fontAlgn="auto" latinLnBrk="0" hangingPunct="1">
              <a:lnSpc>
                <a:spcPct val="110000"/>
              </a:lnSpc>
              <a:spcBef>
                <a:spcPts val="0"/>
              </a:spcBef>
              <a:spcAft>
                <a:spcPts val="0"/>
              </a:spcAft>
              <a:buClrTx/>
              <a:buSzPct val="100000"/>
              <a:buFont typeface="Wingdings" panose="05000000000000000000" pitchFamily="2" charset="2"/>
              <a:buChar char="Ø"/>
              <a:tabLst>
                <a:tab pos="173034" algn="l"/>
              </a:tabLst>
              <a:defRPr/>
            </a:pPr>
            <a:endParaRPr kumimoji="0" lang="en-US" sz="1100" i="0" strike="noStrike" kern="1200" cap="none" spc="0" normalizeH="0" baseline="0" noProof="0" dirty="0">
              <a:ln>
                <a:noFill/>
              </a:ln>
              <a:solidFill>
                <a:schemeClr val="tx1"/>
              </a:solidFill>
              <a:effectLst/>
              <a:uLnTx/>
              <a:uFillTx/>
              <a:latin typeface="Tahoma" panose="020B0604030504040204" pitchFamily="34" charset="0"/>
              <a:ea typeface="Tahoma" panose="020B0604030504040204" pitchFamily="34" charset="0"/>
              <a:cs typeface="Tahoma" panose="020B0604030504040204" pitchFamily="34" charset="0"/>
            </a:endParaRPr>
          </a:p>
          <a:p>
            <a:pPr marL="285744" marR="0" lvl="0" indent="-285744" algn="l" defTabSz="914377" rtl="0" eaLnBrk="1" fontAlgn="auto" latinLnBrk="0" hangingPunct="1">
              <a:lnSpc>
                <a:spcPct val="110000"/>
              </a:lnSpc>
              <a:spcBef>
                <a:spcPts val="0"/>
              </a:spcBef>
              <a:spcAft>
                <a:spcPts val="0"/>
              </a:spcAft>
              <a:buClrTx/>
              <a:buSzPct val="100000"/>
              <a:buFont typeface="Wingdings" panose="05000000000000000000" pitchFamily="2" charset="2"/>
              <a:buChar char="Ø"/>
              <a:tabLst>
                <a:tab pos="173034" algn="l"/>
              </a:tabLst>
              <a:defRPr/>
            </a:pPr>
            <a:r>
              <a:rPr lang="en-US" sz="1100" dirty="0">
                <a:solidFill>
                  <a:schemeClr val="tx1"/>
                </a:solidFill>
                <a:latin typeface="Tahoma" panose="020B0604030504040204" pitchFamily="34" charset="0"/>
                <a:ea typeface="Tahoma" panose="020B0604030504040204" pitchFamily="34" charset="0"/>
                <a:cs typeface="Tahoma" panose="020B0604030504040204" pitchFamily="34" charset="0"/>
              </a:rPr>
              <a:t>Note that at least a third also rely on flyers and fence banners and PDOP parks and facilities for information.</a:t>
            </a:r>
          </a:p>
          <a:p>
            <a:pPr marL="285744" marR="0" lvl="0" indent="-285744" algn="l" defTabSz="914377" rtl="0" eaLnBrk="1" fontAlgn="auto" latinLnBrk="0" hangingPunct="1">
              <a:lnSpc>
                <a:spcPct val="110000"/>
              </a:lnSpc>
              <a:spcBef>
                <a:spcPts val="0"/>
              </a:spcBef>
              <a:spcAft>
                <a:spcPts val="0"/>
              </a:spcAft>
              <a:buClrTx/>
              <a:buSzPct val="100000"/>
              <a:buFont typeface="Wingdings" panose="05000000000000000000" pitchFamily="2" charset="2"/>
              <a:buChar char="Ø"/>
              <a:tabLst>
                <a:tab pos="173034" algn="l"/>
              </a:tabLst>
              <a:defRPr/>
            </a:pPr>
            <a:endParaRPr kumimoji="0" lang="en-US" sz="1100" i="0" strike="noStrike" kern="1200" cap="none" spc="0" normalizeH="0" baseline="0" noProof="0" dirty="0">
              <a:ln>
                <a:noFill/>
              </a:ln>
              <a:solidFill>
                <a:schemeClr val="tx1"/>
              </a:solidFill>
              <a:effectLst/>
              <a:uLnTx/>
              <a:uFillTx/>
              <a:latin typeface="Tahoma" panose="020B0604030504040204" pitchFamily="34" charset="0"/>
              <a:ea typeface="Tahoma" panose="020B0604030504040204" pitchFamily="34" charset="0"/>
              <a:cs typeface="Tahoma" panose="020B0604030504040204" pitchFamily="34" charset="0"/>
            </a:endParaRPr>
          </a:p>
          <a:p>
            <a:pPr marL="285744" marR="0" lvl="0" indent="-285744" algn="l" defTabSz="914377" rtl="0" eaLnBrk="1" fontAlgn="auto" latinLnBrk="0" hangingPunct="1">
              <a:lnSpc>
                <a:spcPct val="110000"/>
              </a:lnSpc>
              <a:spcBef>
                <a:spcPts val="0"/>
              </a:spcBef>
              <a:spcAft>
                <a:spcPts val="0"/>
              </a:spcAft>
              <a:buClrTx/>
              <a:buSzPct val="100000"/>
              <a:buFont typeface="Wingdings" panose="05000000000000000000" pitchFamily="2" charset="2"/>
              <a:buChar char="Ø"/>
              <a:tabLst>
                <a:tab pos="173034" algn="l"/>
              </a:tabLst>
              <a:defRPr/>
            </a:pPr>
            <a:r>
              <a:rPr lang="en-US" sz="1100" dirty="0">
                <a:solidFill>
                  <a:schemeClr val="tx1"/>
                </a:solidFill>
                <a:latin typeface="Tahoma" panose="020B0604030504040204" pitchFamily="34" charset="0"/>
                <a:ea typeface="Tahoma" panose="020B0604030504040204" pitchFamily="34" charset="0"/>
                <a:cs typeface="Tahoma" panose="020B0604030504040204" pitchFamily="34" charset="0"/>
              </a:rPr>
              <a:t>Word-of-mouth and the local library are each mentioned by at least one in five residents.</a:t>
            </a:r>
          </a:p>
          <a:p>
            <a:pPr marL="285744" marR="0" lvl="0" indent="-285744" algn="l" defTabSz="914377" rtl="0" eaLnBrk="1" fontAlgn="auto" latinLnBrk="0" hangingPunct="1">
              <a:lnSpc>
                <a:spcPct val="110000"/>
              </a:lnSpc>
              <a:spcBef>
                <a:spcPts val="0"/>
              </a:spcBef>
              <a:spcAft>
                <a:spcPts val="0"/>
              </a:spcAft>
              <a:buClrTx/>
              <a:buSzPct val="100000"/>
              <a:buFont typeface="Wingdings" panose="05000000000000000000" pitchFamily="2" charset="2"/>
              <a:buChar char="Ø"/>
              <a:tabLst>
                <a:tab pos="173034" algn="l"/>
              </a:tabLst>
              <a:defRPr/>
            </a:pPr>
            <a:endParaRPr kumimoji="0" lang="en-US" sz="1100" i="0" strike="noStrike" kern="1200" cap="none" spc="0" normalizeH="0" baseline="0" noProof="0" dirty="0">
              <a:ln>
                <a:noFill/>
              </a:ln>
              <a:solidFill>
                <a:schemeClr val="tx1"/>
              </a:solidFill>
              <a:effectLst/>
              <a:uLnTx/>
              <a:uFillTx/>
              <a:latin typeface="Tahoma" panose="020B0604030504040204" pitchFamily="34" charset="0"/>
              <a:ea typeface="Tahoma" panose="020B0604030504040204" pitchFamily="34" charset="0"/>
              <a:cs typeface="Tahoma" panose="020B0604030504040204" pitchFamily="34" charset="0"/>
            </a:endParaRPr>
          </a:p>
          <a:p>
            <a:pPr marL="285744" marR="0" lvl="0" indent="-285744" algn="l" defTabSz="914377" rtl="0" eaLnBrk="1" fontAlgn="auto" latinLnBrk="0" hangingPunct="1">
              <a:lnSpc>
                <a:spcPct val="110000"/>
              </a:lnSpc>
              <a:spcBef>
                <a:spcPts val="0"/>
              </a:spcBef>
              <a:spcAft>
                <a:spcPts val="0"/>
              </a:spcAft>
              <a:buClrTx/>
              <a:buSzPct val="100000"/>
              <a:buFont typeface="Wingdings" panose="05000000000000000000" pitchFamily="2" charset="2"/>
              <a:buChar char="Ø"/>
              <a:tabLst>
                <a:tab pos="173034" algn="l"/>
              </a:tabLst>
              <a:defRPr/>
            </a:pPr>
            <a:r>
              <a:rPr lang="en-US" sz="1100" dirty="0">
                <a:solidFill>
                  <a:schemeClr val="tx1"/>
                </a:solidFill>
                <a:latin typeface="Tahoma" panose="020B0604030504040204" pitchFamily="34" charset="0"/>
                <a:ea typeface="Tahoma" panose="020B0604030504040204" pitchFamily="34" charset="0"/>
                <a:cs typeface="Tahoma" panose="020B0604030504040204" pitchFamily="34" charset="0"/>
              </a:rPr>
              <a:t>Social media platforms continue to be mentioned less often.</a:t>
            </a:r>
            <a:endParaRPr kumimoji="0" lang="en-US" sz="1100" i="0" strike="noStrike" kern="1200" cap="none" spc="0" normalizeH="0" baseline="0" noProof="0" dirty="0">
              <a:ln>
                <a:noFill/>
              </a:ln>
              <a:solidFill>
                <a:schemeClr val="tx1"/>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5" name="TextBox 4">
            <a:extLst>
              <a:ext uri="{FF2B5EF4-FFF2-40B4-BE49-F238E27FC236}">
                <a16:creationId xmlns:a16="http://schemas.microsoft.com/office/drawing/2014/main" id="{F83B4960-EC83-7CE8-4A33-CA39274AF402}"/>
              </a:ext>
            </a:extLst>
          </p:cNvPr>
          <p:cNvSpPr txBox="1"/>
          <p:nvPr/>
        </p:nvSpPr>
        <p:spPr>
          <a:xfrm>
            <a:off x="5953125" y="3409950"/>
            <a:ext cx="457200" cy="230832"/>
          </a:xfrm>
          <a:prstGeom prst="rect">
            <a:avLst/>
          </a:prstGeom>
          <a:noFill/>
        </p:spPr>
        <p:txBody>
          <a:bodyPr wrap="square" rtlCol="0">
            <a:spAutoFit/>
          </a:bodyPr>
          <a:lstStyle/>
          <a:p>
            <a:r>
              <a:rPr lang="en-US" sz="900" dirty="0">
                <a:latin typeface="Tahoma" panose="020B0604030504040204" pitchFamily="34" charset="0"/>
                <a:ea typeface="Tahoma" panose="020B0604030504040204" pitchFamily="34" charset="0"/>
                <a:cs typeface="Tahoma" panose="020B0604030504040204" pitchFamily="34" charset="0"/>
              </a:rPr>
              <a:t>n.a.</a:t>
            </a:r>
          </a:p>
        </p:txBody>
      </p:sp>
      <p:sp>
        <p:nvSpPr>
          <p:cNvPr id="8" name="TextBox 7">
            <a:extLst>
              <a:ext uri="{FF2B5EF4-FFF2-40B4-BE49-F238E27FC236}">
                <a16:creationId xmlns:a16="http://schemas.microsoft.com/office/drawing/2014/main" id="{FD71278D-209A-92F2-5F8C-8B55017E867E}"/>
              </a:ext>
            </a:extLst>
          </p:cNvPr>
          <p:cNvSpPr txBox="1"/>
          <p:nvPr/>
        </p:nvSpPr>
        <p:spPr>
          <a:xfrm>
            <a:off x="5953125" y="4524375"/>
            <a:ext cx="457200" cy="230832"/>
          </a:xfrm>
          <a:prstGeom prst="rect">
            <a:avLst/>
          </a:prstGeom>
          <a:noFill/>
        </p:spPr>
        <p:txBody>
          <a:bodyPr wrap="square" rtlCol="0">
            <a:spAutoFit/>
          </a:bodyPr>
          <a:lstStyle/>
          <a:p>
            <a:r>
              <a:rPr lang="en-US" sz="900" dirty="0">
                <a:latin typeface="Tahoma" panose="020B0604030504040204" pitchFamily="34" charset="0"/>
                <a:ea typeface="Tahoma" panose="020B0604030504040204" pitchFamily="34" charset="0"/>
                <a:cs typeface="Tahoma" panose="020B0604030504040204" pitchFamily="34" charset="0"/>
              </a:rPr>
              <a:t>n.a.</a:t>
            </a:r>
          </a:p>
        </p:txBody>
      </p:sp>
    </p:spTree>
    <p:extLst>
      <p:ext uri="{BB962C8B-B14F-4D97-AF65-F5344CB8AC3E}">
        <p14:creationId xmlns:p14="http://schemas.microsoft.com/office/powerpoint/2010/main" val="393082520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ontent Placeholder 4">
            <a:extLst>
              <a:ext uri="{FF2B5EF4-FFF2-40B4-BE49-F238E27FC236}">
                <a16:creationId xmlns:a16="http://schemas.microsoft.com/office/drawing/2014/main" id="{56615EBC-B222-0ECE-5DEA-638646C1D3D6}"/>
              </a:ext>
            </a:extLst>
          </p:cNvPr>
          <p:cNvGraphicFramePr>
            <a:graphicFrameLocks/>
          </p:cNvGraphicFramePr>
          <p:nvPr>
            <p:extLst>
              <p:ext uri="{D42A27DB-BD31-4B8C-83A1-F6EECF244321}">
                <p14:modId xmlns:p14="http://schemas.microsoft.com/office/powerpoint/2010/main" val="1394881028"/>
              </p:ext>
            </p:extLst>
          </p:nvPr>
        </p:nvGraphicFramePr>
        <p:xfrm>
          <a:off x="531624" y="2403316"/>
          <a:ext cx="7989752" cy="3779520"/>
        </p:xfrm>
        <a:graphic>
          <a:graphicData uri="http://schemas.openxmlformats.org/drawingml/2006/table">
            <a:tbl>
              <a:tblPr firstRow="1" bandRow="1">
                <a:tableStyleId>{5C22544A-7EE6-4342-B048-85BDC9FD1C3A}</a:tableStyleId>
              </a:tblPr>
              <a:tblGrid>
                <a:gridCol w="2601848">
                  <a:extLst>
                    <a:ext uri="{9D8B030D-6E8A-4147-A177-3AD203B41FA5}">
                      <a16:colId xmlns:a16="http://schemas.microsoft.com/office/drawing/2014/main" val="2497118381"/>
                    </a:ext>
                  </a:extLst>
                </a:gridCol>
                <a:gridCol w="960120">
                  <a:extLst>
                    <a:ext uri="{9D8B030D-6E8A-4147-A177-3AD203B41FA5}">
                      <a16:colId xmlns:a16="http://schemas.microsoft.com/office/drawing/2014/main" val="1575537145"/>
                    </a:ext>
                  </a:extLst>
                </a:gridCol>
                <a:gridCol w="4427784">
                  <a:extLst>
                    <a:ext uri="{9D8B030D-6E8A-4147-A177-3AD203B41FA5}">
                      <a16:colId xmlns:a16="http://schemas.microsoft.com/office/drawing/2014/main" val="907739967"/>
                    </a:ext>
                  </a:extLst>
                </a:gridCol>
              </a:tblGrid>
              <a:tr h="227429">
                <a:tc>
                  <a:txBody>
                    <a:bodyPr/>
                    <a:lstStyle/>
                    <a:p>
                      <a:pPr algn="ctr"/>
                      <a:endParaRPr lang="en-US" sz="1100" dirty="0">
                        <a:latin typeface="Tahoma" panose="020B0604030504040204" pitchFamily="34" charset="0"/>
                        <a:ea typeface="Tahoma" panose="020B0604030504040204" pitchFamily="34" charset="0"/>
                        <a:cs typeface="Tahoma" panose="020B0604030504040204" pitchFamily="34" charset="0"/>
                      </a:endParaRPr>
                    </a:p>
                  </a:txBody>
                  <a:tcPr anchor="ctr"/>
                </a:tc>
                <a:tc>
                  <a:txBody>
                    <a:bodyPr/>
                    <a:lstStyle/>
                    <a:p>
                      <a:pPr algn="ctr"/>
                      <a:r>
                        <a:rPr lang="en-US" sz="1100" dirty="0">
                          <a:latin typeface="Tahoma" panose="020B0604030504040204" pitchFamily="34" charset="0"/>
                          <a:ea typeface="Tahoma" panose="020B0604030504040204" pitchFamily="34" charset="0"/>
                          <a:cs typeface="Tahoma" panose="020B0604030504040204" pitchFamily="34" charset="0"/>
                        </a:rPr>
                        <a:t>Overall</a:t>
                      </a:r>
                    </a:p>
                  </a:txBody>
                  <a:tcPr anchor="ctr"/>
                </a:tc>
                <a:tc>
                  <a:txBody>
                    <a:bodyPr/>
                    <a:lstStyle/>
                    <a:p>
                      <a:pPr algn="ctr"/>
                      <a:r>
                        <a:rPr lang="en-US" sz="1100" dirty="0">
                          <a:latin typeface="Tahoma" panose="020B0604030504040204" pitchFamily="34" charset="0"/>
                          <a:ea typeface="Tahoma" panose="020B0604030504040204" pitchFamily="34" charset="0"/>
                          <a:cs typeface="Tahoma" panose="020B0604030504040204" pitchFamily="34" charset="0"/>
                        </a:rPr>
                        <a:t>Most Likely to Cite as a Source</a:t>
                      </a:r>
                    </a:p>
                  </a:txBody>
                  <a:tcPr anchor="ctr"/>
                </a:tc>
                <a:extLst>
                  <a:ext uri="{0D108BD9-81ED-4DB2-BD59-A6C34878D82A}">
                    <a16:rowId xmlns:a16="http://schemas.microsoft.com/office/drawing/2014/main" val="3685723207"/>
                  </a:ext>
                </a:extLst>
              </a:tr>
              <a:tr h="682287">
                <a:tc>
                  <a:txBody>
                    <a:bodyPr/>
                    <a:lstStyle/>
                    <a:p>
                      <a:pPr marL="0" indent="0" algn="ctr">
                        <a:buFontTx/>
                        <a:buNone/>
                      </a:pPr>
                      <a:r>
                        <a:rPr lang="en-US" sz="1000" b="1" dirty="0">
                          <a:latin typeface="Tahoma" panose="020B0604030504040204" pitchFamily="34" charset="0"/>
                          <a:ea typeface="Tahoma" panose="020B0604030504040204" pitchFamily="34" charset="0"/>
                          <a:cs typeface="Tahoma" panose="020B0604030504040204" pitchFamily="34" charset="0"/>
                        </a:rPr>
                        <a:t>Village of Oak Park FYI Newsletter</a:t>
                      </a:r>
                    </a:p>
                  </a:txBody>
                  <a:tcPr anchor="ctr"/>
                </a:tc>
                <a:tc>
                  <a:txBody>
                    <a:bodyPr/>
                    <a:lstStyle/>
                    <a:p>
                      <a:pPr marL="0" indent="0" algn="ctr">
                        <a:buFontTx/>
                        <a:buNone/>
                      </a:pPr>
                      <a:r>
                        <a:rPr lang="en-US" sz="1000" b="1" dirty="0">
                          <a:latin typeface="Tahoma" panose="020B0604030504040204" pitchFamily="34" charset="0"/>
                          <a:ea typeface="Tahoma" panose="020B0604030504040204" pitchFamily="34" charset="0"/>
                          <a:cs typeface="Tahoma" panose="020B0604030504040204" pitchFamily="34" charset="0"/>
                        </a:rPr>
                        <a:t>60%</a:t>
                      </a:r>
                    </a:p>
                  </a:txBody>
                  <a:tcPr anchor="ctr"/>
                </a:tc>
                <a:tc>
                  <a:txBody>
                    <a:bodyPr/>
                    <a:lstStyle/>
                    <a:p>
                      <a:pPr marL="292100" marR="0" lvl="0" indent="-292100" algn="l" defTabSz="914400" rtl="0" eaLnBrk="1" fontAlgn="auto" latinLnBrk="0" hangingPunct="1">
                        <a:lnSpc>
                          <a:spcPct val="100000"/>
                        </a:lnSpc>
                        <a:spcBef>
                          <a:spcPts val="0"/>
                        </a:spcBef>
                        <a:spcAft>
                          <a:spcPts val="0"/>
                        </a:spcAft>
                        <a:buClrTx/>
                        <a:buSzTx/>
                        <a:buFontTx/>
                        <a:buChar char="-"/>
                        <a:tabLst/>
                        <a:defRPr/>
                      </a:pPr>
                      <a:r>
                        <a:rPr kumimoji="0" lang="en-US" sz="9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N-Central region (69%)</a:t>
                      </a:r>
                    </a:p>
                    <a:p>
                      <a:pPr marL="292100" marR="0" lvl="0" indent="-292100" algn="l" defTabSz="914400" rtl="0" eaLnBrk="1" fontAlgn="auto" latinLnBrk="0" hangingPunct="1">
                        <a:lnSpc>
                          <a:spcPct val="100000"/>
                        </a:lnSpc>
                        <a:spcBef>
                          <a:spcPts val="0"/>
                        </a:spcBef>
                        <a:spcAft>
                          <a:spcPts val="0"/>
                        </a:spcAft>
                        <a:buClrTx/>
                        <a:buSzTx/>
                        <a:buFontTx/>
                        <a:buChar char="-"/>
                        <a:tabLst/>
                        <a:defRPr/>
                      </a:pPr>
                      <a:r>
                        <a:rPr kumimoji="0" lang="en-US" sz="9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Under age 35 (77%), 65+ (64%)</a:t>
                      </a:r>
                    </a:p>
                    <a:p>
                      <a:pPr marL="292100" marR="0" lvl="0" indent="-292100" algn="l" defTabSz="914400" rtl="0" eaLnBrk="1" fontAlgn="auto" latinLnBrk="0" hangingPunct="1">
                        <a:lnSpc>
                          <a:spcPct val="100000"/>
                        </a:lnSpc>
                        <a:spcBef>
                          <a:spcPts val="0"/>
                        </a:spcBef>
                        <a:spcAft>
                          <a:spcPts val="0"/>
                        </a:spcAft>
                        <a:buClrTx/>
                        <a:buSzTx/>
                        <a:buFontTx/>
                        <a:buChar char="-"/>
                        <a:tabLst/>
                        <a:defRPr/>
                      </a:pPr>
                      <a:r>
                        <a:rPr kumimoji="0" lang="en-US" sz="9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Lived in Oak Park &lt;5 yrs. (66%)</a:t>
                      </a:r>
                    </a:p>
                    <a:p>
                      <a:pPr marL="292100" marR="0" lvl="0" indent="-292100" algn="l" defTabSz="914400" rtl="0" eaLnBrk="1" fontAlgn="auto" latinLnBrk="0" hangingPunct="1">
                        <a:lnSpc>
                          <a:spcPct val="100000"/>
                        </a:lnSpc>
                        <a:spcBef>
                          <a:spcPts val="0"/>
                        </a:spcBef>
                        <a:spcAft>
                          <a:spcPts val="0"/>
                        </a:spcAft>
                        <a:buClrTx/>
                        <a:buSzTx/>
                        <a:buFontTx/>
                        <a:buChar char="-"/>
                        <a:tabLst/>
                        <a:defRPr/>
                      </a:pPr>
                      <a:r>
                        <a:rPr kumimoji="0" lang="en-US" sz="9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African American adults (65%), white adults (64%)</a:t>
                      </a:r>
                    </a:p>
                    <a:p>
                      <a:pPr marL="292100" marR="0" lvl="0" indent="-292100" algn="l" defTabSz="914400" rtl="0" eaLnBrk="1" fontAlgn="auto" latinLnBrk="0" hangingPunct="1">
                        <a:lnSpc>
                          <a:spcPct val="100000"/>
                        </a:lnSpc>
                        <a:spcBef>
                          <a:spcPts val="0"/>
                        </a:spcBef>
                        <a:spcAft>
                          <a:spcPts val="0"/>
                        </a:spcAft>
                        <a:buClrTx/>
                        <a:buSzTx/>
                        <a:buFontTx/>
                        <a:buChar char="-"/>
                        <a:tabLst/>
                        <a:defRPr/>
                      </a:pPr>
                      <a:r>
                        <a:rPr kumimoji="0" lang="en-US" sz="9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CRC non-members (62%, vs. 42% of members)</a:t>
                      </a:r>
                    </a:p>
                    <a:p>
                      <a:pPr marL="292100" marR="0" lvl="0" indent="-292100" algn="l" defTabSz="914400" rtl="0" eaLnBrk="1" fontAlgn="auto" latinLnBrk="0" hangingPunct="1">
                        <a:lnSpc>
                          <a:spcPct val="100000"/>
                        </a:lnSpc>
                        <a:spcBef>
                          <a:spcPts val="0"/>
                        </a:spcBef>
                        <a:spcAft>
                          <a:spcPts val="0"/>
                        </a:spcAft>
                        <a:buClrTx/>
                        <a:buSzTx/>
                        <a:buFontTx/>
                        <a:buChar char="-"/>
                        <a:tabLst/>
                        <a:defRPr/>
                      </a:pPr>
                      <a:r>
                        <a:rPr kumimoji="0" lang="en-US" sz="9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Households without children (65%, vs. 52% of those with children)</a:t>
                      </a:r>
                    </a:p>
                  </a:txBody>
                  <a:tcPr anchor="ctr"/>
                </a:tc>
                <a:extLst>
                  <a:ext uri="{0D108BD9-81ED-4DB2-BD59-A6C34878D82A}">
                    <a16:rowId xmlns:a16="http://schemas.microsoft.com/office/drawing/2014/main" val="3542440031"/>
                  </a:ext>
                </a:extLst>
              </a:tr>
              <a:tr h="802691">
                <a:tc>
                  <a:txBody>
                    <a:bodyPr/>
                    <a:lstStyle/>
                    <a:p>
                      <a:pPr marL="0" indent="0" algn="ctr">
                        <a:buFontTx/>
                        <a:buNone/>
                      </a:pPr>
                      <a:r>
                        <a:rPr lang="en-US" sz="1000" b="1" dirty="0">
                          <a:latin typeface="Tahoma" panose="020B0604030504040204" pitchFamily="34" charset="0"/>
                          <a:ea typeface="Tahoma" panose="020B0604030504040204" pitchFamily="34" charset="0"/>
                          <a:cs typeface="Tahoma" panose="020B0604030504040204" pitchFamily="34" charset="0"/>
                        </a:rPr>
                        <a:t>PDOP Printed program guide</a:t>
                      </a:r>
                    </a:p>
                  </a:txBody>
                  <a:tcPr anchor="ctr"/>
                </a:tc>
                <a:tc>
                  <a:txBody>
                    <a:bodyPr/>
                    <a:lstStyle/>
                    <a:p>
                      <a:pPr marL="0" indent="0" algn="ctr">
                        <a:buFontTx/>
                        <a:buNone/>
                      </a:pPr>
                      <a:r>
                        <a:rPr lang="en-US" sz="1000" b="1" dirty="0">
                          <a:latin typeface="Tahoma" panose="020B0604030504040204" pitchFamily="34" charset="0"/>
                          <a:ea typeface="Tahoma" panose="020B0604030504040204" pitchFamily="34" charset="0"/>
                          <a:cs typeface="Tahoma" panose="020B0604030504040204" pitchFamily="34" charset="0"/>
                        </a:rPr>
                        <a:t>60%</a:t>
                      </a:r>
                    </a:p>
                  </a:txBody>
                  <a:tcPr anchor="ctr"/>
                </a:tc>
                <a:tc>
                  <a:txBody>
                    <a:bodyPr/>
                    <a:lstStyle/>
                    <a:p>
                      <a:pPr marL="292100" marR="0" lvl="0" indent="-292100" algn="l" defTabSz="914400" rtl="0" eaLnBrk="1" fontAlgn="auto" latinLnBrk="0" hangingPunct="1">
                        <a:lnSpc>
                          <a:spcPct val="100000"/>
                        </a:lnSpc>
                        <a:spcBef>
                          <a:spcPts val="0"/>
                        </a:spcBef>
                        <a:spcAft>
                          <a:spcPts val="0"/>
                        </a:spcAft>
                        <a:buClrTx/>
                        <a:buSzTx/>
                        <a:buFontTx/>
                        <a:buChar char="-"/>
                        <a:tabLst/>
                        <a:defRPr/>
                      </a:pPr>
                      <a:r>
                        <a:rPr kumimoji="0" lang="en-US" sz="9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South (85%), S-Central (66%) and North regions (67%)</a:t>
                      </a:r>
                    </a:p>
                    <a:p>
                      <a:pPr marL="292100" marR="0" lvl="0" indent="-292100" algn="l" defTabSz="914400" rtl="0" eaLnBrk="1" fontAlgn="auto" latinLnBrk="0" hangingPunct="1">
                        <a:lnSpc>
                          <a:spcPct val="100000"/>
                        </a:lnSpc>
                        <a:spcBef>
                          <a:spcPts val="0"/>
                        </a:spcBef>
                        <a:spcAft>
                          <a:spcPts val="0"/>
                        </a:spcAft>
                        <a:buClrTx/>
                        <a:buSzTx/>
                        <a:buFontTx/>
                        <a:buChar char="-"/>
                        <a:tabLst/>
                        <a:defRPr/>
                      </a:pPr>
                      <a:r>
                        <a:rPr lang="en-US" sz="900" i="0" dirty="0">
                          <a:latin typeface="Tahoma" panose="020B0604030504040204" pitchFamily="34" charset="0"/>
                          <a:ea typeface="Tahoma" panose="020B0604030504040204" pitchFamily="34" charset="0"/>
                          <a:cs typeface="Tahoma" panose="020B0604030504040204" pitchFamily="34" charset="0"/>
                        </a:rPr>
                        <a:t>Ages 45-64 (68%)</a:t>
                      </a:r>
                    </a:p>
                    <a:p>
                      <a:pPr marL="292100" marR="0" lvl="0" indent="-292100" algn="l" defTabSz="914400" rtl="0" eaLnBrk="1" fontAlgn="auto" latinLnBrk="0" hangingPunct="1">
                        <a:lnSpc>
                          <a:spcPct val="100000"/>
                        </a:lnSpc>
                        <a:spcBef>
                          <a:spcPts val="0"/>
                        </a:spcBef>
                        <a:spcAft>
                          <a:spcPts val="0"/>
                        </a:spcAft>
                        <a:buClrTx/>
                        <a:buSzTx/>
                        <a:buFontTx/>
                        <a:buChar char="-"/>
                        <a:tabLst/>
                        <a:defRPr/>
                      </a:pPr>
                      <a:r>
                        <a:rPr lang="en-US" sz="900" i="0" dirty="0">
                          <a:latin typeface="Tahoma" panose="020B0604030504040204" pitchFamily="34" charset="0"/>
                          <a:ea typeface="Tahoma" panose="020B0604030504040204" pitchFamily="34" charset="0"/>
                          <a:cs typeface="Tahoma" panose="020B0604030504040204" pitchFamily="34" charset="0"/>
                        </a:rPr>
                        <a:t>Homeowners (71%, vs. 43% of renters)</a:t>
                      </a:r>
                    </a:p>
                    <a:p>
                      <a:pPr marL="292100" marR="0" lvl="0" indent="-292100" algn="l" defTabSz="914400" rtl="0" eaLnBrk="1" fontAlgn="auto" latinLnBrk="0" hangingPunct="1">
                        <a:lnSpc>
                          <a:spcPct val="100000"/>
                        </a:lnSpc>
                        <a:spcBef>
                          <a:spcPts val="0"/>
                        </a:spcBef>
                        <a:spcAft>
                          <a:spcPts val="0"/>
                        </a:spcAft>
                        <a:buClrTx/>
                        <a:buSzTx/>
                        <a:buFontTx/>
                        <a:buChar char="-"/>
                        <a:tabLst/>
                        <a:defRPr/>
                      </a:pPr>
                      <a:r>
                        <a:rPr lang="en-US" sz="900" i="0" dirty="0">
                          <a:latin typeface="Tahoma" panose="020B0604030504040204" pitchFamily="34" charset="0"/>
                          <a:ea typeface="Tahoma" panose="020B0604030504040204" pitchFamily="34" charset="0"/>
                          <a:cs typeface="Tahoma" panose="020B0604030504040204" pitchFamily="34" charset="0"/>
                        </a:rPr>
                        <a:t>Lived in Oak Park 5-14 yrs. (77%)</a:t>
                      </a:r>
                    </a:p>
                    <a:p>
                      <a:pPr marL="292100" marR="0" lvl="0" indent="-292100" algn="l" defTabSz="914400" rtl="0" eaLnBrk="1" fontAlgn="auto" latinLnBrk="0" hangingPunct="1">
                        <a:lnSpc>
                          <a:spcPct val="100000"/>
                        </a:lnSpc>
                        <a:spcBef>
                          <a:spcPts val="0"/>
                        </a:spcBef>
                        <a:spcAft>
                          <a:spcPts val="0"/>
                        </a:spcAft>
                        <a:buClrTx/>
                        <a:buSzTx/>
                        <a:buFontTx/>
                        <a:buChar char="-"/>
                        <a:tabLst/>
                        <a:defRPr/>
                      </a:pPr>
                      <a:r>
                        <a:rPr lang="en-US" sz="900" i="0" dirty="0">
                          <a:latin typeface="Tahoma" panose="020B0604030504040204" pitchFamily="34" charset="0"/>
                          <a:ea typeface="Tahoma" panose="020B0604030504040204" pitchFamily="34" charset="0"/>
                          <a:cs typeface="Tahoma" panose="020B0604030504040204" pitchFamily="34" charset="0"/>
                        </a:rPr>
                        <a:t>CRC members (76%, vs. 58% of non-members)</a:t>
                      </a:r>
                    </a:p>
                    <a:p>
                      <a:pPr marL="292100" marR="0" lvl="0" indent="-292100" algn="l" defTabSz="914400" rtl="0" eaLnBrk="1" fontAlgn="auto" latinLnBrk="0" hangingPunct="1">
                        <a:lnSpc>
                          <a:spcPct val="100000"/>
                        </a:lnSpc>
                        <a:spcBef>
                          <a:spcPts val="0"/>
                        </a:spcBef>
                        <a:spcAft>
                          <a:spcPts val="0"/>
                        </a:spcAft>
                        <a:buClrTx/>
                        <a:buSzTx/>
                        <a:buFontTx/>
                        <a:buChar char="-"/>
                        <a:tabLst/>
                        <a:defRPr/>
                      </a:pPr>
                      <a:r>
                        <a:rPr lang="en-US" sz="900" i="0" dirty="0">
                          <a:latin typeface="Tahoma" panose="020B0604030504040204" pitchFamily="34" charset="0"/>
                          <a:ea typeface="Tahoma" panose="020B0604030504040204" pitchFamily="34" charset="0"/>
                          <a:cs typeface="Tahoma" panose="020B0604030504040204" pitchFamily="34" charset="0"/>
                        </a:rPr>
                        <a:t>Households with children (75%), especially under age 5 (77%)</a:t>
                      </a:r>
                    </a:p>
                  </a:txBody>
                  <a:tcPr anchor="ctr"/>
                </a:tc>
                <a:extLst>
                  <a:ext uri="{0D108BD9-81ED-4DB2-BD59-A6C34878D82A}">
                    <a16:rowId xmlns:a16="http://schemas.microsoft.com/office/drawing/2014/main" val="2142603463"/>
                  </a:ext>
                </a:extLst>
              </a:tr>
              <a:tr h="682287">
                <a:tc>
                  <a:txBody>
                    <a:bodyPr/>
                    <a:lstStyle/>
                    <a:p>
                      <a:pPr marL="0" indent="0" algn="ctr">
                        <a:buFontTx/>
                        <a:buNone/>
                      </a:pPr>
                      <a:r>
                        <a:rPr lang="en-US" sz="1000" b="1" dirty="0">
                          <a:latin typeface="Tahoma" panose="020B0604030504040204" pitchFamily="34" charset="0"/>
                          <a:ea typeface="Tahoma" panose="020B0604030504040204" pitchFamily="34" charset="0"/>
                          <a:cs typeface="Tahoma" panose="020B0604030504040204" pitchFamily="34" charset="0"/>
                        </a:rPr>
                        <a:t>PDOP e-newsletters</a:t>
                      </a:r>
                    </a:p>
                  </a:txBody>
                  <a:tcPr anchor="ctr"/>
                </a:tc>
                <a:tc>
                  <a:txBody>
                    <a:bodyPr/>
                    <a:lstStyle/>
                    <a:p>
                      <a:pPr marL="0" indent="0" algn="ctr">
                        <a:buFontTx/>
                        <a:buNone/>
                      </a:pPr>
                      <a:r>
                        <a:rPr lang="en-US" sz="1000" b="1" dirty="0">
                          <a:latin typeface="Tahoma" panose="020B0604030504040204" pitchFamily="34" charset="0"/>
                          <a:ea typeface="Tahoma" panose="020B0604030504040204" pitchFamily="34" charset="0"/>
                          <a:cs typeface="Tahoma" panose="020B0604030504040204" pitchFamily="34" charset="0"/>
                        </a:rPr>
                        <a:t>46%</a:t>
                      </a:r>
                    </a:p>
                  </a:txBody>
                  <a:tcPr anchor="ctr"/>
                </a:tc>
                <a:tc>
                  <a:txBody>
                    <a:bodyPr/>
                    <a:lstStyle/>
                    <a:p>
                      <a:pPr marL="292100" marR="0" lvl="0" indent="-292100" algn="l" defTabSz="914400" rtl="0" eaLnBrk="1" fontAlgn="auto" latinLnBrk="0" hangingPunct="1">
                        <a:lnSpc>
                          <a:spcPct val="100000"/>
                        </a:lnSpc>
                        <a:spcBef>
                          <a:spcPts val="0"/>
                        </a:spcBef>
                        <a:spcAft>
                          <a:spcPts val="0"/>
                        </a:spcAft>
                        <a:buClrTx/>
                        <a:buSzTx/>
                        <a:buFontTx/>
                        <a:buChar char="-"/>
                        <a:tabLst/>
                        <a:defRPr/>
                      </a:pPr>
                      <a:r>
                        <a:rPr kumimoji="0" lang="en-US" sz="9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Ages 35-44 (57%) </a:t>
                      </a:r>
                    </a:p>
                    <a:p>
                      <a:pPr marL="292100" marR="0" lvl="0" indent="-292100" algn="l" defTabSz="914400" rtl="0" eaLnBrk="1" fontAlgn="auto" latinLnBrk="0" hangingPunct="1">
                        <a:lnSpc>
                          <a:spcPct val="100000"/>
                        </a:lnSpc>
                        <a:spcBef>
                          <a:spcPts val="0"/>
                        </a:spcBef>
                        <a:spcAft>
                          <a:spcPts val="0"/>
                        </a:spcAft>
                        <a:buClrTx/>
                        <a:buSzTx/>
                        <a:buFontTx/>
                        <a:buChar char="-"/>
                        <a:tabLst/>
                        <a:defRPr/>
                      </a:pPr>
                      <a:r>
                        <a:rPr kumimoji="0" lang="en-US" sz="9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Asian (59%) and African American adults (59%)</a:t>
                      </a:r>
                    </a:p>
                    <a:p>
                      <a:pPr marL="292100" marR="0" lvl="0" indent="-292100" algn="l" defTabSz="914400" rtl="0" eaLnBrk="1" fontAlgn="auto" latinLnBrk="0" hangingPunct="1">
                        <a:lnSpc>
                          <a:spcPct val="100000"/>
                        </a:lnSpc>
                        <a:spcBef>
                          <a:spcPts val="0"/>
                        </a:spcBef>
                        <a:spcAft>
                          <a:spcPts val="0"/>
                        </a:spcAft>
                        <a:buClrTx/>
                        <a:buSzTx/>
                        <a:buFontTx/>
                        <a:buChar char="-"/>
                        <a:tabLst/>
                        <a:defRPr/>
                      </a:pPr>
                      <a:r>
                        <a:rPr kumimoji="0" lang="en-US" sz="9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Lived in Oak Park 5-14 yrs. (70%)</a:t>
                      </a:r>
                    </a:p>
                    <a:p>
                      <a:pPr marL="292100" marR="0" lvl="0" indent="-292100" algn="l" defTabSz="914400" rtl="0" eaLnBrk="1" fontAlgn="auto" latinLnBrk="0" hangingPunct="1">
                        <a:lnSpc>
                          <a:spcPct val="100000"/>
                        </a:lnSpc>
                        <a:spcBef>
                          <a:spcPts val="0"/>
                        </a:spcBef>
                        <a:spcAft>
                          <a:spcPts val="0"/>
                        </a:spcAft>
                        <a:buClrTx/>
                        <a:buSzTx/>
                        <a:buFontTx/>
                        <a:buChar char="-"/>
                        <a:tabLst/>
                        <a:defRPr/>
                      </a:pPr>
                      <a:r>
                        <a:rPr kumimoji="0" lang="en-US" sz="9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PDOP program participants (57%, vs. 30% of non-participants)</a:t>
                      </a:r>
                    </a:p>
                    <a:p>
                      <a:pPr marL="292100" marR="0" lvl="0" indent="-292100" algn="l" defTabSz="914400" rtl="0" eaLnBrk="1" fontAlgn="auto" latinLnBrk="0" hangingPunct="1">
                        <a:lnSpc>
                          <a:spcPct val="100000"/>
                        </a:lnSpc>
                        <a:spcBef>
                          <a:spcPts val="0"/>
                        </a:spcBef>
                        <a:spcAft>
                          <a:spcPts val="0"/>
                        </a:spcAft>
                        <a:buClrTx/>
                        <a:buSzTx/>
                        <a:buFontTx/>
                        <a:buChar char="-"/>
                        <a:tabLst/>
                        <a:defRPr/>
                      </a:pPr>
                      <a:r>
                        <a:rPr kumimoji="0" lang="en-US" sz="9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Households with children (65%), especially ages 6-11 (70%)</a:t>
                      </a:r>
                    </a:p>
                  </a:txBody>
                  <a:tcPr anchor="ctr"/>
                </a:tc>
                <a:extLst>
                  <a:ext uri="{0D108BD9-81ED-4DB2-BD59-A6C34878D82A}">
                    <a16:rowId xmlns:a16="http://schemas.microsoft.com/office/drawing/2014/main" val="3111235618"/>
                  </a:ext>
                </a:extLst>
              </a:tr>
              <a:tr h="802691">
                <a:tc>
                  <a:txBody>
                    <a:bodyPr/>
                    <a:lstStyle/>
                    <a:p>
                      <a:pPr marL="0" indent="0" algn="ctr">
                        <a:buFontTx/>
                        <a:buNone/>
                      </a:pPr>
                      <a:r>
                        <a:rPr lang="en-US" sz="1000" b="1" dirty="0">
                          <a:latin typeface="Tahoma" panose="020B0604030504040204" pitchFamily="34" charset="0"/>
                          <a:ea typeface="Tahoma" panose="020B0604030504040204" pitchFamily="34" charset="0"/>
                          <a:cs typeface="Tahoma" panose="020B0604030504040204" pitchFamily="34" charset="0"/>
                        </a:rPr>
                        <a:t>Park District website</a:t>
                      </a:r>
                    </a:p>
                  </a:txBody>
                  <a:tcPr anchor="ctr"/>
                </a:tc>
                <a:tc>
                  <a:txBody>
                    <a:bodyPr/>
                    <a:lstStyle/>
                    <a:p>
                      <a:pPr marL="0" indent="0" algn="ctr">
                        <a:buFontTx/>
                        <a:buNone/>
                      </a:pPr>
                      <a:r>
                        <a:rPr lang="en-US" sz="1000" b="1" dirty="0">
                          <a:latin typeface="Tahoma" panose="020B0604030504040204" pitchFamily="34" charset="0"/>
                          <a:ea typeface="Tahoma" panose="020B0604030504040204" pitchFamily="34" charset="0"/>
                          <a:cs typeface="Tahoma" panose="020B0604030504040204" pitchFamily="34" charset="0"/>
                        </a:rPr>
                        <a:t>41%</a:t>
                      </a:r>
                    </a:p>
                  </a:txBody>
                  <a:tcPr anchor="ctr"/>
                </a:tc>
                <a:tc>
                  <a:txBody>
                    <a:bodyPr/>
                    <a:lstStyle/>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en-US" sz="9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Under age 35 (48%), 35-44 (57%), 45-54 (45%) </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en-US" sz="9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Hispanic/Latino adults (62%)</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en-US" sz="9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Lived in Oak Park 5-14 yrs. (56%)</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en-US" sz="9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PDOP program participants (57%, vs. 26% of non-participants)</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en-US" sz="9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CRC members (55%, vs. 40% of non-members)</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en-US" sz="9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Households with children (58%), especially under age 5 (61%) or 6-11 (64%)</a:t>
                      </a:r>
                      <a:endParaRPr lang="en-US" sz="900" b="0" i="0" dirty="0">
                        <a:latin typeface="Tahoma" panose="020B0604030504040204" pitchFamily="34" charset="0"/>
                        <a:ea typeface="Tahoma" panose="020B0604030504040204" pitchFamily="34" charset="0"/>
                        <a:cs typeface="Tahoma" panose="020B0604030504040204" pitchFamily="34" charset="0"/>
                      </a:endParaRPr>
                    </a:p>
                  </a:txBody>
                  <a:tcPr anchor="ctr"/>
                </a:tc>
                <a:extLst>
                  <a:ext uri="{0D108BD9-81ED-4DB2-BD59-A6C34878D82A}">
                    <a16:rowId xmlns:a16="http://schemas.microsoft.com/office/drawing/2014/main" val="304003393"/>
                  </a:ext>
                </a:extLst>
              </a:tr>
            </a:tbl>
          </a:graphicData>
        </a:graphic>
      </p:graphicFrame>
      <p:sp>
        <p:nvSpPr>
          <p:cNvPr id="5" name="TextBox 4">
            <a:extLst>
              <a:ext uri="{FF2B5EF4-FFF2-40B4-BE49-F238E27FC236}">
                <a16:creationId xmlns:a16="http://schemas.microsoft.com/office/drawing/2014/main" id="{324D51B6-9108-220A-C6D4-F613D4424673}"/>
              </a:ext>
            </a:extLst>
          </p:cNvPr>
          <p:cNvSpPr txBox="1"/>
          <p:nvPr/>
        </p:nvSpPr>
        <p:spPr>
          <a:xfrm>
            <a:off x="482599" y="774700"/>
            <a:ext cx="8075219" cy="692497"/>
          </a:xfrm>
          <a:prstGeom prst="rect">
            <a:avLst/>
          </a:prstGeom>
          <a:noFill/>
        </p:spPr>
        <p:txBody>
          <a:bodyPr wrap="square" rtlCol="0">
            <a:spAutoFit/>
          </a:bodyPr>
          <a:lstStyle/>
          <a:p>
            <a:r>
              <a:rPr lang="en-US" sz="1300" b="1" dirty="0">
                <a:latin typeface="Tahoma" panose="020B0604030504040204" pitchFamily="34" charset="0"/>
                <a:ea typeface="Tahoma" panose="020B0604030504040204" pitchFamily="34" charset="0"/>
                <a:cs typeface="Tahoma" panose="020B0604030504040204" pitchFamily="34" charset="0"/>
              </a:rPr>
              <a:t>Profiles of those most likely to use specific sources identify clear patterns.  For example, the FYI newsletter may be a key source for less active PDOP users as it is used most by households without children (including both the youngest and oldest adults) and non-CRC members.</a:t>
            </a:r>
          </a:p>
        </p:txBody>
      </p:sp>
      <p:sp>
        <p:nvSpPr>
          <p:cNvPr id="3" name="TextBox 2">
            <a:extLst>
              <a:ext uri="{FF2B5EF4-FFF2-40B4-BE49-F238E27FC236}">
                <a16:creationId xmlns:a16="http://schemas.microsoft.com/office/drawing/2014/main" id="{9C8A0572-038F-C419-094C-35586A460F94}"/>
              </a:ext>
            </a:extLst>
          </p:cNvPr>
          <p:cNvSpPr txBox="1"/>
          <p:nvPr/>
        </p:nvSpPr>
        <p:spPr>
          <a:xfrm>
            <a:off x="5003801" y="163702"/>
            <a:ext cx="3554018" cy="261610"/>
          </a:xfrm>
          <a:prstGeom prst="rect">
            <a:avLst/>
          </a:prstGeom>
          <a:noFill/>
        </p:spPr>
        <p:txBody>
          <a:bodyPr wrap="square" rtlCol="0">
            <a:spAutoFit/>
          </a:bodyPr>
          <a:lstStyle/>
          <a:p>
            <a:pPr algn="r"/>
            <a:r>
              <a:rPr lang="en-US" sz="1100" b="1" dirty="0">
                <a:solidFill>
                  <a:schemeClr val="bg1"/>
                </a:solidFill>
                <a:latin typeface="Tahoma" panose="020B0604030504040204" pitchFamily="34" charset="0"/>
                <a:ea typeface="Tahoma" panose="020B0604030504040204" pitchFamily="34" charset="0"/>
                <a:cs typeface="Tahoma" panose="020B0604030504040204" pitchFamily="34" charset="0"/>
              </a:rPr>
              <a:t>Sources of PDOP Information</a:t>
            </a:r>
          </a:p>
        </p:txBody>
      </p:sp>
      <p:sp>
        <p:nvSpPr>
          <p:cNvPr id="6" name="Content Placeholder 2">
            <a:extLst>
              <a:ext uri="{FF2B5EF4-FFF2-40B4-BE49-F238E27FC236}">
                <a16:creationId xmlns:a16="http://schemas.microsoft.com/office/drawing/2014/main" id="{18146425-9182-34BD-4ADA-FCB4FD7A61D2}"/>
              </a:ext>
            </a:extLst>
          </p:cNvPr>
          <p:cNvSpPr txBox="1">
            <a:spLocks/>
          </p:cNvSpPr>
          <p:nvPr/>
        </p:nvSpPr>
        <p:spPr>
          <a:xfrm>
            <a:off x="581191" y="1545048"/>
            <a:ext cx="7940185" cy="409740"/>
          </a:xfrm>
          <a:prstGeom prst="rect">
            <a:avLst/>
          </a:prstGeom>
        </p:spPr>
        <p:txBody>
          <a:bodyPr vert="horz" lIns="91440" tIns="45720" rIns="91440" bIns="45720" rtlCol="0" anchor="t">
            <a:noAutofit/>
          </a:bodyPr>
          <a:lstStyle>
            <a:lvl1pPr marL="305992" indent="-305992" algn="l" defTabSz="457189" rtl="0" eaLnBrk="1" latinLnBrk="0" hangingPunct="1">
              <a:spcBef>
                <a:spcPct val="20000"/>
              </a:spcBef>
              <a:spcAft>
                <a:spcPts val="600"/>
              </a:spcAft>
              <a:buClrTx/>
              <a:buSzPct val="92000"/>
              <a:buFont typeface="Wingdings" panose="05000000000000000000" pitchFamily="2" charset="2"/>
              <a:buChar char="Ø"/>
              <a:defRPr sz="1200" kern="1200">
                <a:solidFill>
                  <a:schemeClr val="tx2"/>
                </a:solidFill>
                <a:latin typeface="+mn-lt"/>
                <a:ea typeface="+mn-ea"/>
                <a:cs typeface="+mn-cs"/>
              </a:defRPr>
            </a:lvl1pPr>
            <a:lvl2pPr marL="629984" indent="-305992" algn="l" defTabSz="457189" rtl="0" eaLnBrk="1" latinLnBrk="0" hangingPunct="1">
              <a:spcBef>
                <a:spcPct val="20000"/>
              </a:spcBef>
              <a:spcAft>
                <a:spcPts val="600"/>
              </a:spcAft>
              <a:buClrTx/>
              <a:buSzPct val="92000"/>
              <a:buFont typeface="Wingdings 2" panose="05020102010507070707" pitchFamily="18" charset="2"/>
              <a:buChar char=""/>
              <a:defRPr sz="1200" kern="1200">
                <a:solidFill>
                  <a:schemeClr val="tx2"/>
                </a:solidFill>
                <a:latin typeface="+mn-lt"/>
                <a:ea typeface="+mn-ea"/>
                <a:cs typeface="+mn-cs"/>
              </a:defRPr>
            </a:lvl2pPr>
            <a:lvl3pPr marL="899978" indent="-269993" algn="l" defTabSz="457189" rtl="0" eaLnBrk="1" latinLnBrk="0" hangingPunct="1">
              <a:spcBef>
                <a:spcPct val="20000"/>
              </a:spcBef>
              <a:spcAft>
                <a:spcPts val="600"/>
              </a:spcAft>
              <a:buClrTx/>
              <a:buSzPct val="92000"/>
              <a:buFont typeface="Wingdings 2" panose="05020102010507070707" pitchFamily="18" charset="2"/>
              <a:buChar char=""/>
              <a:defRPr sz="1200" kern="1200">
                <a:solidFill>
                  <a:schemeClr val="tx2"/>
                </a:solidFill>
                <a:latin typeface="+mn-lt"/>
                <a:ea typeface="+mn-ea"/>
                <a:cs typeface="+mn-cs"/>
              </a:defRPr>
            </a:lvl3pPr>
            <a:lvl4pPr marL="1241969" indent="-233994" algn="l" defTabSz="457189" rtl="0" eaLnBrk="1" latinLnBrk="0" hangingPunct="1">
              <a:spcBef>
                <a:spcPct val="20000"/>
              </a:spcBef>
              <a:spcAft>
                <a:spcPts val="600"/>
              </a:spcAft>
              <a:buClrTx/>
              <a:buSzPct val="92000"/>
              <a:buFont typeface="Wingdings 2" panose="05020102010507070707" pitchFamily="18" charset="2"/>
              <a:buChar char=""/>
              <a:defRPr sz="1200" kern="1200">
                <a:solidFill>
                  <a:schemeClr val="tx2"/>
                </a:solidFill>
                <a:latin typeface="+mn-lt"/>
                <a:ea typeface="+mn-ea"/>
                <a:cs typeface="+mn-cs"/>
              </a:defRPr>
            </a:lvl4pPr>
            <a:lvl5pPr marL="1601960" indent="-233994" algn="l" defTabSz="457189" rtl="0" eaLnBrk="1" latinLnBrk="0" hangingPunct="1">
              <a:spcBef>
                <a:spcPct val="20000"/>
              </a:spcBef>
              <a:spcAft>
                <a:spcPts val="600"/>
              </a:spcAft>
              <a:buClrTx/>
              <a:buSzPct val="92000"/>
              <a:buFont typeface="Wingdings 2" panose="05020102010507070707" pitchFamily="18" charset="2"/>
              <a:buChar char=""/>
              <a:defRPr sz="1200" kern="1200">
                <a:solidFill>
                  <a:schemeClr val="tx2"/>
                </a:solidFill>
                <a:latin typeface="+mn-lt"/>
                <a:ea typeface="+mn-ea"/>
                <a:cs typeface="+mn-cs"/>
              </a:defRPr>
            </a:lvl5pPr>
            <a:lvl6pPr marL="1899953" indent="-228594" algn="l" defTabSz="457189"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199945" indent="-228594" algn="l" defTabSz="457189"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499938" indent="-228594" algn="l" defTabSz="457189"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799930" indent="-228594" algn="l" defTabSz="457189"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285744" marR="0" lvl="0" indent="-285744" algn="l" defTabSz="914377" rtl="0" eaLnBrk="1" fontAlgn="auto" latinLnBrk="0" hangingPunct="1">
              <a:lnSpc>
                <a:spcPct val="110000"/>
              </a:lnSpc>
              <a:spcBef>
                <a:spcPts val="0"/>
              </a:spcBef>
              <a:spcAft>
                <a:spcPts val="0"/>
              </a:spcAft>
              <a:buClrTx/>
              <a:buSzPct val="100000"/>
              <a:buFont typeface="Wingdings" panose="05000000000000000000" pitchFamily="2" charset="2"/>
              <a:buChar char="Ø"/>
              <a:tabLst>
                <a:tab pos="173034" algn="l"/>
              </a:tabLst>
              <a:defRPr/>
            </a:pPr>
            <a:r>
              <a:rPr lang="en-US" sz="1100" dirty="0">
                <a:solidFill>
                  <a:schemeClr val="tx1"/>
                </a:solidFill>
                <a:latin typeface="Tahoma" panose="020B0604030504040204" pitchFamily="34" charset="0"/>
                <a:ea typeface="Tahoma" panose="020B0604030504040204" pitchFamily="34" charset="0"/>
                <a:cs typeface="Tahoma" panose="020B0604030504040204" pitchFamily="34" charset="0"/>
              </a:rPr>
              <a:t>By comparison, the PDOP program guide (printed and digital), e-newsletters, and the District website are heavily used by recent program participants, CRC members, and those with children.  Note also that these sources are cited more often among somewhat newer Oak Park residents who moved here in the past 5 to 14 years.  </a:t>
            </a:r>
          </a:p>
        </p:txBody>
      </p:sp>
    </p:spTree>
    <p:extLst>
      <p:ext uri="{BB962C8B-B14F-4D97-AF65-F5344CB8AC3E}">
        <p14:creationId xmlns:p14="http://schemas.microsoft.com/office/powerpoint/2010/main" val="225665819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ontent Placeholder 4">
            <a:extLst>
              <a:ext uri="{FF2B5EF4-FFF2-40B4-BE49-F238E27FC236}">
                <a16:creationId xmlns:a16="http://schemas.microsoft.com/office/drawing/2014/main" id="{56615EBC-B222-0ECE-5DEA-638646C1D3D6}"/>
              </a:ext>
            </a:extLst>
          </p:cNvPr>
          <p:cNvGraphicFramePr>
            <a:graphicFrameLocks/>
          </p:cNvGraphicFramePr>
          <p:nvPr>
            <p:extLst>
              <p:ext uri="{D42A27DB-BD31-4B8C-83A1-F6EECF244321}">
                <p14:modId xmlns:p14="http://schemas.microsoft.com/office/powerpoint/2010/main" val="1390856529"/>
              </p:ext>
            </p:extLst>
          </p:nvPr>
        </p:nvGraphicFramePr>
        <p:xfrm>
          <a:off x="531625" y="2186146"/>
          <a:ext cx="7989752" cy="4145280"/>
        </p:xfrm>
        <a:graphic>
          <a:graphicData uri="http://schemas.openxmlformats.org/drawingml/2006/table">
            <a:tbl>
              <a:tblPr firstRow="1" bandRow="1">
                <a:tableStyleId>{5C22544A-7EE6-4342-B048-85BDC9FD1C3A}</a:tableStyleId>
              </a:tblPr>
              <a:tblGrid>
                <a:gridCol w="2859275">
                  <a:extLst>
                    <a:ext uri="{9D8B030D-6E8A-4147-A177-3AD203B41FA5}">
                      <a16:colId xmlns:a16="http://schemas.microsoft.com/office/drawing/2014/main" val="2497118381"/>
                    </a:ext>
                  </a:extLst>
                </a:gridCol>
                <a:gridCol w="927100">
                  <a:extLst>
                    <a:ext uri="{9D8B030D-6E8A-4147-A177-3AD203B41FA5}">
                      <a16:colId xmlns:a16="http://schemas.microsoft.com/office/drawing/2014/main" val="1575537145"/>
                    </a:ext>
                  </a:extLst>
                </a:gridCol>
                <a:gridCol w="4203377">
                  <a:extLst>
                    <a:ext uri="{9D8B030D-6E8A-4147-A177-3AD203B41FA5}">
                      <a16:colId xmlns:a16="http://schemas.microsoft.com/office/drawing/2014/main" val="907739967"/>
                    </a:ext>
                  </a:extLst>
                </a:gridCol>
              </a:tblGrid>
              <a:tr h="216586">
                <a:tc>
                  <a:txBody>
                    <a:bodyPr/>
                    <a:lstStyle/>
                    <a:p>
                      <a:pPr algn="ctr"/>
                      <a:endParaRPr lang="en-US" sz="1100" dirty="0">
                        <a:latin typeface="Tahoma" panose="020B0604030504040204" pitchFamily="34" charset="0"/>
                        <a:ea typeface="Tahoma" panose="020B0604030504040204" pitchFamily="34" charset="0"/>
                        <a:cs typeface="Tahoma" panose="020B0604030504040204" pitchFamily="34" charset="0"/>
                      </a:endParaRPr>
                    </a:p>
                  </a:txBody>
                  <a:tcPr anchor="ctr"/>
                </a:tc>
                <a:tc>
                  <a:txBody>
                    <a:bodyPr/>
                    <a:lstStyle/>
                    <a:p>
                      <a:pPr algn="ctr"/>
                      <a:r>
                        <a:rPr lang="en-US" sz="1100" dirty="0">
                          <a:latin typeface="Tahoma" panose="020B0604030504040204" pitchFamily="34" charset="0"/>
                          <a:ea typeface="Tahoma" panose="020B0604030504040204" pitchFamily="34" charset="0"/>
                          <a:cs typeface="Tahoma" panose="020B0604030504040204" pitchFamily="34" charset="0"/>
                        </a:rPr>
                        <a:t>Overall</a:t>
                      </a:r>
                    </a:p>
                  </a:txBody>
                  <a:tcPr anchor="ctr"/>
                </a:tc>
                <a:tc>
                  <a:txBody>
                    <a:bodyPr/>
                    <a:lstStyle/>
                    <a:p>
                      <a:pPr algn="ctr"/>
                      <a:r>
                        <a:rPr lang="en-US" sz="1100" dirty="0">
                          <a:latin typeface="Tahoma" panose="020B0604030504040204" pitchFamily="34" charset="0"/>
                          <a:ea typeface="Tahoma" panose="020B0604030504040204" pitchFamily="34" charset="0"/>
                          <a:cs typeface="Tahoma" panose="020B0604030504040204" pitchFamily="34" charset="0"/>
                        </a:rPr>
                        <a:t>Most Likely to Cite as a Source</a:t>
                      </a:r>
                    </a:p>
                  </a:txBody>
                  <a:tcPr anchor="ctr"/>
                </a:tc>
                <a:extLst>
                  <a:ext uri="{0D108BD9-81ED-4DB2-BD59-A6C34878D82A}">
                    <a16:rowId xmlns:a16="http://schemas.microsoft.com/office/drawing/2014/main" val="3685723207"/>
                  </a:ext>
                </a:extLst>
              </a:tr>
              <a:tr h="764421">
                <a:tc>
                  <a:txBody>
                    <a:bodyPr/>
                    <a:lstStyle/>
                    <a:p>
                      <a:pPr marL="0" indent="0" algn="ctr">
                        <a:buFontTx/>
                        <a:buNone/>
                      </a:pPr>
                      <a:r>
                        <a:rPr lang="en-US" sz="1000" b="1" dirty="0">
                          <a:latin typeface="Tahoma" panose="020B0604030504040204" pitchFamily="34" charset="0"/>
                          <a:ea typeface="Tahoma" panose="020B0604030504040204" pitchFamily="34" charset="0"/>
                          <a:cs typeface="Tahoma" panose="020B0604030504040204" pitchFamily="34" charset="0"/>
                        </a:rPr>
                        <a:t>Flyers at parks, PDOP facilities, special events</a:t>
                      </a:r>
                    </a:p>
                  </a:txBody>
                  <a:tcPr anchor="ctr"/>
                </a:tc>
                <a:tc>
                  <a:txBody>
                    <a:bodyPr/>
                    <a:lstStyle/>
                    <a:p>
                      <a:pPr marL="0" indent="0" algn="ctr">
                        <a:buFontTx/>
                        <a:buNone/>
                      </a:pPr>
                      <a:r>
                        <a:rPr lang="en-US" sz="1000" b="1" dirty="0">
                          <a:latin typeface="Tahoma" panose="020B0604030504040204" pitchFamily="34" charset="0"/>
                          <a:ea typeface="Tahoma" panose="020B0604030504040204" pitchFamily="34" charset="0"/>
                          <a:cs typeface="Tahoma" panose="020B0604030504040204" pitchFamily="34" charset="0"/>
                        </a:rPr>
                        <a:t>36%</a:t>
                      </a:r>
                    </a:p>
                  </a:txBody>
                  <a:tcPr anchor="ctr"/>
                </a:tc>
                <a:tc>
                  <a:txBody>
                    <a:bodyPr/>
                    <a:lstStyle/>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en-US" sz="9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South region (47%)</a:t>
                      </a:r>
                      <a:endParaRPr kumimoji="0" lang="en-US" sz="900" b="0" i="1"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endParaRP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en-US" sz="9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Under age 35 (59%)</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en-US" sz="9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Renters (45%, vs. 30% of homeowners)</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en-US" sz="9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Lived in Oak Park &lt;5 yrs. (51%)</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en-US" sz="9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PDOP participants (45%, vs. 25% of non-participants)</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en-US" sz="9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Households with children (45%), especially under age 5 (56%)</a:t>
                      </a:r>
                    </a:p>
                  </a:txBody>
                  <a:tcPr anchor="ctr"/>
                </a:tc>
                <a:extLst>
                  <a:ext uri="{0D108BD9-81ED-4DB2-BD59-A6C34878D82A}">
                    <a16:rowId xmlns:a16="http://schemas.microsoft.com/office/drawing/2014/main" val="45330991"/>
                  </a:ext>
                </a:extLst>
              </a:tr>
              <a:tr h="764421">
                <a:tc>
                  <a:txBody>
                    <a:bodyPr/>
                    <a:lstStyle/>
                    <a:p>
                      <a:pPr marL="0" indent="0" algn="ctr">
                        <a:buFontTx/>
                        <a:buNone/>
                      </a:pPr>
                      <a:r>
                        <a:rPr lang="en-US" sz="1000" b="1" dirty="0">
                          <a:latin typeface="Tahoma" panose="020B0604030504040204" pitchFamily="34" charset="0"/>
                          <a:ea typeface="Tahoma" panose="020B0604030504040204" pitchFamily="34" charset="0"/>
                          <a:cs typeface="Tahoma" panose="020B0604030504040204" pitchFamily="34" charset="0"/>
                        </a:rPr>
                        <a:t>Exterior fence banners</a:t>
                      </a:r>
                    </a:p>
                  </a:txBody>
                  <a:tcPr anchor="ctr"/>
                </a:tc>
                <a:tc>
                  <a:txBody>
                    <a:bodyPr/>
                    <a:lstStyle/>
                    <a:p>
                      <a:pPr marL="0" indent="0" algn="ctr">
                        <a:buFontTx/>
                        <a:buNone/>
                      </a:pPr>
                      <a:r>
                        <a:rPr lang="en-US" sz="1000" b="1" dirty="0">
                          <a:latin typeface="Tahoma" panose="020B0604030504040204" pitchFamily="34" charset="0"/>
                          <a:ea typeface="Tahoma" panose="020B0604030504040204" pitchFamily="34" charset="0"/>
                          <a:cs typeface="Tahoma" panose="020B0604030504040204" pitchFamily="34" charset="0"/>
                        </a:rPr>
                        <a:t>32%</a:t>
                      </a:r>
                    </a:p>
                  </a:txBody>
                  <a:tcPr anchor="ctr"/>
                </a:tc>
                <a:tc>
                  <a:txBody>
                    <a:bodyPr/>
                    <a:lstStyle/>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en-US" sz="9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South region (42%)</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lang="en-US" sz="900" i="0" dirty="0">
                          <a:latin typeface="Tahoma" panose="020B0604030504040204" pitchFamily="34" charset="0"/>
                          <a:ea typeface="Tahoma" panose="020B0604030504040204" pitchFamily="34" charset="0"/>
                          <a:cs typeface="Tahoma" panose="020B0604030504040204" pitchFamily="34" charset="0"/>
                        </a:rPr>
                        <a:t>Under age 35 (47%)</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lang="en-US" sz="900" i="0" dirty="0">
                          <a:latin typeface="Tahoma" panose="020B0604030504040204" pitchFamily="34" charset="0"/>
                          <a:ea typeface="Tahoma" panose="020B0604030504040204" pitchFamily="34" charset="0"/>
                          <a:cs typeface="Tahoma" panose="020B0604030504040204" pitchFamily="34" charset="0"/>
                        </a:rPr>
                        <a:t>Renters (41%, vs. 27% of homeowners)</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lang="en-US" sz="900" i="0" dirty="0">
                          <a:latin typeface="Tahoma" panose="020B0604030504040204" pitchFamily="34" charset="0"/>
                          <a:ea typeface="Tahoma" panose="020B0604030504040204" pitchFamily="34" charset="0"/>
                          <a:cs typeface="Tahoma" panose="020B0604030504040204" pitchFamily="34" charset="0"/>
                        </a:rPr>
                        <a:t>Men (42%, vs. 25% of women)</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lang="en-US" sz="900" i="0" dirty="0">
                          <a:latin typeface="Tahoma" panose="020B0604030504040204" pitchFamily="34" charset="0"/>
                          <a:ea typeface="Tahoma" panose="020B0604030504040204" pitchFamily="34" charset="0"/>
                          <a:cs typeface="Tahoma" panose="020B0604030504040204" pitchFamily="34" charset="0"/>
                        </a:rPr>
                        <a:t>Asian adults (54%) </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lang="en-US" sz="900" i="0" dirty="0">
                          <a:latin typeface="Tahoma" panose="020B0604030504040204" pitchFamily="34" charset="0"/>
                          <a:ea typeface="Tahoma" panose="020B0604030504040204" pitchFamily="34" charset="0"/>
                          <a:cs typeface="Tahoma" panose="020B0604030504040204" pitchFamily="34" charset="0"/>
                        </a:rPr>
                        <a:t>Lived in Oak Park &lt;5 yrs. (44%)</a:t>
                      </a:r>
                    </a:p>
                  </a:txBody>
                  <a:tcPr anchor="ctr"/>
                </a:tc>
                <a:extLst>
                  <a:ext uri="{0D108BD9-81ED-4DB2-BD59-A6C34878D82A}">
                    <a16:rowId xmlns:a16="http://schemas.microsoft.com/office/drawing/2014/main" val="1455814041"/>
                  </a:ext>
                </a:extLst>
              </a:tr>
              <a:tr h="649758">
                <a:tc>
                  <a:txBody>
                    <a:bodyPr/>
                    <a:lstStyle/>
                    <a:p>
                      <a:pPr marL="0" indent="0" algn="ctr">
                        <a:buFontTx/>
                        <a:buNone/>
                      </a:pPr>
                      <a:r>
                        <a:rPr lang="en-US" sz="1000" b="1" dirty="0">
                          <a:latin typeface="Tahoma" panose="020B0604030504040204" pitchFamily="34" charset="0"/>
                          <a:ea typeface="Tahoma" panose="020B0604030504040204" pitchFamily="34" charset="0"/>
                          <a:cs typeface="Tahoma" panose="020B0604030504040204" pitchFamily="34" charset="0"/>
                        </a:rPr>
                        <a:t>Word of mouth</a:t>
                      </a:r>
                    </a:p>
                  </a:txBody>
                  <a:tcPr anchor="ctr"/>
                </a:tc>
                <a:tc>
                  <a:txBody>
                    <a:bodyPr/>
                    <a:lstStyle/>
                    <a:p>
                      <a:pPr marL="0" indent="0" algn="ctr">
                        <a:buFontTx/>
                        <a:buNone/>
                      </a:pPr>
                      <a:r>
                        <a:rPr lang="en-US" sz="1000" b="1" dirty="0">
                          <a:latin typeface="Tahoma" panose="020B0604030504040204" pitchFamily="34" charset="0"/>
                          <a:ea typeface="Tahoma" panose="020B0604030504040204" pitchFamily="34" charset="0"/>
                          <a:cs typeface="Tahoma" panose="020B0604030504040204" pitchFamily="34" charset="0"/>
                        </a:rPr>
                        <a:t>31%</a:t>
                      </a:r>
                    </a:p>
                  </a:txBody>
                  <a:tcPr anchor="ctr"/>
                </a:tc>
                <a:tc>
                  <a:txBody>
                    <a:bodyPr/>
                    <a:lstStyle/>
                    <a:p>
                      <a:pPr marL="285750" marR="0" lvl="0" indent="-285750" algn="l" defTabSz="914400" rtl="0" eaLnBrk="1" fontAlgn="auto" latinLnBrk="0" hangingPunct="1">
                        <a:lnSpc>
                          <a:spcPct val="100000"/>
                        </a:lnSpc>
                        <a:spcBef>
                          <a:spcPts val="0"/>
                        </a:spcBef>
                        <a:spcAft>
                          <a:spcPts val="0"/>
                        </a:spcAft>
                        <a:buClrTx/>
                        <a:buSzTx/>
                        <a:buFontTx/>
                        <a:buChar char="-"/>
                        <a:tabLst/>
                        <a:defRPr/>
                      </a:pPr>
                      <a:r>
                        <a:rPr lang="en-US" sz="900" i="0" dirty="0">
                          <a:latin typeface="Tahoma" panose="020B0604030504040204" pitchFamily="34" charset="0"/>
                          <a:ea typeface="Tahoma" panose="020B0604030504040204" pitchFamily="34" charset="0"/>
                          <a:cs typeface="Tahoma" panose="020B0604030504040204" pitchFamily="34" charset="0"/>
                        </a:rPr>
                        <a:t>South region (44%)</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lang="en-US" sz="900" i="0" dirty="0">
                          <a:latin typeface="Tahoma" panose="020B0604030504040204" pitchFamily="34" charset="0"/>
                          <a:ea typeface="Tahoma" panose="020B0604030504040204" pitchFamily="34" charset="0"/>
                          <a:cs typeface="Tahoma" panose="020B0604030504040204" pitchFamily="34" charset="0"/>
                        </a:rPr>
                        <a:t>Under age 55 (38%)</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lang="en-US" sz="900" i="0" dirty="0">
                          <a:latin typeface="Tahoma" panose="020B0604030504040204" pitchFamily="34" charset="0"/>
                          <a:ea typeface="Tahoma" panose="020B0604030504040204" pitchFamily="34" charset="0"/>
                          <a:cs typeface="Tahoma" panose="020B0604030504040204" pitchFamily="34" charset="0"/>
                        </a:rPr>
                        <a:t>Homeowners (37%, vs. 23% of renters)</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lang="en-US" sz="900" i="0" dirty="0">
                          <a:latin typeface="Tahoma" panose="020B0604030504040204" pitchFamily="34" charset="0"/>
                          <a:ea typeface="Tahoma" panose="020B0604030504040204" pitchFamily="34" charset="0"/>
                          <a:cs typeface="Tahoma" panose="020B0604030504040204" pitchFamily="34" charset="0"/>
                        </a:rPr>
                        <a:t>HH income $200K+ (45%)</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lang="en-US" sz="900" i="0" dirty="0">
                          <a:latin typeface="Tahoma" panose="020B0604030504040204" pitchFamily="34" charset="0"/>
                          <a:ea typeface="Tahoma" panose="020B0604030504040204" pitchFamily="34" charset="0"/>
                          <a:cs typeface="Tahoma" panose="020B0604030504040204" pitchFamily="34" charset="0"/>
                        </a:rPr>
                        <a:t>PDOP program participants (37%, vs. 23% of non-participants)</a:t>
                      </a:r>
                    </a:p>
                  </a:txBody>
                  <a:tcPr anchor="ctr"/>
                </a:tc>
                <a:extLst>
                  <a:ext uri="{0D108BD9-81ED-4DB2-BD59-A6C34878D82A}">
                    <a16:rowId xmlns:a16="http://schemas.microsoft.com/office/drawing/2014/main" val="1757639406"/>
                  </a:ext>
                </a:extLst>
              </a:tr>
              <a:tr h="0">
                <a:tc>
                  <a:txBody>
                    <a:bodyPr/>
                    <a:lstStyle/>
                    <a:p>
                      <a:pPr marL="0" indent="0" algn="ctr">
                        <a:buFontTx/>
                        <a:buNone/>
                      </a:pPr>
                      <a:r>
                        <a:rPr lang="en-US" sz="1000" b="1" dirty="0">
                          <a:latin typeface="Tahoma" panose="020B0604030504040204" pitchFamily="34" charset="0"/>
                          <a:ea typeface="Tahoma" panose="020B0604030504040204" pitchFamily="34" charset="0"/>
                          <a:cs typeface="Tahoma" panose="020B0604030504040204" pitchFamily="34" charset="0"/>
                        </a:rPr>
                        <a:t>PDOP Digital program guide (on website)</a:t>
                      </a:r>
                    </a:p>
                  </a:txBody>
                  <a:tcPr anchor="ctr"/>
                </a:tc>
                <a:tc>
                  <a:txBody>
                    <a:bodyPr/>
                    <a:lstStyle/>
                    <a:p>
                      <a:pPr marL="0" indent="0" algn="ctr">
                        <a:buFontTx/>
                        <a:buNone/>
                      </a:pPr>
                      <a:r>
                        <a:rPr lang="en-US" sz="1000" b="1" dirty="0">
                          <a:latin typeface="Tahoma" panose="020B0604030504040204" pitchFamily="34" charset="0"/>
                          <a:ea typeface="Tahoma" panose="020B0604030504040204" pitchFamily="34" charset="0"/>
                          <a:cs typeface="Tahoma" panose="020B0604030504040204" pitchFamily="34" charset="0"/>
                        </a:rPr>
                        <a:t>27%</a:t>
                      </a:r>
                    </a:p>
                  </a:txBody>
                  <a:tcPr anchor="ctr"/>
                </a:tc>
                <a:tc>
                  <a:txBody>
                    <a:bodyPr/>
                    <a:lstStyle/>
                    <a:p>
                      <a:pPr marL="285750" marR="0" lvl="0" indent="-285750" algn="l" defTabSz="914400" rtl="0" eaLnBrk="1" fontAlgn="auto" latinLnBrk="0" hangingPunct="1">
                        <a:lnSpc>
                          <a:spcPct val="100000"/>
                        </a:lnSpc>
                        <a:spcBef>
                          <a:spcPts val="0"/>
                        </a:spcBef>
                        <a:spcAft>
                          <a:spcPts val="0"/>
                        </a:spcAft>
                        <a:buClrTx/>
                        <a:buSzTx/>
                        <a:buFontTx/>
                        <a:buChar char="-"/>
                        <a:tabLst/>
                        <a:defRPr/>
                      </a:pPr>
                      <a:r>
                        <a:rPr lang="en-US" sz="900" i="0" dirty="0">
                          <a:latin typeface="Tahoma" panose="020B0604030504040204" pitchFamily="34" charset="0"/>
                          <a:ea typeface="Tahoma" panose="020B0604030504040204" pitchFamily="34" charset="0"/>
                          <a:cs typeface="Tahoma" panose="020B0604030504040204" pitchFamily="34" charset="0"/>
                        </a:rPr>
                        <a:t>South region (57%) </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lang="en-US" sz="900" i="0" dirty="0">
                          <a:latin typeface="Tahoma" panose="020B0604030504040204" pitchFamily="34" charset="0"/>
                          <a:ea typeface="Tahoma" panose="020B0604030504040204" pitchFamily="34" charset="0"/>
                          <a:cs typeface="Tahoma" panose="020B0604030504040204" pitchFamily="34" charset="0"/>
                        </a:rPr>
                        <a:t>Ages 45-54 (38%), under age 45 (32%)</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lang="en-US" sz="900" i="0" dirty="0">
                          <a:latin typeface="Tahoma" panose="020B0604030504040204" pitchFamily="34" charset="0"/>
                          <a:ea typeface="Tahoma" panose="020B0604030504040204" pitchFamily="34" charset="0"/>
                          <a:cs typeface="Tahoma" panose="020B0604030504040204" pitchFamily="34" charset="0"/>
                        </a:rPr>
                        <a:t>White adults (32%)</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lang="en-US" sz="900" i="0" dirty="0">
                          <a:latin typeface="Tahoma" panose="020B0604030504040204" pitchFamily="34" charset="0"/>
                          <a:ea typeface="Tahoma" panose="020B0604030504040204" pitchFamily="34" charset="0"/>
                          <a:cs typeface="Tahoma" panose="020B0604030504040204" pitchFamily="34" charset="0"/>
                        </a:rPr>
                        <a:t>PDOP program participants (39%, vs. 9% of non-participants)</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lang="en-US" sz="900" i="0" dirty="0">
                          <a:latin typeface="Tahoma" panose="020B0604030504040204" pitchFamily="34" charset="0"/>
                          <a:ea typeface="Tahoma" panose="020B0604030504040204" pitchFamily="34" charset="0"/>
                          <a:cs typeface="Tahoma" panose="020B0604030504040204" pitchFamily="34" charset="0"/>
                        </a:rPr>
                        <a:t>Households with children (49%), especially under age 12 (52%)</a:t>
                      </a:r>
                    </a:p>
                  </a:txBody>
                  <a:tcPr anchor="ctr"/>
                </a:tc>
                <a:extLst>
                  <a:ext uri="{0D108BD9-81ED-4DB2-BD59-A6C34878D82A}">
                    <a16:rowId xmlns:a16="http://schemas.microsoft.com/office/drawing/2014/main" val="2063183348"/>
                  </a:ext>
                </a:extLst>
              </a:tr>
              <a:tr h="420431">
                <a:tc>
                  <a:txBody>
                    <a:bodyPr/>
                    <a:lstStyle/>
                    <a:p>
                      <a:pPr marL="0" indent="0" algn="ctr">
                        <a:buFontTx/>
                        <a:buNone/>
                      </a:pPr>
                      <a:r>
                        <a:rPr lang="en-US" sz="1000" b="1" dirty="0">
                          <a:latin typeface="Tahoma" panose="020B0604030504040204" pitchFamily="34" charset="0"/>
                          <a:ea typeface="Tahoma" panose="020B0604030504040204" pitchFamily="34" charset="0"/>
                          <a:cs typeface="Tahoma" panose="020B0604030504040204" pitchFamily="34" charset="0"/>
                        </a:rPr>
                        <a:t>Oak Park Public Library</a:t>
                      </a:r>
                    </a:p>
                  </a:txBody>
                  <a:tcPr anchor="ctr"/>
                </a:tc>
                <a:tc>
                  <a:txBody>
                    <a:bodyPr/>
                    <a:lstStyle/>
                    <a:p>
                      <a:pPr marL="0" indent="0" algn="ctr">
                        <a:buFontTx/>
                        <a:buNone/>
                      </a:pPr>
                      <a:r>
                        <a:rPr lang="en-US" sz="1000" b="1" dirty="0">
                          <a:latin typeface="Tahoma" panose="020B0604030504040204" pitchFamily="34" charset="0"/>
                          <a:ea typeface="Tahoma" panose="020B0604030504040204" pitchFamily="34" charset="0"/>
                          <a:cs typeface="Tahoma" panose="020B0604030504040204" pitchFamily="34" charset="0"/>
                        </a:rPr>
                        <a:t>26%</a:t>
                      </a:r>
                    </a:p>
                  </a:txBody>
                  <a:tcPr anchor="ctr"/>
                </a:tc>
                <a:tc>
                  <a:txBody>
                    <a:bodyPr/>
                    <a:lstStyle/>
                    <a:p>
                      <a:pPr marL="285750" marR="0" lvl="0" indent="-285750" algn="l" defTabSz="914400" rtl="0" eaLnBrk="1" fontAlgn="auto" latinLnBrk="0" hangingPunct="1">
                        <a:lnSpc>
                          <a:spcPct val="100000"/>
                        </a:lnSpc>
                        <a:spcBef>
                          <a:spcPts val="0"/>
                        </a:spcBef>
                        <a:spcAft>
                          <a:spcPts val="0"/>
                        </a:spcAft>
                        <a:buClrTx/>
                        <a:buSzTx/>
                        <a:buFontTx/>
                        <a:buChar char="-"/>
                        <a:tabLst/>
                        <a:defRPr/>
                      </a:pPr>
                      <a:r>
                        <a:rPr lang="en-US" sz="900" i="0" dirty="0">
                          <a:latin typeface="Tahoma" panose="020B0604030504040204" pitchFamily="34" charset="0"/>
                          <a:ea typeface="Tahoma" panose="020B0604030504040204" pitchFamily="34" charset="0"/>
                          <a:cs typeface="Tahoma" panose="020B0604030504040204" pitchFamily="34" charset="0"/>
                        </a:rPr>
                        <a:t>Under age 35 (41%)</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lang="en-US" sz="900" i="0" dirty="0">
                          <a:latin typeface="Tahoma" panose="020B0604030504040204" pitchFamily="34" charset="0"/>
                          <a:ea typeface="Tahoma" panose="020B0604030504040204" pitchFamily="34" charset="0"/>
                          <a:cs typeface="Tahoma" panose="020B0604030504040204" pitchFamily="34" charset="0"/>
                        </a:rPr>
                        <a:t>Asian (34%) and African American adults (33%, vs. 13% of Hispanics/Latinos)</a:t>
                      </a:r>
                    </a:p>
                  </a:txBody>
                  <a:tcPr anchor="ctr"/>
                </a:tc>
                <a:extLst>
                  <a:ext uri="{0D108BD9-81ED-4DB2-BD59-A6C34878D82A}">
                    <a16:rowId xmlns:a16="http://schemas.microsoft.com/office/drawing/2014/main" val="720180751"/>
                  </a:ext>
                </a:extLst>
              </a:tr>
            </a:tbl>
          </a:graphicData>
        </a:graphic>
      </p:graphicFrame>
      <p:sp>
        <p:nvSpPr>
          <p:cNvPr id="5" name="TextBox 4">
            <a:extLst>
              <a:ext uri="{FF2B5EF4-FFF2-40B4-BE49-F238E27FC236}">
                <a16:creationId xmlns:a16="http://schemas.microsoft.com/office/drawing/2014/main" id="{324D51B6-9108-220A-C6D4-F613D4424673}"/>
              </a:ext>
            </a:extLst>
          </p:cNvPr>
          <p:cNvSpPr txBox="1"/>
          <p:nvPr/>
        </p:nvSpPr>
        <p:spPr>
          <a:xfrm>
            <a:off x="482599" y="774700"/>
            <a:ext cx="8075219" cy="492443"/>
          </a:xfrm>
          <a:prstGeom prst="rect">
            <a:avLst/>
          </a:prstGeom>
          <a:noFill/>
        </p:spPr>
        <p:txBody>
          <a:bodyPr wrap="square" rtlCol="0">
            <a:spAutoFit/>
          </a:bodyPr>
          <a:lstStyle/>
          <a:p>
            <a:r>
              <a:rPr lang="en-US" sz="1300" b="1" dirty="0">
                <a:solidFill>
                  <a:schemeClr val="tx1"/>
                </a:solidFill>
                <a:latin typeface="Tahoma" panose="020B0604030504040204" pitchFamily="34" charset="0"/>
                <a:ea typeface="Tahoma" panose="020B0604030504040204" pitchFamily="34" charset="0"/>
                <a:cs typeface="Tahoma" panose="020B0604030504040204" pitchFamily="34" charset="0"/>
              </a:rPr>
              <a:t>Flyers and signage at PDOP parks and facilities are mentioned most often by the youngest (under age 35) and newest residents (past five years), and renters far more than homeowners.</a:t>
            </a:r>
            <a:endParaRPr lang="en-US" sz="1300" b="1" dirty="0">
              <a:latin typeface="Tahoma" panose="020B0604030504040204" pitchFamily="34" charset="0"/>
              <a:ea typeface="Tahoma" panose="020B0604030504040204" pitchFamily="34" charset="0"/>
              <a:cs typeface="Tahoma" panose="020B0604030504040204" pitchFamily="34" charset="0"/>
            </a:endParaRPr>
          </a:p>
        </p:txBody>
      </p:sp>
      <p:sp>
        <p:nvSpPr>
          <p:cNvPr id="3" name="TextBox 2">
            <a:extLst>
              <a:ext uri="{FF2B5EF4-FFF2-40B4-BE49-F238E27FC236}">
                <a16:creationId xmlns:a16="http://schemas.microsoft.com/office/drawing/2014/main" id="{9C8A0572-038F-C419-094C-35586A460F94}"/>
              </a:ext>
            </a:extLst>
          </p:cNvPr>
          <p:cNvSpPr txBox="1"/>
          <p:nvPr/>
        </p:nvSpPr>
        <p:spPr>
          <a:xfrm>
            <a:off x="5003801" y="163702"/>
            <a:ext cx="3554018" cy="261610"/>
          </a:xfrm>
          <a:prstGeom prst="rect">
            <a:avLst/>
          </a:prstGeom>
          <a:noFill/>
        </p:spPr>
        <p:txBody>
          <a:bodyPr wrap="square" rtlCol="0">
            <a:spAutoFit/>
          </a:bodyPr>
          <a:lstStyle/>
          <a:p>
            <a:pPr algn="r"/>
            <a:r>
              <a:rPr lang="en-US" sz="1100" b="1" dirty="0">
                <a:solidFill>
                  <a:schemeClr val="bg1"/>
                </a:solidFill>
                <a:latin typeface="Tahoma" panose="020B0604030504040204" pitchFamily="34" charset="0"/>
                <a:ea typeface="Tahoma" panose="020B0604030504040204" pitchFamily="34" charset="0"/>
                <a:cs typeface="Tahoma" panose="020B0604030504040204" pitchFamily="34" charset="0"/>
              </a:rPr>
              <a:t>Sources of PDOP Information</a:t>
            </a:r>
          </a:p>
        </p:txBody>
      </p:sp>
      <p:sp>
        <p:nvSpPr>
          <p:cNvPr id="6" name="Content Placeholder 2">
            <a:extLst>
              <a:ext uri="{FF2B5EF4-FFF2-40B4-BE49-F238E27FC236}">
                <a16:creationId xmlns:a16="http://schemas.microsoft.com/office/drawing/2014/main" id="{C4F73716-A484-7234-EB4A-0218F89FA261}"/>
              </a:ext>
            </a:extLst>
          </p:cNvPr>
          <p:cNvSpPr txBox="1">
            <a:spLocks/>
          </p:cNvSpPr>
          <p:nvPr/>
        </p:nvSpPr>
        <p:spPr>
          <a:xfrm>
            <a:off x="581191" y="1590768"/>
            <a:ext cx="7940185" cy="409740"/>
          </a:xfrm>
          <a:prstGeom prst="rect">
            <a:avLst/>
          </a:prstGeom>
        </p:spPr>
        <p:txBody>
          <a:bodyPr vert="horz" lIns="91440" tIns="45720" rIns="91440" bIns="45720" rtlCol="0" anchor="t">
            <a:noAutofit/>
          </a:bodyPr>
          <a:lstStyle>
            <a:lvl1pPr marL="305992" indent="-305992" algn="l" defTabSz="457189" rtl="0" eaLnBrk="1" latinLnBrk="0" hangingPunct="1">
              <a:spcBef>
                <a:spcPct val="20000"/>
              </a:spcBef>
              <a:spcAft>
                <a:spcPts val="600"/>
              </a:spcAft>
              <a:buClrTx/>
              <a:buSzPct val="92000"/>
              <a:buFont typeface="Wingdings" panose="05000000000000000000" pitchFamily="2" charset="2"/>
              <a:buChar char="Ø"/>
              <a:defRPr sz="1200" kern="1200">
                <a:solidFill>
                  <a:schemeClr val="tx2"/>
                </a:solidFill>
                <a:latin typeface="+mn-lt"/>
                <a:ea typeface="+mn-ea"/>
                <a:cs typeface="+mn-cs"/>
              </a:defRPr>
            </a:lvl1pPr>
            <a:lvl2pPr marL="629984" indent="-305992" algn="l" defTabSz="457189" rtl="0" eaLnBrk="1" latinLnBrk="0" hangingPunct="1">
              <a:spcBef>
                <a:spcPct val="20000"/>
              </a:spcBef>
              <a:spcAft>
                <a:spcPts val="600"/>
              </a:spcAft>
              <a:buClrTx/>
              <a:buSzPct val="92000"/>
              <a:buFont typeface="Wingdings 2" panose="05020102010507070707" pitchFamily="18" charset="2"/>
              <a:buChar char=""/>
              <a:defRPr sz="1200" kern="1200">
                <a:solidFill>
                  <a:schemeClr val="tx2"/>
                </a:solidFill>
                <a:latin typeface="+mn-lt"/>
                <a:ea typeface="+mn-ea"/>
                <a:cs typeface="+mn-cs"/>
              </a:defRPr>
            </a:lvl2pPr>
            <a:lvl3pPr marL="899978" indent="-269993" algn="l" defTabSz="457189" rtl="0" eaLnBrk="1" latinLnBrk="0" hangingPunct="1">
              <a:spcBef>
                <a:spcPct val="20000"/>
              </a:spcBef>
              <a:spcAft>
                <a:spcPts val="600"/>
              </a:spcAft>
              <a:buClrTx/>
              <a:buSzPct val="92000"/>
              <a:buFont typeface="Wingdings 2" panose="05020102010507070707" pitchFamily="18" charset="2"/>
              <a:buChar char=""/>
              <a:defRPr sz="1200" kern="1200">
                <a:solidFill>
                  <a:schemeClr val="tx2"/>
                </a:solidFill>
                <a:latin typeface="+mn-lt"/>
                <a:ea typeface="+mn-ea"/>
                <a:cs typeface="+mn-cs"/>
              </a:defRPr>
            </a:lvl3pPr>
            <a:lvl4pPr marL="1241969" indent="-233994" algn="l" defTabSz="457189" rtl="0" eaLnBrk="1" latinLnBrk="0" hangingPunct="1">
              <a:spcBef>
                <a:spcPct val="20000"/>
              </a:spcBef>
              <a:spcAft>
                <a:spcPts val="600"/>
              </a:spcAft>
              <a:buClrTx/>
              <a:buSzPct val="92000"/>
              <a:buFont typeface="Wingdings 2" panose="05020102010507070707" pitchFamily="18" charset="2"/>
              <a:buChar char=""/>
              <a:defRPr sz="1200" kern="1200">
                <a:solidFill>
                  <a:schemeClr val="tx2"/>
                </a:solidFill>
                <a:latin typeface="+mn-lt"/>
                <a:ea typeface="+mn-ea"/>
                <a:cs typeface="+mn-cs"/>
              </a:defRPr>
            </a:lvl4pPr>
            <a:lvl5pPr marL="1601960" indent="-233994" algn="l" defTabSz="457189" rtl="0" eaLnBrk="1" latinLnBrk="0" hangingPunct="1">
              <a:spcBef>
                <a:spcPct val="20000"/>
              </a:spcBef>
              <a:spcAft>
                <a:spcPts val="600"/>
              </a:spcAft>
              <a:buClrTx/>
              <a:buSzPct val="92000"/>
              <a:buFont typeface="Wingdings 2" panose="05020102010507070707" pitchFamily="18" charset="2"/>
              <a:buChar char=""/>
              <a:defRPr sz="1200" kern="1200">
                <a:solidFill>
                  <a:schemeClr val="tx2"/>
                </a:solidFill>
                <a:latin typeface="+mn-lt"/>
                <a:ea typeface="+mn-ea"/>
                <a:cs typeface="+mn-cs"/>
              </a:defRPr>
            </a:lvl5pPr>
            <a:lvl6pPr marL="1899953" indent="-228594" algn="l" defTabSz="457189"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199945" indent="-228594" algn="l" defTabSz="457189"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499938" indent="-228594" algn="l" defTabSz="457189"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799930" indent="-228594" algn="l" defTabSz="457189"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285744" marR="0" lvl="0" indent="-285744" algn="l" defTabSz="914377" rtl="0" eaLnBrk="1" fontAlgn="auto" latinLnBrk="0" hangingPunct="1">
              <a:lnSpc>
                <a:spcPct val="110000"/>
              </a:lnSpc>
              <a:spcBef>
                <a:spcPts val="0"/>
              </a:spcBef>
              <a:spcAft>
                <a:spcPts val="0"/>
              </a:spcAft>
              <a:buClrTx/>
              <a:buSzPct val="100000"/>
              <a:buFont typeface="Wingdings" panose="05000000000000000000" pitchFamily="2" charset="2"/>
              <a:buChar char="Ø"/>
              <a:tabLst>
                <a:tab pos="173034" algn="l"/>
              </a:tabLst>
              <a:defRPr/>
            </a:pPr>
            <a:r>
              <a:rPr lang="en-US" sz="1100" dirty="0">
                <a:solidFill>
                  <a:schemeClr val="tx1"/>
                </a:solidFill>
                <a:latin typeface="Tahoma" panose="020B0604030504040204" pitchFamily="34" charset="0"/>
                <a:ea typeface="Tahoma" panose="020B0604030504040204" pitchFamily="34" charset="0"/>
                <a:cs typeface="Tahoma" panose="020B0604030504040204" pitchFamily="34" charset="0"/>
              </a:rPr>
              <a:t>The OPPL is also mentioned more often among the youngest residents and households of color (mostly Asian and African American adults). </a:t>
            </a:r>
            <a:endParaRPr kumimoji="0" lang="en-US" sz="1100" b="0" i="0" u="none" strike="noStrike" kern="1200" cap="none" spc="0" normalizeH="0" baseline="0" noProof="0" dirty="0">
              <a:ln>
                <a:noFill/>
              </a:ln>
              <a:solidFill>
                <a:schemeClr val="tx1"/>
              </a:solidFill>
              <a:effectLst/>
              <a:uLnTx/>
              <a:uFillTx/>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67169341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ontent Placeholder 4">
            <a:extLst>
              <a:ext uri="{FF2B5EF4-FFF2-40B4-BE49-F238E27FC236}">
                <a16:creationId xmlns:a16="http://schemas.microsoft.com/office/drawing/2014/main" id="{56615EBC-B222-0ECE-5DEA-638646C1D3D6}"/>
              </a:ext>
            </a:extLst>
          </p:cNvPr>
          <p:cNvGraphicFramePr>
            <a:graphicFrameLocks/>
          </p:cNvGraphicFramePr>
          <p:nvPr>
            <p:extLst>
              <p:ext uri="{D42A27DB-BD31-4B8C-83A1-F6EECF244321}">
                <p14:modId xmlns:p14="http://schemas.microsoft.com/office/powerpoint/2010/main" val="2317648828"/>
              </p:ext>
            </p:extLst>
          </p:nvPr>
        </p:nvGraphicFramePr>
        <p:xfrm>
          <a:off x="531625" y="1900396"/>
          <a:ext cx="7989752" cy="1539240"/>
        </p:xfrm>
        <a:graphic>
          <a:graphicData uri="http://schemas.openxmlformats.org/drawingml/2006/table">
            <a:tbl>
              <a:tblPr firstRow="1" bandRow="1">
                <a:tableStyleId>{5C22544A-7EE6-4342-B048-85BDC9FD1C3A}</a:tableStyleId>
              </a:tblPr>
              <a:tblGrid>
                <a:gridCol w="2859275">
                  <a:extLst>
                    <a:ext uri="{9D8B030D-6E8A-4147-A177-3AD203B41FA5}">
                      <a16:colId xmlns:a16="http://schemas.microsoft.com/office/drawing/2014/main" val="2497118381"/>
                    </a:ext>
                  </a:extLst>
                </a:gridCol>
                <a:gridCol w="927100">
                  <a:extLst>
                    <a:ext uri="{9D8B030D-6E8A-4147-A177-3AD203B41FA5}">
                      <a16:colId xmlns:a16="http://schemas.microsoft.com/office/drawing/2014/main" val="1575537145"/>
                    </a:ext>
                  </a:extLst>
                </a:gridCol>
                <a:gridCol w="4203377">
                  <a:extLst>
                    <a:ext uri="{9D8B030D-6E8A-4147-A177-3AD203B41FA5}">
                      <a16:colId xmlns:a16="http://schemas.microsoft.com/office/drawing/2014/main" val="907739967"/>
                    </a:ext>
                  </a:extLst>
                </a:gridCol>
              </a:tblGrid>
              <a:tr h="0">
                <a:tc>
                  <a:txBody>
                    <a:bodyPr/>
                    <a:lstStyle/>
                    <a:p>
                      <a:pPr algn="ctr"/>
                      <a:endParaRPr lang="en-US" sz="1100" dirty="0">
                        <a:latin typeface="Tahoma" panose="020B0604030504040204" pitchFamily="34" charset="0"/>
                        <a:ea typeface="Tahoma" panose="020B0604030504040204" pitchFamily="34" charset="0"/>
                        <a:cs typeface="Tahoma" panose="020B0604030504040204" pitchFamily="34" charset="0"/>
                      </a:endParaRPr>
                    </a:p>
                  </a:txBody>
                  <a:tcPr anchor="ctr"/>
                </a:tc>
                <a:tc>
                  <a:txBody>
                    <a:bodyPr/>
                    <a:lstStyle/>
                    <a:p>
                      <a:pPr algn="ctr"/>
                      <a:r>
                        <a:rPr lang="en-US" sz="1100" dirty="0">
                          <a:latin typeface="Tahoma" panose="020B0604030504040204" pitchFamily="34" charset="0"/>
                          <a:ea typeface="Tahoma" panose="020B0604030504040204" pitchFamily="34" charset="0"/>
                          <a:cs typeface="Tahoma" panose="020B0604030504040204" pitchFamily="34" charset="0"/>
                        </a:rPr>
                        <a:t>Overall</a:t>
                      </a:r>
                    </a:p>
                  </a:txBody>
                  <a:tcPr anchor="ctr"/>
                </a:tc>
                <a:tc>
                  <a:txBody>
                    <a:bodyPr/>
                    <a:lstStyle/>
                    <a:p>
                      <a:pPr algn="ctr"/>
                      <a:r>
                        <a:rPr lang="en-US" sz="1100" dirty="0">
                          <a:latin typeface="Tahoma" panose="020B0604030504040204" pitchFamily="34" charset="0"/>
                          <a:ea typeface="Tahoma" panose="020B0604030504040204" pitchFamily="34" charset="0"/>
                          <a:cs typeface="Tahoma" panose="020B0604030504040204" pitchFamily="34" charset="0"/>
                        </a:rPr>
                        <a:t>Most Likely to Cite as a Source</a:t>
                      </a:r>
                    </a:p>
                  </a:txBody>
                  <a:tcPr anchor="ctr"/>
                </a:tc>
                <a:extLst>
                  <a:ext uri="{0D108BD9-81ED-4DB2-BD59-A6C34878D82A}">
                    <a16:rowId xmlns:a16="http://schemas.microsoft.com/office/drawing/2014/main" val="3685723207"/>
                  </a:ext>
                </a:extLst>
              </a:tr>
              <a:tr h="481414">
                <a:tc>
                  <a:txBody>
                    <a:bodyPr/>
                    <a:lstStyle/>
                    <a:p>
                      <a:pPr marL="0" indent="0" algn="ctr">
                        <a:buFontTx/>
                        <a:buNone/>
                      </a:pPr>
                      <a:r>
                        <a:rPr lang="en-US" sz="1000" b="1" dirty="0">
                          <a:latin typeface="Tahoma" panose="020B0604030504040204" pitchFamily="34" charset="0"/>
                          <a:ea typeface="Tahoma" panose="020B0604030504040204" pitchFamily="34" charset="0"/>
                          <a:cs typeface="Tahoma" panose="020B0604030504040204" pitchFamily="34" charset="0"/>
                        </a:rPr>
                        <a:t>Local newspaper (print/online)</a:t>
                      </a:r>
                    </a:p>
                  </a:txBody>
                  <a:tcPr anchor="ctr"/>
                </a:tc>
                <a:tc>
                  <a:txBody>
                    <a:bodyPr/>
                    <a:lstStyle/>
                    <a:p>
                      <a:pPr marL="0" indent="0" algn="ctr">
                        <a:buFontTx/>
                        <a:buNone/>
                      </a:pPr>
                      <a:r>
                        <a:rPr lang="en-US" sz="1000" b="1" dirty="0">
                          <a:latin typeface="Tahoma" panose="020B0604030504040204" pitchFamily="34" charset="0"/>
                          <a:ea typeface="Tahoma" panose="020B0604030504040204" pitchFamily="34" charset="0"/>
                          <a:cs typeface="Tahoma" panose="020B0604030504040204" pitchFamily="34" charset="0"/>
                        </a:rPr>
                        <a:t>21%</a:t>
                      </a:r>
                    </a:p>
                  </a:txBody>
                  <a:tcPr anchor="ctr"/>
                </a:tc>
                <a:tc>
                  <a:txBody>
                    <a:bodyPr/>
                    <a:lstStyle/>
                    <a:p>
                      <a:pPr marL="285750" marR="0" lvl="0" indent="-285750" algn="l" defTabSz="914400" rtl="0" eaLnBrk="1" fontAlgn="auto" latinLnBrk="0" hangingPunct="1">
                        <a:lnSpc>
                          <a:spcPct val="100000"/>
                        </a:lnSpc>
                        <a:spcBef>
                          <a:spcPts val="0"/>
                        </a:spcBef>
                        <a:spcAft>
                          <a:spcPts val="0"/>
                        </a:spcAft>
                        <a:buClrTx/>
                        <a:buSzTx/>
                        <a:buFontTx/>
                        <a:buChar char="-"/>
                        <a:tabLst/>
                        <a:defRPr/>
                      </a:pPr>
                      <a:r>
                        <a:rPr lang="en-US" sz="900" i="0" dirty="0">
                          <a:latin typeface="Tahoma" panose="020B0604030504040204" pitchFamily="34" charset="0"/>
                          <a:ea typeface="Tahoma" panose="020B0604030504040204" pitchFamily="34" charset="0"/>
                          <a:cs typeface="Tahoma" panose="020B0604030504040204" pitchFamily="34" charset="0"/>
                        </a:rPr>
                        <a:t>North region (32%)</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lang="en-US" sz="900" i="0" dirty="0">
                          <a:latin typeface="Tahoma" panose="020B0604030504040204" pitchFamily="34" charset="0"/>
                          <a:ea typeface="Tahoma" panose="020B0604030504040204" pitchFamily="34" charset="0"/>
                          <a:cs typeface="Tahoma" panose="020B0604030504040204" pitchFamily="34" charset="0"/>
                        </a:rPr>
                        <a:t>Ages 65+ (41%)</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lang="en-US" sz="900" i="0" dirty="0">
                          <a:latin typeface="Tahoma" panose="020B0604030504040204" pitchFamily="34" charset="0"/>
                          <a:ea typeface="Tahoma" panose="020B0604030504040204" pitchFamily="34" charset="0"/>
                          <a:cs typeface="Tahoma" panose="020B0604030504040204" pitchFamily="34" charset="0"/>
                        </a:rPr>
                        <a:t>Homeowners (27%)</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lang="en-US" sz="900" i="0" dirty="0">
                          <a:latin typeface="Tahoma" panose="020B0604030504040204" pitchFamily="34" charset="0"/>
                          <a:ea typeface="Tahoma" panose="020B0604030504040204" pitchFamily="34" charset="0"/>
                          <a:cs typeface="Tahoma" panose="020B0604030504040204" pitchFamily="34" charset="0"/>
                        </a:rPr>
                        <a:t>Lived in Oak Park 25+ yrs. (40%)</a:t>
                      </a:r>
                    </a:p>
                  </a:txBody>
                  <a:tcPr anchor="ctr"/>
                </a:tc>
                <a:extLst>
                  <a:ext uri="{0D108BD9-81ED-4DB2-BD59-A6C34878D82A}">
                    <a16:rowId xmlns:a16="http://schemas.microsoft.com/office/drawing/2014/main" val="3923928019"/>
                  </a:ext>
                </a:extLst>
              </a:tr>
              <a:tr h="481414">
                <a:tc>
                  <a:txBody>
                    <a:bodyPr/>
                    <a:lstStyle/>
                    <a:p>
                      <a:pPr marL="0" indent="0" algn="ctr">
                        <a:buFontTx/>
                        <a:buNone/>
                      </a:pPr>
                      <a:r>
                        <a:rPr lang="en-US" sz="1000" b="1" dirty="0">
                          <a:latin typeface="Tahoma" panose="020B0604030504040204" pitchFamily="34" charset="0"/>
                          <a:ea typeface="Tahoma" panose="020B0604030504040204" pitchFamily="34" charset="0"/>
                          <a:cs typeface="Tahoma" panose="020B0604030504040204" pitchFamily="34" charset="0"/>
                        </a:rPr>
                        <a:t>PDOP social media</a:t>
                      </a:r>
                    </a:p>
                  </a:txBody>
                  <a:tcPr anchor="ctr"/>
                </a:tc>
                <a:tc>
                  <a:txBody>
                    <a:bodyPr/>
                    <a:lstStyle/>
                    <a:p>
                      <a:pPr marL="0" indent="0" algn="ctr">
                        <a:buFontTx/>
                        <a:buNone/>
                      </a:pPr>
                      <a:r>
                        <a:rPr lang="en-US" sz="1000" b="1" dirty="0">
                          <a:latin typeface="Tahoma" panose="020B0604030504040204" pitchFamily="34" charset="0"/>
                          <a:ea typeface="Tahoma" panose="020B0604030504040204" pitchFamily="34" charset="0"/>
                          <a:cs typeface="Tahoma" panose="020B0604030504040204" pitchFamily="34" charset="0"/>
                        </a:rPr>
                        <a:t>14%</a:t>
                      </a:r>
                    </a:p>
                  </a:txBody>
                  <a:tcPr anchor="ctr"/>
                </a:tc>
                <a:tc>
                  <a:txBody>
                    <a:bodyPr/>
                    <a:lstStyle/>
                    <a:p>
                      <a:pPr marL="285750" marR="0" lvl="0" indent="-285750" algn="l" defTabSz="914400" rtl="0" eaLnBrk="1" fontAlgn="auto" latinLnBrk="0" hangingPunct="1">
                        <a:lnSpc>
                          <a:spcPct val="100000"/>
                        </a:lnSpc>
                        <a:spcBef>
                          <a:spcPts val="0"/>
                        </a:spcBef>
                        <a:spcAft>
                          <a:spcPts val="0"/>
                        </a:spcAft>
                        <a:buClrTx/>
                        <a:buSzTx/>
                        <a:buFontTx/>
                        <a:buChar char="-"/>
                        <a:tabLst/>
                        <a:defRPr/>
                      </a:pPr>
                      <a:r>
                        <a:rPr lang="en-US" sz="900" i="0" dirty="0">
                          <a:latin typeface="Tahoma" panose="020B0604030504040204" pitchFamily="34" charset="0"/>
                          <a:ea typeface="Tahoma" panose="020B0604030504040204" pitchFamily="34" charset="0"/>
                          <a:cs typeface="Tahoma" panose="020B0604030504040204" pitchFamily="34" charset="0"/>
                        </a:rPr>
                        <a:t>Under age 55 (17%, vs. 8% of those over 55)</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lang="en-US" sz="900" i="0" dirty="0">
                          <a:latin typeface="Tahoma" panose="020B0604030504040204" pitchFamily="34" charset="0"/>
                          <a:ea typeface="Tahoma" panose="020B0604030504040204" pitchFamily="34" charset="0"/>
                          <a:cs typeface="Tahoma" panose="020B0604030504040204" pitchFamily="34" charset="0"/>
                        </a:rPr>
                        <a:t>Lived in Oak Park &lt;25 yrs. (18%, vs. 4% of 25+ year residents)</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lang="en-US" sz="900" i="0" dirty="0">
                          <a:latin typeface="Tahoma" panose="020B0604030504040204" pitchFamily="34" charset="0"/>
                          <a:ea typeface="Tahoma" panose="020B0604030504040204" pitchFamily="34" charset="0"/>
                          <a:cs typeface="Tahoma" panose="020B0604030504040204" pitchFamily="34" charset="0"/>
                        </a:rPr>
                        <a:t>HH income $50K-$99K (25%)</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lang="en-US" sz="900" i="0" dirty="0">
                          <a:latin typeface="Tahoma" panose="020B0604030504040204" pitchFamily="34" charset="0"/>
                          <a:ea typeface="Tahoma" panose="020B0604030504040204" pitchFamily="34" charset="0"/>
                          <a:cs typeface="Tahoma" panose="020B0604030504040204" pitchFamily="34" charset="0"/>
                        </a:rPr>
                        <a:t>PDOP program participants (20%, vs. 5% of non-participants)</a:t>
                      </a:r>
                    </a:p>
                  </a:txBody>
                  <a:tcPr anchor="ctr"/>
                </a:tc>
                <a:extLst>
                  <a:ext uri="{0D108BD9-81ED-4DB2-BD59-A6C34878D82A}">
                    <a16:rowId xmlns:a16="http://schemas.microsoft.com/office/drawing/2014/main" val="3806306456"/>
                  </a:ext>
                </a:extLst>
              </a:tr>
            </a:tbl>
          </a:graphicData>
        </a:graphic>
      </p:graphicFrame>
      <p:sp>
        <p:nvSpPr>
          <p:cNvPr id="5" name="TextBox 4">
            <a:extLst>
              <a:ext uri="{FF2B5EF4-FFF2-40B4-BE49-F238E27FC236}">
                <a16:creationId xmlns:a16="http://schemas.microsoft.com/office/drawing/2014/main" id="{324D51B6-9108-220A-C6D4-F613D4424673}"/>
              </a:ext>
            </a:extLst>
          </p:cNvPr>
          <p:cNvSpPr txBox="1"/>
          <p:nvPr/>
        </p:nvSpPr>
        <p:spPr>
          <a:xfrm>
            <a:off x="482600" y="774700"/>
            <a:ext cx="8038776" cy="692497"/>
          </a:xfrm>
          <a:prstGeom prst="rect">
            <a:avLst/>
          </a:prstGeom>
          <a:noFill/>
        </p:spPr>
        <p:txBody>
          <a:bodyPr wrap="square" rtlCol="0">
            <a:spAutoFit/>
          </a:bodyPr>
          <a:lstStyle/>
          <a:p>
            <a:r>
              <a:rPr lang="en-US" sz="1300" b="1" dirty="0">
                <a:latin typeface="Tahoma" panose="020B0604030504040204" pitchFamily="34" charset="0"/>
                <a:ea typeface="Tahoma" panose="020B0604030504040204" pitchFamily="34" charset="0"/>
                <a:cs typeface="Tahoma" panose="020B0604030504040204" pitchFamily="34" charset="0"/>
              </a:rPr>
              <a:t>The oldest and most long-term Oak Park residents are more likely to get their PDOP information from local newspapers/websites.  Social media sites are referenced most often by PDOP program participants and adults under age 55.</a:t>
            </a:r>
          </a:p>
        </p:txBody>
      </p:sp>
      <p:sp>
        <p:nvSpPr>
          <p:cNvPr id="3" name="TextBox 2">
            <a:extLst>
              <a:ext uri="{FF2B5EF4-FFF2-40B4-BE49-F238E27FC236}">
                <a16:creationId xmlns:a16="http://schemas.microsoft.com/office/drawing/2014/main" id="{9C8A0572-038F-C419-094C-35586A460F94}"/>
              </a:ext>
            </a:extLst>
          </p:cNvPr>
          <p:cNvSpPr txBox="1"/>
          <p:nvPr/>
        </p:nvSpPr>
        <p:spPr>
          <a:xfrm>
            <a:off x="5003801" y="163702"/>
            <a:ext cx="3554018" cy="261610"/>
          </a:xfrm>
          <a:prstGeom prst="rect">
            <a:avLst/>
          </a:prstGeom>
          <a:noFill/>
        </p:spPr>
        <p:txBody>
          <a:bodyPr wrap="square" rtlCol="0">
            <a:spAutoFit/>
          </a:bodyPr>
          <a:lstStyle/>
          <a:p>
            <a:pPr algn="r"/>
            <a:r>
              <a:rPr lang="en-US" sz="1100" b="1" dirty="0">
                <a:solidFill>
                  <a:schemeClr val="bg1"/>
                </a:solidFill>
                <a:latin typeface="Tahoma" panose="020B0604030504040204" pitchFamily="34" charset="0"/>
                <a:ea typeface="Tahoma" panose="020B0604030504040204" pitchFamily="34" charset="0"/>
                <a:cs typeface="Tahoma" panose="020B0604030504040204" pitchFamily="34" charset="0"/>
              </a:rPr>
              <a:t>Sources of PDOP Information</a:t>
            </a:r>
          </a:p>
        </p:txBody>
      </p:sp>
    </p:spTree>
    <p:extLst>
      <p:ext uri="{BB962C8B-B14F-4D97-AF65-F5344CB8AC3E}">
        <p14:creationId xmlns:p14="http://schemas.microsoft.com/office/powerpoint/2010/main" val="168917356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 name="Chart 18">
            <a:extLst>
              <a:ext uri="{FF2B5EF4-FFF2-40B4-BE49-F238E27FC236}">
                <a16:creationId xmlns:a16="http://schemas.microsoft.com/office/drawing/2014/main" id="{CAEC080F-F017-98C0-97C6-A6C4B4C2A4DA}"/>
              </a:ext>
            </a:extLst>
          </p:cNvPr>
          <p:cNvGraphicFramePr/>
          <p:nvPr>
            <p:extLst>
              <p:ext uri="{D42A27DB-BD31-4B8C-83A1-F6EECF244321}">
                <p14:modId xmlns:p14="http://schemas.microsoft.com/office/powerpoint/2010/main" val="2639070761"/>
              </p:ext>
            </p:extLst>
          </p:nvPr>
        </p:nvGraphicFramePr>
        <p:xfrm>
          <a:off x="3534086" y="2121454"/>
          <a:ext cx="5444490" cy="4452524"/>
        </p:xfrm>
        <a:graphic>
          <a:graphicData uri="http://schemas.openxmlformats.org/drawingml/2006/chart">
            <c:chart xmlns:c="http://schemas.openxmlformats.org/drawingml/2006/chart" xmlns:r="http://schemas.openxmlformats.org/officeDocument/2006/relationships" r:id="rId2"/>
          </a:graphicData>
        </a:graphic>
      </p:graphicFrame>
      <p:sp>
        <p:nvSpPr>
          <p:cNvPr id="2" name="TextBox 1">
            <a:extLst>
              <a:ext uri="{FF2B5EF4-FFF2-40B4-BE49-F238E27FC236}">
                <a16:creationId xmlns:a16="http://schemas.microsoft.com/office/drawing/2014/main" id="{553CD883-56AE-F415-5491-6C3796880AF2}"/>
              </a:ext>
            </a:extLst>
          </p:cNvPr>
          <p:cNvSpPr txBox="1"/>
          <p:nvPr/>
        </p:nvSpPr>
        <p:spPr>
          <a:xfrm>
            <a:off x="5223996" y="1632281"/>
            <a:ext cx="3297381" cy="276999"/>
          </a:xfrm>
          <a:prstGeom prst="rect">
            <a:avLst/>
          </a:prstGeom>
          <a:noFill/>
          <a:ln>
            <a:solidFill>
              <a:sysClr val="windowText" lastClr="000000"/>
            </a:solidFill>
          </a:ln>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1" i="0" u="sng" strike="noStrike" kern="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Preferred</a:t>
            </a:r>
            <a:r>
              <a:rPr kumimoji="0" lang="en-US" sz="1200" b="1" i="0" strike="noStrike" kern="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 Source</a:t>
            </a:r>
            <a:r>
              <a:rPr kumimoji="0" lang="en-US" sz="1200" b="1" i="0" u="none" strike="noStrike" kern="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 for PDOP Information</a:t>
            </a:r>
          </a:p>
        </p:txBody>
      </p:sp>
      <p:sp>
        <p:nvSpPr>
          <p:cNvPr id="4" name="TextBox 3">
            <a:extLst>
              <a:ext uri="{FF2B5EF4-FFF2-40B4-BE49-F238E27FC236}">
                <a16:creationId xmlns:a16="http://schemas.microsoft.com/office/drawing/2014/main" id="{2CB50C40-75AE-349E-D4E2-7713422F133E}"/>
              </a:ext>
            </a:extLst>
          </p:cNvPr>
          <p:cNvSpPr txBox="1"/>
          <p:nvPr/>
        </p:nvSpPr>
        <p:spPr>
          <a:xfrm>
            <a:off x="1776141" y="6573978"/>
            <a:ext cx="6324599" cy="212174"/>
          </a:xfrm>
          <a:prstGeom prst="rect">
            <a:avLst/>
          </a:prstGeom>
          <a:noFill/>
        </p:spPr>
        <p:txBody>
          <a:bodyPr wrap="square" rtlCol="0">
            <a:spAutoFit/>
          </a:bodyPr>
          <a:lstStyle/>
          <a:p>
            <a:pPr>
              <a:lnSpc>
                <a:spcPct val="107000"/>
              </a:lnSpc>
              <a:spcBef>
                <a:spcPts val="1200"/>
              </a:spcBef>
            </a:pPr>
            <a:r>
              <a:rPr lang="en-US" sz="800" i="1" dirty="0">
                <a:solidFill>
                  <a:prstClr val="black"/>
                </a:solidFill>
                <a:latin typeface="Tahoma" panose="020B0604030504040204" pitchFamily="34" charset="0"/>
                <a:ea typeface="Tahoma" panose="020B0604030504040204" pitchFamily="34" charset="0"/>
                <a:cs typeface="Tahoma" panose="020B0604030504040204" pitchFamily="34" charset="0"/>
              </a:rPr>
              <a:t>Q41.  Please select your most </a:t>
            </a:r>
            <a:r>
              <a:rPr lang="en-US" sz="800" i="1" u="sng" dirty="0">
                <a:solidFill>
                  <a:prstClr val="black"/>
                </a:solidFill>
                <a:latin typeface="Tahoma" panose="020B0604030504040204" pitchFamily="34" charset="0"/>
                <a:ea typeface="Tahoma" panose="020B0604030504040204" pitchFamily="34" charset="0"/>
                <a:cs typeface="Tahoma" panose="020B0604030504040204" pitchFamily="34" charset="0"/>
              </a:rPr>
              <a:t>preferred</a:t>
            </a:r>
            <a:r>
              <a:rPr lang="en-US" sz="800" i="1" dirty="0">
                <a:solidFill>
                  <a:prstClr val="black"/>
                </a:solidFill>
                <a:latin typeface="Tahoma" panose="020B0604030504040204" pitchFamily="34" charset="0"/>
                <a:ea typeface="Tahoma" panose="020B0604030504040204" pitchFamily="34" charset="0"/>
                <a:cs typeface="Tahoma" panose="020B0604030504040204" pitchFamily="34" charset="0"/>
              </a:rPr>
              <a:t> source when seeking information about the Park District.</a:t>
            </a:r>
          </a:p>
        </p:txBody>
      </p:sp>
      <p:sp>
        <p:nvSpPr>
          <p:cNvPr id="5" name="TextBox 4">
            <a:extLst>
              <a:ext uri="{FF2B5EF4-FFF2-40B4-BE49-F238E27FC236}">
                <a16:creationId xmlns:a16="http://schemas.microsoft.com/office/drawing/2014/main" id="{A9422F46-28CA-BD14-8DAB-835D43CDD23A}"/>
              </a:ext>
            </a:extLst>
          </p:cNvPr>
          <p:cNvSpPr txBox="1"/>
          <p:nvPr/>
        </p:nvSpPr>
        <p:spPr>
          <a:xfrm>
            <a:off x="5003801" y="163702"/>
            <a:ext cx="3554018" cy="261610"/>
          </a:xfrm>
          <a:prstGeom prst="rect">
            <a:avLst/>
          </a:prstGeom>
          <a:noFill/>
        </p:spPr>
        <p:txBody>
          <a:bodyPr wrap="square" rtlCol="0">
            <a:spAutoFit/>
          </a:bodyPr>
          <a:lstStyle/>
          <a:p>
            <a:pPr algn="r"/>
            <a:r>
              <a:rPr lang="en-US" sz="1100" b="1" dirty="0">
                <a:solidFill>
                  <a:schemeClr val="bg1"/>
                </a:solidFill>
                <a:latin typeface="Tahoma" panose="020B0604030504040204" pitchFamily="34" charset="0"/>
                <a:ea typeface="Tahoma" panose="020B0604030504040204" pitchFamily="34" charset="0"/>
                <a:cs typeface="Tahoma" panose="020B0604030504040204" pitchFamily="34" charset="0"/>
              </a:rPr>
              <a:t>Sources of PDOP Information</a:t>
            </a:r>
          </a:p>
        </p:txBody>
      </p:sp>
      <p:sp>
        <p:nvSpPr>
          <p:cNvPr id="17" name="Title 2">
            <a:extLst>
              <a:ext uri="{FF2B5EF4-FFF2-40B4-BE49-F238E27FC236}">
                <a16:creationId xmlns:a16="http://schemas.microsoft.com/office/drawing/2014/main" id="{AB471753-D329-0A51-EE60-79C5E13EC522}"/>
              </a:ext>
            </a:extLst>
          </p:cNvPr>
          <p:cNvSpPr txBox="1">
            <a:spLocks/>
          </p:cNvSpPr>
          <p:nvPr/>
        </p:nvSpPr>
        <p:spPr>
          <a:xfrm>
            <a:off x="531625" y="587848"/>
            <a:ext cx="7989752" cy="671210"/>
          </a:xfrm>
          <a:prstGeom prst="rect">
            <a:avLst/>
          </a:prstGeom>
        </p:spPr>
        <p:txBody>
          <a:bodyPr vert="horz" lIns="91440" tIns="45720" rIns="91440" bIns="45720" rtlCol="0" anchor="ctr">
            <a:noAutofit/>
          </a:bodyPr>
          <a:lstStyle>
            <a:lvl1pPr algn="l" defTabSz="457189" rtl="0" eaLnBrk="1" latinLnBrk="0" hangingPunct="1">
              <a:spcBef>
                <a:spcPct val="0"/>
              </a:spcBef>
              <a:buNone/>
              <a:defRPr sz="2000" b="1" kern="1200" cap="none" baseline="0">
                <a:solidFill>
                  <a:sysClr val="windowText" lastClr="000000"/>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marR="0" lvl="0" indent="0" algn="l" defTabSz="457189" rtl="0" eaLnBrk="1" fontAlgn="auto" latinLnBrk="0" hangingPunct="1">
              <a:lnSpc>
                <a:spcPct val="100000"/>
              </a:lnSpc>
              <a:spcBef>
                <a:spcPct val="0"/>
              </a:spcBef>
              <a:spcAft>
                <a:spcPts val="0"/>
              </a:spcAft>
              <a:buClrTx/>
              <a:buSzTx/>
              <a:buFontTx/>
              <a:buNone/>
              <a:tabLst/>
              <a:defRPr/>
            </a:pPr>
            <a:r>
              <a:rPr lang="en-US" sz="1300" dirty="0">
                <a:solidFill>
                  <a:schemeClr val="tx1"/>
                </a:solidFill>
                <a:latin typeface="Tahoma" panose="020B0604030504040204" pitchFamily="34" charset="0"/>
                <a:ea typeface="Tahoma" panose="020B0604030504040204" pitchFamily="34" charset="0"/>
                <a:cs typeface="Tahoma" panose="020B0604030504040204" pitchFamily="34" charset="0"/>
              </a:rPr>
              <a:t>In terms of their </a:t>
            </a:r>
            <a:r>
              <a:rPr lang="en-US" sz="1300" u="sng" dirty="0">
                <a:solidFill>
                  <a:schemeClr val="tx1"/>
                </a:solidFill>
                <a:latin typeface="Tahoma" panose="020B0604030504040204" pitchFamily="34" charset="0"/>
                <a:ea typeface="Tahoma" panose="020B0604030504040204" pitchFamily="34" charset="0"/>
                <a:cs typeface="Tahoma" panose="020B0604030504040204" pitchFamily="34" charset="0"/>
              </a:rPr>
              <a:t>preferred</a:t>
            </a:r>
            <a:r>
              <a:rPr lang="en-US" sz="1300" dirty="0">
                <a:solidFill>
                  <a:schemeClr val="tx1"/>
                </a:solidFill>
                <a:latin typeface="Tahoma" panose="020B0604030504040204" pitchFamily="34" charset="0"/>
                <a:ea typeface="Tahoma" panose="020B0604030504040204" pitchFamily="34" charset="0"/>
                <a:cs typeface="Tahoma" panose="020B0604030504040204" pitchFamily="34" charset="0"/>
              </a:rPr>
              <a:t> or top source for PDOP information, the printed program guide clearly emerges as the #1 choice.  Fewer than half as many cite the Village FYI Newsletter or PDOP e-newsletters as their top source.  </a:t>
            </a:r>
            <a:endParaRPr kumimoji="0" lang="en-US" sz="1300" b="1" i="0" u="none" strike="noStrike" kern="1200" cap="none" spc="0" normalizeH="0" baseline="0" noProof="0" dirty="0">
              <a:ln>
                <a:noFill/>
              </a:ln>
              <a:solidFill>
                <a:schemeClr val="tx1"/>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18" name="Content Placeholder 2">
            <a:extLst>
              <a:ext uri="{FF2B5EF4-FFF2-40B4-BE49-F238E27FC236}">
                <a16:creationId xmlns:a16="http://schemas.microsoft.com/office/drawing/2014/main" id="{18C56C94-4FC4-9183-E2C2-2165F6CFA845}"/>
              </a:ext>
            </a:extLst>
          </p:cNvPr>
          <p:cNvSpPr txBox="1">
            <a:spLocks/>
          </p:cNvSpPr>
          <p:nvPr/>
        </p:nvSpPr>
        <p:spPr>
          <a:xfrm>
            <a:off x="581191" y="1407888"/>
            <a:ext cx="3796499" cy="409740"/>
          </a:xfrm>
          <a:prstGeom prst="rect">
            <a:avLst/>
          </a:prstGeom>
        </p:spPr>
        <p:txBody>
          <a:bodyPr vert="horz" lIns="91440" tIns="45720" rIns="91440" bIns="45720" rtlCol="0" anchor="t">
            <a:noAutofit/>
          </a:bodyPr>
          <a:lstStyle>
            <a:lvl1pPr marL="305992" indent="-305992" algn="l" defTabSz="457189" rtl="0" eaLnBrk="1" latinLnBrk="0" hangingPunct="1">
              <a:spcBef>
                <a:spcPct val="20000"/>
              </a:spcBef>
              <a:spcAft>
                <a:spcPts val="600"/>
              </a:spcAft>
              <a:buClrTx/>
              <a:buSzPct val="92000"/>
              <a:buFont typeface="Wingdings" panose="05000000000000000000" pitchFamily="2" charset="2"/>
              <a:buChar char="Ø"/>
              <a:defRPr sz="1200" kern="1200">
                <a:solidFill>
                  <a:schemeClr val="tx2"/>
                </a:solidFill>
                <a:latin typeface="+mn-lt"/>
                <a:ea typeface="+mn-ea"/>
                <a:cs typeface="+mn-cs"/>
              </a:defRPr>
            </a:lvl1pPr>
            <a:lvl2pPr marL="629984" indent="-305992" algn="l" defTabSz="457189" rtl="0" eaLnBrk="1" latinLnBrk="0" hangingPunct="1">
              <a:spcBef>
                <a:spcPct val="20000"/>
              </a:spcBef>
              <a:spcAft>
                <a:spcPts val="600"/>
              </a:spcAft>
              <a:buClrTx/>
              <a:buSzPct val="92000"/>
              <a:buFont typeface="Wingdings 2" panose="05020102010507070707" pitchFamily="18" charset="2"/>
              <a:buChar char=""/>
              <a:defRPr sz="1200" kern="1200">
                <a:solidFill>
                  <a:schemeClr val="tx2"/>
                </a:solidFill>
                <a:latin typeface="+mn-lt"/>
                <a:ea typeface="+mn-ea"/>
                <a:cs typeface="+mn-cs"/>
              </a:defRPr>
            </a:lvl2pPr>
            <a:lvl3pPr marL="899978" indent="-269993" algn="l" defTabSz="457189" rtl="0" eaLnBrk="1" latinLnBrk="0" hangingPunct="1">
              <a:spcBef>
                <a:spcPct val="20000"/>
              </a:spcBef>
              <a:spcAft>
                <a:spcPts val="600"/>
              </a:spcAft>
              <a:buClrTx/>
              <a:buSzPct val="92000"/>
              <a:buFont typeface="Wingdings 2" panose="05020102010507070707" pitchFamily="18" charset="2"/>
              <a:buChar char=""/>
              <a:defRPr sz="1200" kern="1200">
                <a:solidFill>
                  <a:schemeClr val="tx2"/>
                </a:solidFill>
                <a:latin typeface="+mn-lt"/>
                <a:ea typeface="+mn-ea"/>
                <a:cs typeface="+mn-cs"/>
              </a:defRPr>
            </a:lvl3pPr>
            <a:lvl4pPr marL="1241969" indent="-233994" algn="l" defTabSz="457189" rtl="0" eaLnBrk="1" latinLnBrk="0" hangingPunct="1">
              <a:spcBef>
                <a:spcPct val="20000"/>
              </a:spcBef>
              <a:spcAft>
                <a:spcPts val="600"/>
              </a:spcAft>
              <a:buClrTx/>
              <a:buSzPct val="92000"/>
              <a:buFont typeface="Wingdings 2" panose="05020102010507070707" pitchFamily="18" charset="2"/>
              <a:buChar char=""/>
              <a:defRPr sz="1200" kern="1200">
                <a:solidFill>
                  <a:schemeClr val="tx2"/>
                </a:solidFill>
                <a:latin typeface="+mn-lt"/>
                <a:ea typeface="+mn-ea"/>
                <a:cs typeface="+mn-cs"/>
              </a:defRPr>
            </a:lvl4pPr>
            <a:lvl5pPr marL="1601960" indent="-233994" algn="l" defTabSz="457189" rtl="0" eaLnBrk="1" latinLnBrk="0" hangingPunct="1">
              <a:spcBef>
                <a:spcPct val="20000"/>
              </a:spcBef>
              <a:spcAft>
                <a:spcPts val="600"/>
              </a:spcAft>
              <a:buClrTx/>
              <a:buSzPct val="92000"/>
              <a:buFont typeface="Wingdings 2" panose="05020102010507070707" pitchFamily="18" charset="2"/>
              <a:buChar char=""/>
              <a:defRPr sz="1200" kern="1200">
                <a:solidFill>
                  <a:schemeClr val="tx2"/>
                </a:solidFill>
                <a:latin typeface="+mn-lt"/>
                <a:ea typeface="+mn-ea"/>
                <a:cs typeface="+mn-cs"/>
              </a:defRPr>
            </a:lvl5pPr>
            <a:lvl6pPr marL="1899953" indent="-228594" algn="l" defTabSz="457189"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199945" indent="-228594" algn="l" defTabSz="457189"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499938" indent="-228594" algn="l" defTabSz="457189"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799930" indent="-228594" algn="l" defTabSz="457189"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285744" marR="0" lvl="0" indent="-285744" algn="l" defTabSz="914377" rtl="0" eaLnBrk="1" fontAlgn="auto" latinLnBrk="0" hangingPunct="1">
              <a:lnSpc>
                <a:spcPct val="110000"/>
              </a:lnSpc>
              <a:spcBef>
                <a:spcPts val="0"/>
              </a:spcBef>
              <a:spcAft>
                <a:spcPts val="0"/>
              </a:spcAft>
              <a:buClrTx/>
              <a:buSzPct val="100000"/>
              <a:buFont typeface="Wingdings" panose="05000000000000000000" pitchFamily="2" charset="2"/>
              <a:buChar char="Ø"/>
              <a:tabLst>
                <a:tab pos="173034" algn="l"/>
              </a:tabLst>
              <a:defRPr/>
            </a:pPr>
            <a:r>
              <a:rPr lang="en-US" sz="1100" dirty="0">
                <a:solidFill>
                  <a:schemeClr val="tx1"/>
                </a:solidFill>
                <a:latin typeface="Tahoma" panose="020B0604030504040204" pitchFamily="34" charset="0"/>
                <a:ea typeface="Tahoma" panose="020B0604030504040204" pitchFamily="34" charset="0"/>
                <a:cs typeface="Tahoma" panose="020B0604030504040204" pitchFamily="34" charset="0"/>
              </a:rPr>
              <a:t>In fact, the printed program guide is the most preferred source among all groups except for:</a:t>
            </a:r>
          </a:p>
          <a:p>
            <a:pPr marL="609736" lvl="1" indent="-285744" defTabSz="914377">
              <a:lnSpc>
                <a:spcPct val="110000"/>
              </a:lnSpc>
              <a:spcBef>
                <a:spcPts val="0"/>
              </a:spcBef>
              <a:spcAft>
                <a:spcPts val="0"/>
              </a:spcAft>
              <a:buSzPct val="100000"/>
              <a:buFont typeface="Wingdings" panose="05000000000000000000" pitchFamily="2" charset="2"/>
              <a:buChar char="Ø"/>
              <a:tabLst>
                <a:tab pos="173034" algn="l"/>
              </a:tabLst>
              <a:defRPr/>
            </a:pPr>
            <a:endParaRPr lang="en-US" sz="1100" dirty="0">
              <a:solidFill>
                <a:schemeClr val="tx1"/>
              </a:solidFill>
              <a:latin typeface="Tahoma" panose="020B0604030504040204" pitchFamily="34" charset="0"/>
              <a:ea typeface="Tahoma" panose="020B0604030504040204" pitchFamily="34" charset="0"/>
              <a:cs typeface="Tahoma" panose="020B0604030504040204" pitchFamily="34" charset="0"/>
            </a:endParaRPr>
          </a:p>
          <a:p>
            <a:pPr marL="457200" lvl="1" indent="-190500" defTabSz="914377">
              <a:lnSpc>
                <a:spcPct val="110000"/>
              </a:lnSpc>
              <a:spcBef>
                <a:spcPts val="0"/>
              </a:spcBef>
              <a:spcAft>
                <a:spcPts val="0"/>
              </a:spcAft>
              <a:buSzPct val="100000"/>
              <a:buFont typeface="Wingdings" panose="05000000000000000000" pitchFamily="2" charset="2"/>
              <a:buChar char="§"/>
              <a:tabLst>
                <a:tab pos="173034" algn="l"/>
              </a:tabLst>
              <a:defRPr/>
            </a:pPr>
            <a:r>
              <a:rPr lang="en-US" sz="1100" dirty="0">
                <a:solidFill>
                  <a:schemeClr val="tx1"/>
                </a:solidFill>
                <a:latin typeface="Tahoma" panose="020B0604030504040204" pitchFamily="34" charset="0"/>
                <a:ea typeface="Tahoma" panose="020B0604030504040204" pitchFamily="34" charset="0"/>
                <a:cs typeface="Tahoma" panose="020B0604030504040204" pitchFamily="34" charset="0"/>
              </a:rPr>
              <a:t>Those under age 35, who slightly prefer the Village FYI newsletter (24%, vs. 21% for the printed guide)</a:t>
            </a:r>
          </a:p>
          <a:p>
            <a:pPr marL="457200" lvl="1" indent="-190500" defTabSz="914377">
              <a:lnSpc>
                <a:spcPct val="110000"/>
              </a:lnSpc>
              <a:spcBef>
                <a:spcPts val="0"/>
              </a:spcBef>
              <a:spcAft>
                <a:spcPts val="0"/>
              </a:spcAft>
              <a:buSzPct val="100000"/>
              <a:buFont typeface="Wingdings" panose="05000000000000000000" pitchFamily="2" charset="2"/>
              <a:buChar char="§"/>
              <a:tabLst>
                <a:tab pos="173034" algn="l"/>
              </a:tabLst>
              <a:defRPr/>
            </a:pPr>
            <a:endParaRPr kumimoji="0" lang="en-US" sz="1100" b="0" i="0" u="none" strike="noStrike" kern="1200" cap="none" spc="0" normalizeH="0" baseline="0" noProof="0" dirty="0">
              <a:ln>
                <a:noFill/>
              </a:ln>
              <a:solidFill>
                <a:schemeClr val="tx1"/>
              </a:solidFill>
              <a:effectLst/>
              <a:uLnTx/>
              <a:uFillTx/>
              <a:latin typeface="Tahoma" panose="020B0604030504040204" pitchFamily="34" charset="0"/>
              <a:ea typeface="Tahoma" panose="020B0604030504040204" pitchFamily="34" charset="0"/>
              <a:cs typeface="Tahoma" panose="020B0604030504040204" pitchFamily="34" charset="0"/>
            </a:endParaRPr>
          </a:p>
          <a:p>
            <a:pPr marL="457200" lvl="1" indent="-190500" defTabSz="914377">
              <a:lnSpc>
                <a:spcPct val="110000"/>
              </a:lnSpc>
              <a:spcBef>
                <a:spcPts val="0"/>
              </a:spcBef>
              <a:spcAft>
                <a:spcPts val="0"/>
              </a:spcAft>
              <a:buSzPct val="100000"/>
              <a:buFont typeface="Wingdings" panose="05000000000000000000" pitchFamily="2" charset="2"/>
              <a:buChar char="§"/>
              <a:tabLst>
                <a:tab pos="173034" algn="l"/>
              </a:tabLst>
              <a:defRPr/>
            </a:pPr>
            <a:r>
              <a:rPr lang="en-US" sz="1100" dirty="0">
                <a:solidFill>
                  <a:schemeClr val="tx1"/>
                </a:solidFill>
                <a:latin typeface="Tahoma" panose="020B0604030504040204" pitchFamily="34" charset="0"/>
                <a:ea typeface="Tahoma" panose="020B0604030504040204" pitchFamily="34" charset="0"/>
                <a:cs typeface="Tahoma" panose="020B0604030504040204" pitchFamily="34" charset="0"/>
              </a:rPr>
              <a:t>Those reporting &lt;$50K in household income (26% most prefer the District’s e-newsletters, vs. 16% the printed guide)</a:t>
            </a:r>
          </a:p>
          <a:p>
            <a:pPr marL="457200" marR="0" lvl="0" indent="-190500" algn="l" defTabSz="914377" rtl="0" eaLnBrk="1" fontAlgn="auto" latinLnBrk="0" hangingPunct="1">
              <a:lnSpc>
                <a:spcPct val="110000"/>
              </a:lnSpc>
              <a:spcBef>
                <a:spcPts val="0"/>
              </a:spcBef>
              <a:spcAft>
                <a:spcPts val="0"/>
              </a:spcAft>
              <a:buClrTx/>
              <a:buSzPct val="100000"/>
              <a:buFont typeface="Wingdings" panose="05000000000000000000" pitchFamily="2" charset="2"/>
              <a:buChar char="§"/>
              <a:tabLst>
                <a:tab pos="173034" algn="l"/>
              </a:tabLst>
              <a:defRPr/>
            </a:pPr>
            <a:endParaRPr kumimoji="0" lang="en-US" sz="1100" b="0" i="0" u="none" strike="noStrike" kern="1200" cap="none" spc="0" normalizeH="0" baseline="0" noProof="0" dirty="0">
              <a:ln>
                <a:noFill/>
              </a:ln>
              <a:solidFill>
                <a:schemeClr val="tx1"/>
              </a:solidFill>
              <a:effectLst/>
              <a:uLnTx/>
              <a:uFillTx/>
              <a:latin typeface="Tahoma" panose="020B0604030504040204" pitchFamily="34" charset="0"/>
              <a:ea typeface="Tahoma" panose="020B0604030504040204" pitchFamily="34" charset="0"/>
              <a:cs typeface="Tahoma" panose="020B0604030504040204" pitchFamily="34" charset="0"/>
            </a:endParaRPr>
          </a:p>
          <a:p>
            <a:pPr marL="457200" lvl="1" indent="-190500" defTabSz="914377">
              <a:lnSpc>
                <a:spcPct val="110000"/>
              </a:lnSpc>
              <a:spcBef>
                <a:spcPts val="0"/>
              </a:spcBef>
              <a:spcAft>
                <a:spcPts val="0"/>
              </a:spcAft>
              <a:buSzPct val="100000"/>
              <a:buFont typeface="Wingdings" panose="05000000000000000000" pitchFamily="2" charset="2"/>
              <a:buChar char="§"/>
              <a:tabLst>
                <a:tab pos="173034" algn="l"/>
              </a:tabLst>
              <a:defRPr/>
            </a:pPr>
            <a:r>
              <a:rPr lang="en-US" sz="1100" dirty="0">
                <a:solidFill>
                  <a:schemeClr val="tx1"/>
                </a:solidFill>
                <a:latin typeface="Tahoma" panose="020B0604030504040204" pitchFamily="34" charset="0"/>
                <a:ea typeface="Tahoma" panose="020B0604030504040204" pitchFamily="34" charset="0"/>
                <a:cs typeface="Tahoma" panose="020B0604030504040204" pitchFamily="34" charset="0"/>
              </a:rPr>
              <a:t>Those in the N-Central region who are as likely to also cite the District’s e-newsletters as their top choice (28% for each).</a:t>
            </a:r>
          </a:p>
          <a:p>
            <a:pPr marL="609736" lvl="1" indent="-285744" defTabSz="914377">
              <a:lnSpc>
                <a:spcPct val="110000"/>
              </a:lnSpc>
              <a:spcBef>
                <a:spcPts val="0"/>
              </a:spcBef>
              <a:spcAft>
                <a:spcPts val="0"/>
              </a:spcAft>
              <a:buSzPct val="100000"/>
              <a:buFont typeface="Wingdings" panose="05000000000000000000" pitchFamily="2" charset="2"/>
              <a:buChar char="Ø"/>
              <a:tabLst>
                <a:tab pos="173034" algn="l"/>
              </a:tabLst>
              <a:defRPr/>
            </a:pPr>
            <a:endParaRPr kumimoji="0" lang="en-US" sz="1100" b="0" i="0" u="none" strike="noStrike" kern="1200" cap="none" spc="0" normalizeH="0" baseline="0" noProof="0" dirty="0">
              <a:ln>
                <a:noFill/>
              </a:ln>
              <a:solidFill>
                <a:schemeClr val="tx1"/>
              </a:solidFill>
              <a:effectLst/>
              <a:uLnTx/>
              <a:uFillTx/>
              <a:latin typeface="Tahoma" panose="020B0604030504040204" pitchFamily="34" charset="0"/>
              <a:ea typeface="Tahoma" panose="020B0604030504040204" pitchFamily="34" charset="0"/>
              <a:cs typeface="Tahoma" panose="020B0604030504040204" pitchFamily="34" charset="0"/>
            </a:endParaRPr>
          </a:p>
          <a:p>
            <a:pPr marL="285744" indent="-285744" defTabSz="914377">
              <a:lnSpc>
                <a:spcPct val="110000"/>
              </a:lnSpc>
              <a:spcBef>
                <a:spcPts val="0"/>
              </a:spcBef>
              <a:spcAft>
                <a:spcPts val="0"/>
              </a:spcAft>
              <a:buSzPct val="100000"/>
              <a:tabLst>
                <a:tab pos="173034" algn="l"/>
              </a:tabLst>
              <a:defRPr/>
            </a:pPr>
            <a:r>
              <a:rPr lang="en-US" sz="1100" dirty="0">
                <a:solidFill>
                  <a:schemeClr val="tx1"/>
                </a:solidFill>
                <a:latin typeface="Tahoma" panose="020B0604030504040204" pitchFamily="34" charset="0"/>
                <a:ea typeface="Tahoma" panose="020B0604030504040204" pitchFamily="34" charset="0"/>
                <a:cs typeface="Tahoma" panose="020B0604030504040204" pitchFamily="34" charset="0"/>
              </a:rPr>
              <a:t>As shown on the next page, non-PDOP program participants and non-CRC members tend to prefer the FYI newsletter, along with those without children (consistent with findings on page 79).</a:t>
            </a:r>
          </a:p>
          <a:p>
            <a:pPr marL="285744" indent="-285744" defTabSz="914377">
              <a:lnSpc>
                <a:spcPct val="110000"/>
              </a:lnSpc>
              <a:spcBef>
                <a:spcPts val="0"/>
              </a:spcBef>
              <a:spcAft>
                <a:spcPts val="0"/>
              </a:spcAft>
              <a:buSzPct val="100000"/>
              <a:tabLst>
                <a:tab pos="173034" algn="l"/>
              </a:tabLst>
              <a:defRPr/>
            </a:pPr>
            <a:endParaRPr kumimoji="0" lang="en-US" sz="1100" b="0" i="0" u="none" strike="noStrike" kern="1200" cap="none" spc="0" normalizeH="0" baseline="0" noProof="0" dirty="0">
              <a:ln>
                <a:noFill/>
              </a:ln>
              <a:solidFill>
                <a:schemeClr val="tx1"/>
              </a:solidFill>
              <a:effectLst/>
              <a:uLnTx/>
              <a:uFillTx/>
              <a:latin typeface="Tahoma" panose="020B0604030504040204" pitchFamily="34" charset="0"/>
              <a:ea typeface="Tahoma" panose="020B0604030504040204" pitchFamily="34" charset="0"/>
              <a:cs typeface="Tahoma" panose="020B0604030504040204" pitchFamily="34" charset="0"/>
            </a:endParaRPr>
          </a:p>
          <a:p>
            <a:pPr marL="285744" indent="-285744" defTabSz="914377">
              <a:lnSpc>
                <a:spcPct val="110000"/>
              </a:lnSpc>
              <a:spcBef>
                <a:spcPts val="0"/>
              </a:spcBef>
              <a:spcAft>
                <a:spcPts val="0"/>
              </a:spcAft>
              <a:buSzPct val="100000"/>
              <a:tabLst>
                <a:tab pos="173034" algn="l"/>
              </a:tabLst>
              <a:defRPr/>
            </a:pPr>
            <a:r>
              <a:rPr lang="en-US" sz="1100" dirty="0">
                <a:solidFill>
                  <a:schemeClr val="tx1"/>
                </a:solidFill>
                <a:latin typeface="Tahoma" panose="020B0604030504040204" pitchFamily="34" charset="0"/>
                <a:ea typeface="Tahoma" panose="020B0604030504040204" pitchFamily="34" charset="0"/>
                <a:cs typeface="Tahoma" panose="020B0604030504040204" pitchFamily="34" charset="0"/>
              </a:rPr>
              <a:t>African American respondents tend to favor the District e-newsletters, while the oldest and most long- term residents favor print/digital newspapers.</a:t>
            </a:r>
          </a:p>
          <a:p>
            <a:pPr marL="285744" indent="-285744" defTabSz="914377">
              <a:lnSpc>
                <a:spcPct val="110000"/>
              </a:lnSpc>
              <a:spcBef>
                <a:spcPts val="0"/>
              </a:spcBef>
              <a:spcAft>
                <a:spcPts val="0"/>
              </a:spcAft>
              <a:buSzPct val="100000"/>
              <a:tabLst>
                <a:tab pos="173034" algn="l"/>
              </a:tabLst>
              <a:defRPr/>
            </a:pPr>
            <a:endParaRPr lang="en-US" sz="1100" dirty="0">
              <a:solidFill>
                <a:schemeClr val="tx1"/>
              </a:solidFill>
              <a:latin typeface="Tahoma" panose="020B0604030504040204" pitchFamily="34" charset="0"/>
              <a:ea typeface="Tahoma" panose="020B0604030504040204" pitchFamily="34" charset="0"/>
              <a:cs typeface="Tahoma" panose="020B0604030504040204" pitchFamily="34" charset="0"/>
            </a:endParaRPr>
          </a:p>
          <a:p>
            <a:pPr marL="285744" indent="-285744" defTabSz="914377">
              <a:lnSpc>
                <a:spcPct val="110000"/>
              </a:lnSpc>
              <a:spcBef>
                <a:spcPts val="0"/>
              </a:spcBef>
              <a:spcAft>
                <a:spcPts val="0"/>
              </a:spcAft>
              <a:buSzPct val="100000"/>
              <a:tabLst>
                <a:tab pos="173034" algn="l"/>
              </a:tabLst>
              <a:defRPr/>
            </a:pPr>
            <a:r>
              <a:rPr lang="en-US" sz="1100" dirty="0">
                <a:solidFill>
                  <a:schemeClr val="tx1"/>
                </a:solidFill>
                <a:latin typeface="Tahoma" panose="020B0604030504040204" pitchFamily="34" charset="0"/>
                <a:ea typeface="Tahoma" panose="020B0604030504040204" pitchFamily="34" charset="0"/>
                <a:cs typeface="Tahoma" panose="020B0604030504040204" pitchFamily="34" charset="0"/>
              </a:rPr>
              <a:t>Renters, the youngest adults, and newest Oak Park residents continue to favor flyers at PDOP locations.</a:t>
            </a:r>
            <a:endParaRPr kumimoji="0" lang="en-US" sz="1100" b="0" i="0" u="none" strike="noStrike" kern="1200" cap="none" spc="0" normalizeH="0" baseline="0" noProof="0" dirty="0">
              <a:ln>
                <a:noFill/>
              </a:ln>
              <a:solidFill>
                <a:schemeClr val="tx1"/>
              </a:solidFill>
              <a:effectLst/>
              <a:uLnTx/>
              <a:uFillTx/>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07757401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ontent Placeholder 4">
            <a:extLst>
              <a:ext uri="{FF2B5EF4-FFF2-40B4-BE49-F238E27FC236}">
                <a16:creationId xmlns:a16="http://schemas.microsoft.com/office/drawing/2014/main" id="{56615EBC-B222-0ECE-5DEA-638646C1D3D6}"/>
              </a:ext>
            </a:extLst>
          </p:cNvPr>
          <p:cNvGraphicFramePr>
            <a:graphicFrameLocks/>
          </p:cNvGraphicFramePr>
          <p:nvPr>
            <p:extLst>
              <p:ext uri="{D42A27DB-BD31-4B8C-83A1-F6EECF244321}">
                <p14:modId xmlns:p14="http://schemas.microsoft.com/office/powerpoint/2010/main" val="786452133"/>
              </p:ext>
            </p:extLst>
          </p:nvPr>
        </p:nvGraphicFramePr>
        <p:xfrm>
          <a:off x="482599" y="1677395"/>
          <a:ext cx="7989752" cy="4468375"/>
        </p:xfrm>
        <a:graphic>
          <a:graphicData uri="http://schemas.openxmlformats.org/drawingml/2006/table">
            <a:tbl>
              <a:tblPr firstRow="1" bandRow="1">
                <a:tableStyleId>{5C22544A-7EE6-4342-B048-85BDC9FD1C3A}</a:tableStyleId>
              </a:tblPr>
              <a:tblGrid>
                <a:gridCol w="2601848">
                  <a:extLst>
                    <a:ext uri="{9D8B030D-6E8A-4147-A177-3AD203B41FA5}">
                      <a16:colId xmlns:a16="http://schemas.microsoft.com/office/drawing/2014/main" val="2497118381"/>
                    </a:ext>
                  </a:extLst>
                </a:gridCol>
                <a:gridCol w="960120">
                  <a:extLst>
                    <a:ext uri="{9D8B030D-6E8A-4147-A177-3AD203B41FA5}">
                      <a16:colId xmlns:a16="http://schemas.microsoft.com/office/drawing/2014/main" val="1575537145"/>
                    </a:ext>
                  </a:extLst>
                </a:gridCol>
                <a:gridCol w="4427784">
                  <a:extLst>
                    <a:ext uri="{9D8B030D-6E8A-4147-A177-3AD203B41FA5}">
                      <a16:colId xmlns:a16="http://schemas.microsoft.com/office/drawing/2014/main" val="907739967"/>
                    </a:ext>
                  </a:extLst>
                </a:gridCol>
              </a:tblGrid>
              <a:tr h="197984">
                <a:tc>
                  <a:txBody>
                    <a:bodyPr/>
                    <a:lstStyle/>
                    <a:p>
                      <a:pPr algn="ctr"/>
                      <a:endParaRPr lang="en-US" sz="1100" dirty="0">
                        <a:latin typeface="Tahoma" panose="020B0604030504040204" pitchFamily="34" charset="0"/>
                        <a:ea typeface="Tahoma" panose="020B0604030504040204" pitchFamily="34" charset="0"/>
                        <a:cs typeface="Tahoma" panose="020B0604030504040204" pitchFamily="34" charset="0"/>
                      </a:endParaRPr>
                    </a:p>
                  </a:txBody>
                  <a:tcPr anchor="ctr"/>
                </a:tc>
                <a:tc>
                  <a:txBody>
                    <a:bodyPr/>
                    <a:lstStyle/>
                    <a:p>
                      <a:pPr algn="ctr"/>
                      <a:r>
                        <a:rPr lang="en-US" sz="1100" dirty="0">
                          <a:latin typeface="Tahoma" panose="020B0604030504040204" pitchFamily="34" charset="0"/>
                          <a:ea typeface="Tahoma" panose="020B0604030504040204" pitchFamily="34" charset="0"/>
                          <a:cs typeface="Tahoma" panose="020B0604030504040204" pitchFamily="34" charset="0"/>
                        </a:rPr>
                        <a:t>Overall</a:t>
                      </a:r>
                    </a:p>
                  </a:txBody>
                  <a:tcPr anchor="ctr"/>
                </a:tc>
                <a:tc>
                  <a:txBody>
                    <a:bodyPr/>
                    <a:lstStyle/>
                    <a:p>
                      <a:pPr algn="ctr"/>
                      <a:r>
                        <a:rPr lang="en-US" sz="1100" dirty="0">
                          <a:latin typeface="Tahoma" panose="020B0604030504040204" pitchFamily="34" charset="0"/>
                          <a:ea typeface="Tahoma" panose="020B0604030504040204" pitchFamily="34" charset="0"/>
                          <a:cs typeface="Tahoma" panose="020B0604030504040204" pitchFamily="34" charset="0"/>
                        </a:rPr>
                        <a:t>Most Likely to Cite as a Source</a:t>
                      </a:r>
                    </a:p>
                  </a:txBody>
                  <a:tcPr anchor="ctr"/>
                </a:tc>
                <a:extLst>
                  <a:ext uri="{0D108BD9-81ED-4DB2-BD59-A6C34878D82A}">
                    <a16:rowId xmlns:a16="http://schemas.microsoft.com/office/drawing/2014/main" val="3685723207"/>
                  </a:ext>
                </a:extLst>
              </a:tr>
              <a:tr h="313492">
                <a:tc>
                  <a:txBody>
                    <a:bodyPr/>
                    <a:lstStyle/>
                    <a:p>
                      <a:pPr marL="0" indent="0" algn="ctr">
                        <a:buFontTx/>
                        <a:buNone/>
                      </a:pPr>
                      <a:r>
                        <a:rPr lang="en-US" sz="1000" b="1" dirty="0">
                          <a:latin typeface="Tahoma" panose="020B0604030504040204" pitchFamily="34" charset="0"/>
                          <a:ea typeface="Tahoma" panose="020B0604030504040204" pitchFamily="34" charset="0"/>
                          <a:cs typeface="Tahoma" panose="020B0604030504040204" pitchFamily="34" charset="0"/>
                        </a:rPr>
                        <a:t>PDOP Printed program guide</a:t>
                      </a:r>
                    </a:p>
                  </a:txBody>
                  <a:tcPr anchor="ctr"/>
                </a:tc>
                <a:tc>
                  <a:txBody>
                    <a:bodyPr/>
                    <a:lstStyle/>
                    <a:p>
                      <a:pPr marL="0" indent="0" algn="ctr">
                        <a:buFontTx/>
                        <a:buNone/>
                      </a:pPr>
                      <a:r>
                        <a:rPr lang="en-US" sz="1000" b="1" dirty="0">
                          <a:solidFill>
                            <a:schemeClr val="tx1"/>
                          </a:solidFill>
                          <a:latin typeface="Tahoma" panose="020B0604030504040204" pitchFamily="34" charset="0"/>
                          <a:ea typeface="Tahoma" panose="020B0604030504040204" pitchFamily="34" charset="0"/>
                          <a:cs typeface="Tahoma" panose="020B0604030504040204" pitchFamily="34" charset="0"/>
                        </a:rPr>
                        <a:t>34%</a:t>
                      </a:r>
                    </a:p>
                  </a:txBody>
                  <a:tcPr anchor="ctr"/>
                </a:tc>
                <a:tc>
                  <a:txBody>
                    <a:bodyPr/>
                    <a:lstStyle/>
                    <a:p>
                      <a:pPr marL="292100" marR="0" lvl="0" indent="-292100" algn="l" defTabSz="914400" rtl="0" eaLnBrk="1" fontAlgn="auto" latinLnBrk="0" hangingPunct="1">
                        <a:lnSpc>
                          <a:spcPct val="100000"/>
                        </a:lnSpc>
                        <a:spcBef>
                          <a:spcPts val="0"/>
                        </a:spcBef>
                        <a:spcAft>
                          <a:spcPts val="0"/>
                        </a:spcAft>
                        <a:buClrTx/>
                        <a:buSzTx/>
                        <a:buFontTx/>
                        <a:buChar char="-"/>
                        <a:tabLst/>
                        <a:defRPr/>
                      </a:pPr>
                      <a:r>
                        <a:rPr lang="en-US" sz="900" dirty="0">
                          <a:solidFill>
                            <a:schemeClr val="tx1"/>
                          </a:solidFill>
                          <a:latin typeface="Tahoma" panose="020B0604030504040204" pitchFamily="34" charset="0"/>
                          <a:ea typeface="Tahoma" panose="020B0604030504040204" pitchFamily="34" charset="0"/>
                          <a:cs typeface="Tahoma" panose="020B0604030504040204" pitchFamily="34" charset="0"/>
                        </a:rPr>
                        <a:t>South region (48%)</a:t>
                      </a:r>
                    </a:p>
                    <a:p>
                      <a:pPr marL="292100" marR="0" lvl="0" indent="-292100" algn="l" defTabSz="914400" rtl="0" eaLnBrk="1" fontAlgn="auto" latinLnBrk="0" hangingPunct="1">
                        <a:lnSpc>
                          <a:spcPct val="100000"/>
                        </a:lnSpc>
                        <a:spcBef>
                          <a:spcPts val="0"/>
                        </a:spcBef>
                        <a:spcAft>
                          <a:spcPts val="0"/>
                        </a:spcAft>
                        <a:buClrTx/>
                        <a:buSzTx/>
                        <a:buFontTx/>
                        <a:buChar char="-"/>
                        <a:tabLst/>
                        <a:defRPr/>
                      </a:pPr>
                      <a:r>
                        <a:rPr lang="en-US" sz="900" dirty="0">
                          <a:solidFill>
                            <a:schemeClr val="tx1"/>
                          </a:solidFill>
                          <a:latin typeface="Tahoma" panose="020B0604030504040204" pitchFamily="34" charset="0"/>
                          <a:ea typeface="Tahoma" panose="020B0604030504040204" pitchFamily="34" charset="0"/>
                          <a:cs typeface="Tahoma" panose="020B0604030504040204" pitchFamily="34" charset="0"/>
                        </a:rPr>
                        <a:t>Ages 55-64 (47%)</a:t>
                      </a:r>
                      <a:endParaRPr kumimoji="0" lang="en-US" sz="900" b="0" i="0" u="none" strike="noStrike" kern="1200" cap="none" spc="0" normalizeH="0" baseline="0" noProof="0" dirty="0">
                        <a:ln>
                          <a:noFill/>
                        </a:ln>
                        <a:solidFill>
                          <a:schemeClr val="tx1"/>
                        </a:solidFill>
                        <a:effectLst/>
                        <a:uLnTx/>
                        <a:uFillTx/>
                        <a:latin typeface="Tahoma" panose="020B0604030504040204" pitchFamily="34" charset="0"/>
                        <a:ea typeface="Tahoma" panose="020B0604030504040204" pitchFamily="34" charset="0"/>
                        <a:cs typeface="Tahoma" panose="020B0604030504040204" pitchFamily="34" charset="0"/>
                      </a:endParaRPr>
                    </a:p>
                  </a:txBody>
                  <a:tcPr anchor="ctr"/>
                </a:tc>
                <a:extLst>
                  <a:ext uri="{0D108BD9-81ED-4DB2-BD59-A6C34878D82A}">
                    <a16:rowId xmlns:a16="http://schemas.microsoft.com/office/drawing/2014/main" val="3542440031"/>
                  </a:ext>
                </a:extLst>
              </a:tr>
              <a:tr h="698767">
                <a:tc>
                  <a:txBody>
                    <a:bodyPr/>
                    <a:lstStyle/>
                    <a:p>
                      <a:pPr marL="0" indent="0" algn="ctr">
                        <a:buFontTx/>
                        <a:buNone/>
                      </a:pPr>
                      <a:r>
                        <a:rPr lang="en-US" sz="1000" b="1" dirty="0">
                          <a:latin typeface="Tahoma" panose="020B0604030504040204" pitchFamily="34" charset="0"/>
                          <a:ea typeface="Tahoma" panose="020B0604030504040204" pitchFamily="34" charset="0"/>
                          <a:cs typeface="Tahoma" panose="020B0604030504040204" pitchFamily="34" charset="0"/>
                        </a:rPr>
                        <a:t>Village of Oak Park FYI newsletter</a:t>
                      </a:r>
                    </a:p>
                  </a:txBody>
                  <a:tcPr anchor="ctr"/>
                </a:tc>
                <a:tc>
                  <a:txBody>
                    <a:bodyPr/>
                    <a:lstStyle/>
                    <a:p>
                      <a:pPr marL="0" indent="0" algn="ctr">
                        <a:buFontTx/>
                        <a:buNone/>
                      </a:pPr>
                      <a:r>
                        <a:rPr lang="en-US" sz="1000" b="1" dirty="0">
                          <a:solidFill>
                            <a:schemeClr val="tx1"/>
                          </a:solidFill>
                          <a:latin typeface="Tahoma" panose="020B0604030504040204" pitchFamily="34" charset="0"/>
                          <a:ea typeface="Tahoma" panose="020B0604030504040204" pitchFamily="34" charset="0"/>
                          <a:cs typeface="Tahoma" panose="020B0604030504040204" pitchFamily="34" charset="0"/>
                        </a:rPr>
                        <a:t>15%</a:t>
                      </a:r>
                    </a:p>
                  </a:txBody>
                  <a:tcPr anchor="ctr"/>
                </a:tc>
                <a:tc>
                  <a:txBody>
                    <a:bodyPr/>
                    <a:lstStyle/>
                    <a:p>
                      <a:pPr marL="292100" marR="0" lvl="0" indent="-292100" algn="l" defTabSz="914400" rtl="0" eaLnBrk="1" fontAlgn="auto" latinLnBrk="0" hangingPunct="1">
                        <a:lnSpc>
                          <a:spcPct val="100000"/>
                        </a:lnSpc>
                        <a:spcBef>
                          <a:spcPts val="0"/>
                        </a:spcBef>
                        <a:spcAft>
                          <a:spcPts val="0"/>
                        </a:spcAft>
                        <a:buClrTx/>
                        <a:buSzTx/>
                        <a:buFontTx/>
                        <a:buChar char="-"/>
                        <a:tabLst/>
                        <a:defRPr/>
                      </a:pPr>
                      <a:r>
                        <a:rPr lang="en-US" sz="900" dirty="0">
                          <a:solidFill>
                            <a:schemeClr val="tx1"/>
                          </a:solidFill>
                          <a:latin typeface="Tahoma" panose="020B0604030504040204" pitchFamily="34" charset="0"/>
                          <a:ea typeface="Tahoma" panose="020B0604030504040204" pitchFamily="34" charset="0"/>
                          <a:cs typeface="Tahoma" panose="020B0604030504040204" pitchFamily="34" charset="0"/>
                        </a:rPr>
                        <a:t>North (20%), Central (19%) and S-Central regions (20%)</a:t>
                      </a:r>
                    </a:p>
                    <a:p>
                      <a:pPr marL="292100" marR="0" lvl="0" indent="-292100" algn="l" defTabSz="914400" rtl="0" eaLnBrk="1" fontAlgn="auto" latinLnBrk="0" hangingPunct="1">
                        <a:lnSpc>
                          <a:spcPct val="100000"/>
                        </a:lnSpc>
                        <a:spcBef>
                          <a:spcPts val="0"/>
                        </a:spcBef>
                        <a:spcAft>
                          <a:spcPts val="0"/>
                        </a:spcAft>
                        <a:buClrTx/>
                        <a:buSzTx/>
                        <a:buFontTx/>
                        <a:buChar char="-"/>
                        <a:tabLst/>
                        <a:defRPr/>
                      </a:pPr>
                      <a:r>
                        <a:rPr lang="en-US" sz="900" dirty="0">
                          <a:solidFill>
                            <a:schemeClr val="tx1"/>
                          </a:solidFill>
                          <a:latin typeface="Tahoma" panose="020B0604030504040204" pitchFamily="34" charset="0"/>
                          <a:ea typeface="Tahoma" panose="020B0604030504040204" pitchFamily="34" charset="0"/>
                          <a:cs typeface="Tahoma" panose="020B0604030504040204" pitchFamily="34" charset="0"/>
                        </a:rPr>
                        <a:t>Under age 35 (24%)</a:t>
                      </a:r>
                    </a:p>
                    <a:p>
                      <a:pPr marL="292100" marR="0" lvl="0" indent="-292100" algn="l" defTabSz="914400" rtl="0" eaLnBrk="1" fontAlgn="auto" latinLnBrk="0" hangingPunct="1">
                        <a:lnSpc>
                          <a:spcPct val="100000"/>
                        </a:lnSpc>
                        <a:spcBef>
                          <a:spcPts val="0"/>
                        </a:spcBef>
                        <a:spcAft>
                          <a:spcPts val="0"/>
                        </a:spcAft>
                        <a:buClrTx/>
                        <a:buSzTx/>
                        <a:buFontTx/>
                        <a:buChar char="-"/>
                        <a:tabLst/>
                        <a:defRPr/>
                      </a:pPr>
                      <a:r>
                        <a:rPr lang="en-US" sz="900" dirty="0">
                          <a:solidFill>
                            <a:schemeClr val="tx1"/>
                          </a:solidFill>
                          <a:latin typeface="Tahoma" panose="020B0604030504040204" pitchFamily="34" charset="0"/>
                          <a:ea typeface="Tahoma" panose="020B0604030504040204" pitchFamily="34" charset="0"/>
                          <a:cs typeface="Tahoma" panose="020B0604030504040204" pitchFamily="34" charset="0"/>
                        </a:rPr>
                        <a:t>White adults (18%)</a:t>
                      </a:r>
                    </a:p>
                    <a:p>
                      <a:pPr marL="292100" marR="0" lvl="0" indent="-292100" algn="l" defTabSz="914400" rtl="0" eaLnBrk="1" fontAlgn="auto" latinLnBrk="0" hangingPunct="1">
                        <a:lnSpc>
                          <a:spcPct val="100000"/>
                        </a:lnSpc>
                        <a:spcBef>
                          <a:spcPts val="0"/>
                        </a:spcBef>
                        <a:spcAft>
                          <a:spcPts val="0"/>
                        </a:spcAft>
                        <a:buClrTx/>
                        <a:buSzTx/>
                        <a:buFontTx/>
                        <a:buChar char="-"/>
                        <a:tabLst/>
                        <a:defRPr/>
                      </a:pPr>
                      <a:r>
                        <a:rPr lang="en-US" sz="900" dirty="0">
                          <a:solidFill>
                            <a:schemeClr val="tx1"/>
                          </a:solidFill>
                          <a:latin typeface="Tahoma" panose="020B0604030504040204" pitchFamily="34" charset="0"/>
                          <a:ea typeface="Tahoma" panose="020B0604030504040204" pitchFamily="34" charset="0"/>
                          <a:cs typeface="Tahoma" panose="020B0604030504040204" pitchFamily="34" charset="0"/>
                        </a:rPr>
                        <a:t>Lived in Oak Park 25+ yrs. (24%)</a:t>
                      </a:r>
                    </a:p>
                    <a:p>
                      <a:pPr marL="292100" marR="0" lvl="0" indent="-292100" algn="l" defTabSz="914400" rtl="0" eaLnBrk="1" fontAlgn="auto" latinLnBrk="0" hangingPunct="1">
                        <a:lnSpc>
                          <a:spcPct val="100000"/>
                        </a:lnSpc>
                        <a:spcBef>
                          <a:spcPts val="0"/>
                        </a:spcBef>
                        <a:spcAft>
                          <a:spcPts val="0"/>
                        </a:spcAft>
                        <a:buClrTx/>
                        <a:buSzTx/>
                        <a:buFontTx/>
                        <a:buChar char="-"/>
                        <a:tabLst/>
                        <a:defRPr/>
                      </a:pPr>
                      <a:r>
                        <a:rPr lang="en-US" sz="900" dirty="0">
                          <a:solidFill>
                            <a:schemeClr val="tx1"/>
                          </a:solidFill>
                          <a:latin typeface="Tahoma" panose="020B0604030504040204" pitchFamily="34" charset="0"/>
                          <a:ea typeface="Tahoma" panose="020B0604030504040204" pitchFamily="34" charset="0"/>
                          <a:cs typeface="Tahoma" panose="020B0604030504040204" pitchFamily="34" charset="0"/>
                        </a:rPr>
                        <a:t>Non-program participants (27%) and non-CRC members (16%)</a:t>
                      </a:r>
                    </a:p>
                    <a:p>
                      <a:pPr marL="292100" marR="0" lvl="0" indent="-292100" algn="l" defTabSz="914400" rtl="0" eaLnBrk="1" fontAlgn="auto" latinLnBrk="0" hangingPunct="1">
                        <a:lnSpc>
                          <a:spcPct val="100000"/>
                        </a:lnSpc>
                        <a:spcBef>
                          <a:spcPts val="0"/>
                        </a:spcBef>
                        <a:spcAft>
                          <a:spcPts val="0"/>
                        </a:spcAft>
                        <a:buClrTx/>
                        <a:buSzTx/>
                        <a:buFontTx/>
                        <a:buChar char="-"/>
                        <a:tabLst/>
                        <a:defRPr/>
                      </a:pPr>
                      <a:r>
                        <a:rPr lang="en-US" sz="900" dirty="0">
                          <a:solidFill>
                            <a:schemeClr val="tx1"/>
                          </a:solidFill>
                          <a:latin typeface="Tahoma" panose="020B0604030504040204" pitchFamily="34" charset="0"/>
                          <a:ea typeface="Tahoma" panose="020B0604030504040204" pitchFamily="34" charset="0"/>
                          <a:cs typeface="Tahoma" panose="020B0604030504040204" pitchFamily="34" charset="0"/>
                        </a:rPr>
                        <a:t>No children in HH (18%, vs. 6% of those with children)</a:t>
                      </a:r>
                      <a:endParaRPr lang="en-US" sz="900" i="0" dirty="0">
                        <a:solidFill>
                          <a:schemeClr val="tx1"/>
                        </a:solidFill>
                        <a:latin typeface="Tahoma" panose="020B0604030504040204" pitchFamily="34" charset="0"/>
                        <a:ea typeface="Tahoma" panose="020B0604030504040204" pitchFamily="34" charset="0"/>
                        <a:cs typeface="Tahoma" panose="020B0604030504040204" pitchFamily="34" charset="0"/>
                      </a:endParaRPr>
                    </a:p>
                  </a:txBody>
                  <a:tcPr anchor="ctr"/>
                </a:tc>
                <a:extLst>
                  <a:ext uri="{0D108BD9-81ED-4DB2-BD59-A6C34878D82A}">
                    <a16:rowId xmlns:a16="http://schemas.microsoft.com/office/drawing/2014/main" val="2142603463"/>
                  </a:ext>
                </a:extLst>
              </a:tr>
              <a:tr h="313492">
                <a:tc>
                  <a:txBody>
                    <a:bodyPr/>
                    <a:lstStyle/>
                    <a:p>
                      <a:pPr marL="0" indent="0" algn="ctr">
                        <a:buFontTx/>
                        <a:buNone/>
                      </a:pPr>
                      <a:r>
                        <a:rPr lang="en-US" sz="1000" b="1" dirty="0">
                          <a:latin typeface="Tahoma" panose="020B0604030504040204" pitchFamily="34" charset="0"/>
                          <a:ea typeface="Tahoma" panose="020B0604030504040204" pitchFamily="34" charset="0"/>
                          <a:cs typeface="Tahoma" panose="020B0604030504040204" pitchFamily="34" charset="0"/>
                        </a:rPr>
                        <a:t>PDOP e-newsletters</a:t>
                      </a:r>
                    </a:p>
                  </a:txBody>
                  <a:tcPr anchor="ctr"/>
                </a:tc>
                <a:tc>
                  <a:txBody>
                    <a:bodyPr/>
                    <a:lstStyle/>
                    <a:p>
                      <a:pPr marL="0" indent="0" algn="ctr">
                        <a:buFontTx/>
                        <a:buNone/>
                      </a:pPr>
                      <a:r>
                        <a:rPr lang="en-US" sz="1000" b="1" dirty="0">
                          <a:solidFill>
                            <a:schemeClr val="tx1"/>
                          </a:solidFill>
                          <a:latin typeface="Tahoma" panose="020B0604030504040204" pitchFamily="34" charset="0"/>
                          <a:ea typeface="Tahoma" panose="020B0604030504040204" pitchFamily="34" charset="0"/>
                          <a:cs typeface="Tahoma" panose="020B0604030504040204" pitchFamily="34" charset="0"/>
                        </a:rPr>
                        <a:t>15%</a:t>
                      </a:r>
                    </a:p>
                  </a:txBody>
                  <a:tcPr anchor="ctr"/>
                </a:tc>
                <a:tc>
                  <a:txBody>
                    <a:bodyPr/>
                    <a:lstStyle/>
                    <a:p>
                      <a:pPr marL="292100" marR="0" lvl="0" indent="-292100" algn="l" defTabSz="914400" rtl="0" eaLnBrk="1" fontAlgn="auto" latinLnBrk="0" hangingPunct="1">
                        <a:lnSpc>
                          <a:spcPct val="100000"/>
                        </a:lnSpc>
                        <a:spcBef>
                          <a:spcPts val="0"/>
                        </a:spcBef>
                        <a:spcAft>
                          <a:spcPts val="0"/>
                        </a:spcAft>
                        <a:buClrTx/>
                        <a:buSzTx/>
                        <a:buFontTx/>
                        <a:buChar char="-"/>
                        <a:tabLst/>
                        <a:defRPr/>
                      </a:pPr>
                      <a:r>
                        <a:rPr lang="en-US" sz="900" dirty="0">
                          <a:solidFill>
                            <a:schemeClr val="tx1"/>
                          </a:solidFill>
                          <a:latin typeface="Tahoma" panose="020B0604030504040204" pitchFamily="34" charset="0"/>
                          <a:ea typeface="Tahoma" panose="020B0604030504040204" pitchFamily="34" charset="0"/>
                          <a:cs typeface="Tahoma" panose="020B0604030504040204" pitchFamily="34" charset="0"/>
                        </a:rPr>
                        <a:t>N-Central region (28%)</a:t>
                      </a:r>
                    </a:p>
                    <a:p>
                      <a:pPr marL="292100" marR="0" lvl="0" indent="-292100" algn="l" defTabSz="914400" rtl="0" eaLnBrk="1" fontAlgn="auto" latinLnBrk="0" hangingPunct="1">
                        <a:lnSpc>
                          <a:spcPct val="100000"/>
                        </a:lnSpc>
                        <a:spcBef>
                          <a:spcPts val="0"/>
                        </a:spcBef>
                        <a:spcAft>
                          <a:spcPts val="0"/>
                        </a:spcAft>
                        <a:buClrTx/>
                        <a:buSzTx/>
                        <a:buFontTx/>
                        <a:buChar char="-"/>
                        <a:tabLst/>
                        <a:defRPr/>
                      </a:pPr>
                      <a:r>
                        <a:rPr lang="en-US" sz="900" dirty="0">
                          <a:solidFill>
                            <a:schemeClr val="tx1"/>
                          </a:solidFill>
                          <a:latin typeface="Tahoma" panose="020B0604030504040204" pitchFamily="34" charset="0"/>
                          <a:ea typeface="Tahoma" panose="020B0604030504040204" pitchFamily="34" charset="0"/>
                          <a:cs typeface="Tahoma" panose="020B0604030504040204" pitchFamily="34" charset="0"/>
                        </a:rPr>
                        <a:t>Lived in Oak Park 15-24 yrs. (28%)</a:t>
                      </a:r>
                    </a:p>
                    <a:p>
                      <a:pPr marL="292100" marR="0" lvl="0" indent="-292100" algn="l" defTabSz="914400" rtl="0" eaLnBrk="1" fontAlgn="auto" latinLnBrk="0" hangingPunct="1">
                        <a:lnSpc>
                          <a:spcPct val="100000"/>
                        </a:lnSpc>
                        <a:spcBef>
                          <a:spcPts val="0"/>
                        </a:spcBef>
                        <a:spcAft>
                          <a:spcPts val="0"/>
                        </a:spcAft>
                        <a:buClrTx/>
                        <a:buSzTx/>
                        <a:buFontTx/>
                        <a:buChar char="-"/>
                        <a:tabLst/>
                        <a:defRPr/>
                      </a:pPr>
                      <a:r>
                        <a:rPr lang="en-US" sz="900" dirty="0">
                          <a:solidFill>
                            <a:schemeClr val="tx1"/>
                          </a:solidFill>
                          <a:latin typeface="Tahoma" panose="020B0604030504040204" pitchFamily="34" charset="0"/>
                          <a:ea typeface="Tahoma" panose="020B0604030504040204" pitchFamily="34" charset="0"/>
                          <a:cs typeface="Tahoma" panose="020B0604030504040204" pitchFamily="34" charset="0"/>
                        </a:rPr>
                        <a:t>African Americans adults (25%)</a:t>
                      </a:r>
                    </a:p>
                    <a:p>
                      <a:pPr marL="292100" marR="0" lvl="0" indent="-292100" algn="l" defTabSz="914400" rtl="0" eaLnBrk="1" fontAlgn="auto" latinLnBrk="0" hangingPunct="1">
                        <a:lnSpc>
                          <a:spcPct val="100000"/>
                        </a:lnSpc>
                        <a:spcBef>
                          <a:spcPts val="0"/>
                        </a:spcBef>
                        <a:spcAft>
                          <a:spcPts val="0"/>
                        </a:spcAft>
                        <a:buClrTx/>
                        <a:buSzTx/>
                        <a:buFontTx/>
                        <a:buChar char="-"/>
                        <a:tabLst/>
                        <a:defRPr/>
                      </a:pPr>
                      <a:r>
                        <a:rPr kumimoji="0" lang="en-US" sz="900" b="0" i="0" u="none" strike="noStrike" kern="1200" cap="none" spc="0" normalizeH="0" baseline="0" noProof="0" dirty="0">
                          <a:ln>
                            <a:noFill/>
                          </a:ln>
                          <a:solidFill>
                            <a:schemeClr val="tx1"/>
                          </a:solidFill>
                          <a:effectLst/>
                          <a:uLnTx/>
                          <a:uFillTx/>
                          <a:latin typeface="Tahoma" panose="020B0604030504040204" pitchFamily="34" charset="0"/>
                          <a:ea typeface="Tahoma" panose="020B0604030504040204" pitchFamily="34" charset="0"/>
                          <a:cs typeface="Tahoma" panose="020B0604030504040204" pitchFamily="34" charset="0"/>
                        </a:rPr>
                        <a:t>PDOP program participants (19%, vs. 7% of non-participants)</a:t>
                      </a:r>
                    </a:p>
                  </a:txBody>
                  <a:tcPr anchor="ctr"/>
                </a:tc>
                <a:extLst>
                  <a:ext uri="{0D108BD9-81ED-4DB2-BD59-A6C34878D82A}">
                    <a16:rowId xmlns:a16="http://schemas.microsoft.com/office/drawing/2014/main" val="3111235618"/>
                  </a:ext>
                </a:extLst>
              </a:tr>
              <a:tr h="368815">
                <a:tc>
                  <a:txBody>
                    <a:bodyPr/>
                    <a:lstStyle/>
                    <a:p>
                      <a:pPr marL="0" indent="0" algn="ctr">
                        <a:buFontTx/>
                        <a:buNone/>
                      </a:pPr>
                      <a:r>
                        <a:rPr lang="en-US" sz="1000" b="1" dirty="0">
                          <a:latin typeface="Tahoma" panose="020B0604030504040204" pitchFamily="34" charset="0"/>
                          <a:ea typeface="Tahoma" panose="020B0604030504040204" pitchFamily="34" charset="0"/>
                          <a:cs typeface="Tahoma" panose="020B0604030504040204" pitchFamily="34" charset="0"/>
                        </a:rPr>
                        <a:t>Park District website</a:t>
                      </a:r>
                    </a:p>
                  </a:txBody>
                  <a:tcPr anchor="ctr"/>
                </a:tc>
                <a:tc>
                  <a:txBody>
                    <a:bodyPr/>
                    <a:lstStyle/>
                    <a:p>
                      <a:pPr marL="0" indent="0" algn="ctr">
                        <a:buFontTx/>
                        <a:buNone/>
                      </a:pPr>
                      <a:r>
                        <a:rPr lang="en-US" sz="1000" b="1" dirty="0">
                          <a:solidFill>
                            <a:schemeClr val="tx1"/>
                          </a:solidFill>
                          <a:latin typeface="Tahoma" panose="020B0604030504040204" pitchFamily="34" charset="0"/>
                          <a:ea typeface="Tahoma" panose="020B0604030504040204" pitchFamily="34" charset="0"/>
                          <a:cs typeface="Tahoma" panose="020B0604030504040204" pitchFamily="34" charset="0"/>
                        </a:rPr>
                        <a:t>10%</a:t>
                      </a:r>
                    </a:p>
                  </a:txBody>
                  <a:tcPr anchor="ctr"/>
                </a:tc>
                <a:tc>
                  <a:txBody>
                    <a:bodyPr/>
                    <a:lstStyle/>
                    <a:p>
                      <a:pPr marL="285750" marR="0" lvl="0" indent="-285750" algn="l" defTabSz="914400" rtl="0" eaLnBrk="1" fontAlgn="auto" latinLnBrk="0" hangingPunct="1">
                        <a:lnSpc>
                          <a:spcPct val="100000"/>
                        </a:lnSpc>
                        <a:spcBef>
                          <a:spcPts val="0"/>
                        </a:spcBef>
                        <a:spcAft>
                          <a:spcPts val="0"/>
                        </a:spcAft>
                        <a:buClrTx/>
                        <a:buSzTx/>
                        <a:buFontTx/>
                        <a:buChar char="-"/>
                        <a:tabLst/>
                        <a:defRPr/>
                      </a:pPr>
                      <a:r>
                        <a:rPr lang="en-US" sz="900" dirty="0">
                          <a:solidFill>
                            <a:schemeClr val="tx1"/>
                          </a:solidFill>
                          <a:latin typeface="Tahoma" panose="020B0604030504040204" pitchFamily="34" charset="0"/>
                          <a:ea typeface="Tahoma" panose="020B0604030504040204" pitchFamily="34" charset="0"/>
                          <a:cs typeface="Tahoma" panose="020B0604030504040204" pitchFamily="34" charset="0"/>
                        </a:rPr>
                        <a:t>Ages 35-44 (19%)</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lang="en-US" sz="900" dirty="0">
                          <a:solidFill>
                            <a:schemeClr val="tx1"/>
                          </a:solidFill>
                          <a:latin typeface="Tahoma" panose="020B0604030504040204" pitchFamily="34" charset="0"/>
                          <a:ea typeface="Tahoma" panose="020B0604030504040204" pitchFamily="34" charset="0"/>
                          <a:cs typeface="Tahoma" panose="020B0604030504040204" pitchFamily="34" charset="0"/>
                        </a:rPr>
                        <a:t>Household income $200K+ (16%)</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lang="en-US" sz="900" b="0" i="0" dirty="0">
                          <a:solidFill>
                            <a:schemeClr val="tx1"/>
                          </a:solidFill>
                          <a:latin typeface="Tahoma" panose="020B0604030504040204" pitchFamily="34" charset="0"/>
                          <a:ea typeface="Tahoma" panose="020B0604030504040204" pitchFamily="34" charset="0"/>
                          <a:cs typeface="Tahoma" panose="020B0604030504040204" pitchFamily="34" charset="0"/>
                        </a:rPr>
                        <a:t>PDOP Program participants (14%, vs. 4% of non-participants)</a:t>
                      </a:r>
                    </a:p>
                  </a:txBody>
                  <a:tcPr anchor="ctr"/>
                </a:tc>
                <a:extLst>
                  <a:ext uri="{0D108BD9-81ED-4DB2-BD59-A6C34878D82A}">
                    <a16:rowId xmlns:a16="http://schemas.microsoft.com/office/drawing/2014/main" val="304003393"/>
                  </a:ext>
                </a:extLst>
              </a:tr>
              <a:tr h="368815">
                <a:tc>
                  <a:txBody>
                    <a:bodyPr/>
                    <a:lstStyle/>
                    <a:p>
                      <a:pPr marL="0" indent="0" algn="ctr">
                        <a:buFontTx/>
                        <a:buNone/>
                      </a:pPr>
                      <a:r>
                        <a:rPr lang="en-US" sz="1000" b="1" dirty="0">
                          <a:latin typeface="Tahoma" panose="020B0604030504040204" pitchFamily="34" charset="0"/>
                          <a:ea typeface="Tahoma" panose="020B0604030504040204" pitchFamily="34" charset="0"/>
                          <a:cs typeface="Tahoma" panose="020B0604030504040204" pitchFamily="34" charset="0"/>
                        </a:rPr>
                        <a:t>Local newspaper (print/digital)</a:t>
                      </a:r>
                    </a:p>
                  </a:txBody>
                  <a:tcPr anchor="ctr"/>
                </a:tc>
                <a:tc>
                  <a:txBody>
                    <a:bodyPr/>
                    <a:lstStyle/>
                    <a:p>
                      <a:pPr marL="0" indent="0" algn="ctr">
                        <a:buFontTx/>
                        <a:buNone/>
                      </a:pPr>
                      <a:r>
                        <a:rPr lang="en-US" sz="1000" b="1" dirty="0">
                          <a:solidFill>
                            <a:schemeClr val="tx1"/>
                          </a:solidFill>
                          <a:latin typeface="Tahoma" panose="020B0604030504040204" pitchFamily="34" charset="0"/>
                          <a:ea typeface="Tahoma" panose="020B0604030504040204" pitchFamily="34" charset="0"/>
                          <a:cs typeface="Tahoma" panose="020B0604030504040204" pitchFamily="34" charset="0"/>
                        </a:rPr>
                        <a:t>7%</a:t>
                      </a:r>
                    </a:p>
                  </a:txBody>
                  <a:tcPr anchor="ctr"/>
                </a:tc>
                <a:tc>
                  <a:txBody>
                    <a:bodyPr/>
                    <a:lstStyle/>
                    <a:p>
                      <a:pPr marL="285750" marR="0" lvl="0" indent="-285750" algn="l" defTabSz="914400" rtl="0" eaLnBrk="1" fontAlgn="auto" latinLnBrk="0" hangingPunct="1">
                        <a:lnSpc>
                          <a:spcPct val="100000"/>
                        </a:lnSpc>
                        <a:spcBef>
                          <a:spcPts val="0"/>
                        </a:spcBef>
                        <a:spcAft>
                          <a:spcPts val="0"/>
                        </a:spcAft>
                        <a:buClrTx/>
                        <a:buSzTx/>
                        <a:buFontTx/>
                        <a:buChar char="-"/>
                        <a:tabLst/>
                        <a:defRPr/>
                      </a:pPr>
                      <a:r>
                        <a:rPr lang="en-US" sz="900" dirty="0">
                          <a:solidFill>
                            <a:schemeClr val="tx1"/>
                          </a:solidFill>
                          <a:latin typeface="Tahoma" panose="020B0604030504040204" pitchFamily="34" charset="0"/>
                          <a:ea typeface="Tahoma" panose="020B0604030504040204" pitchFamily="34" charset="0"/>
                          <a:cs typeface="Tahoma" panose="020B0604030504040204" pitchFamily="34" charset="0"/>
                        </a:rPr>
                        <a:t>Ages 65+ (13%)</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lang="en-US" sz="900" dirty="0">
                          <a:solidFill>
                            <a:schemeClr val="tx1"/>
                          </a:solidFill>
                          <a:latin typeface="Tahoma" panose="020B0604030504040204" pitchFamily="34" charset="0"/>
                          <a:ea typeface="Tahoma" panose="020B0604030504040204" pitchFamily="34" charset="0"/>
                          <a:cs typeface="Tahoma" panose="020B0604030504040204" pitchFamily="34" charset="0"/>
                        </a:rPr>
                        <a:t>Lived in Oak Park 15+ yrs. (10%)</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lang="en-US" sz="900" b="0" i="0" dirty="0">
                          <a:solidFill>
                            <a:schemeClr val="tx1"/>
                          </a:solidFill>
                          <a:latin typeface="Tahoma" panose="020B0604030504040204" pitchFamily="34" charset="0"/>
                          <a:ea typeface="Tahoma" panose="020B0604030504040204" pitchFamily="34" charset="0"/>
                          <a:cs typeface="Tahoma" panose="020B0604030504040204" pitchFamily="34" charset="0"/>
                        </a:rPr>
                        <a:t>No children in household (81%, vs. 3% of those with children)</a:t>
                      </a:r>
                    </a:p>
                  </a:txBody>
                  <a:tcPr anchor="ctr"/>
                </a:tc>
                <a:extLst>
                  <a:ext uri="{0D108BD9-81ED-4DB2-BD59-A6C34878D82A}">
                    <a16:rowId xmlns:a16="http://schemas.microsoft.com/office/drawing/2014/main" val="3058240014"/>
                  </a:ext>
                </a:extLst>
              </a:tr>
              <a:tr h="384322">
                <a:tc>
                  <a:txBody>
                    <a:bodyPr/>
                    <a:lstStyle/>
                    <a:p>
                      <a:pPr marL="0" indent="0" algn="ctr">
                        <a:buFontTx/>
                        <a:buNone/>
                      </a:pPr>
                      <a:r>
                        <a:rPr lang="en-US" sz="1000" b="1" dirty="0">
                          <a:latin typeface="Tahoma" panose="020B0604030504040204" pitchFamily="34" charset="0"/>
                          <a:ea typeface="Tahoma" panose="020B0604030504040204" pitchFamily="34" charset="0"/>
                          <a:cs typeface="Tahoma" panose="020B0604030504040204" pitchFamily="34" charset="0"/>
                        </a:rPr>
                        <a:t>Flyers at parks, PDOP facilities, special events</a:t>
                      </a:r>
                    </a:p>
                  </a:txBody>
                  <a:tcPr anchor="ctr"/>
                </a:tc>
                <a:tc>
                  <a:txBody>
                    <a:bodyPr/>
                    <a:lstStyle/>
                    <a:p>
                      <a:pPr marL="0" indent="0" algn="ctr">
                        <a:buFontTx/>
                        <a:buNone/>
                      </a:pPr>
                      <a:r>
                        <a:rPr lang="en-US" sz="1000" b="1" dirty="0">
                          <a:solidFill>
                            <a:schemeClr val="tx1"/>
                          </a:solidFill>
                          <a:latin typeface="Tahoma" panose="020B0604030504040204" pitchFamily="34" charset="0"/>
                          <a:ea typeface="Tahoma" panose="020B0604030504040204" pitchFamily="34" charset="0"/>
                          <a:cs typeface="Tahoma" panose="020B0604030504040204" pitchFamily="34" charset="0"/>
                        </a:rPr>
                        <a:t>6%</a:t>
                      </a:r>
                    </a:p>
                  </a:txBody>
                  <a:tcPr anchor="ctr"/>
                </a:tc>
                <a:tc>
                  <a:txBody>
                    <a:bodyPr/>
                    <a:lstStyle/>
                    <a:p>
                      <a:pPr marL="285750" marR="0" lvl="0" indent="-285750" algn="l" defTabSz="914400" rtl="0" eaLnBrk="1" fontAlgn="auto" latinLnBrk="0" hangingPunct="1">
                        <a:lnSpc>
                          <a:spcPct val="100000"/>
                        </a:lnSpc>
                        <a:spcBef>
                          <a:spcPts val="0"/>
                        </a:spcBef>
                        <a:spcAft>
                          <a:spcPts val="0"/>
                        </a:spcAft>
                        <a:buClrTx/>
                        <a:buSzTx/>
                        <a:buFontTx/>
                        <a:buChar char="-"/>
                        <a:tabLst/>
                        <a:defRPr/>
                      </a:pPr>
                      <a:r>
                        <a:rPr lang="en-US" sz="900" dirty="0">
                          <a:solidFill>
                            <a:schemeClr val="tx1"/>
                          </a:solidFill>
                          <a:latin typeface="Tahoma" panose="020B0604030504040204" pitchFamily="34" charset="0"/>
                          <a:ea typeface="Tahoma" panose="020B0604030504040204" pitchFamily="34" charset="0"/>
                          <a:cs typeface="Tahoma" panose="020B0604030504040204" pitchFamily="34" charset="0"/>
                        </a:rPr>
                        <a:t>Central (12%) and South regions (12%)</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lang="en-US" sz="900" dirty="0">
                          <a:solidFill>
                            <a:schemeClr val="tx1"/>
                          </a:solidFill>
                          <a:latin typeface="Tahoma" panose="020B0604030504040204" pitchFamily="34" charset="0"/>
                          <a:ea typeface="Tahoma" panose="020B0604030504040204" pitchFamily="34" charset="0"/>
                          <a:cs typeface="Tahoma" panose="020B0604030504040204" pitchFamily="34" charset="0"/>
                        </a:rPr>
                        <a:t>Under age 35 (14%)</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lang="en-US" sz="900" dirty="0">
                          <a:solidFill>
                            <a:schemeClr val="tx1"/>
                          </a:solidFill>
                          <a:latin typeface="Tahoma" panose="020B0604030504040204" pitchFamily="34" charset="0"/>
                          <a:ea typeface="Tahoma" panose="020B0604030504040204" pitchFamily="34" charset="0"/>
                          <a:cs typeface="Tahoma" panose="020B0604030504040204" pitchFamily="34" charset="0"/>
                        </a:rPr>
                        <a:t>Renters (12%, vs. 2% of homeowners)</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lang="en-US" sz="900" dirty="0">
                          <a:solidFill>
                            <a:schemeClr val="tx1"/>
                          </a:solidFill>
                          <a:latin typeface="Tahoma" panose="020B0604030504040204" pitchFamily="34" charset="0"/>
                          <a:ea typeface="Tahoma" panose="020B0604030504040204" pitchFamily="34" charset="0"/>
                          <a:cs typeface="Tahoma" panose="020B0604030504040204" pitchFamily="34" charset="0"/>
                        </a:rPr>
                        <a:t>Men (8%, vs. 3% of women)</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lang="en-US" sz="900" dirty="0">
                          <a:solidFill>
                            <a:schemeClr val="tx1"/>
                          </a:solidFill>
                          <a:latin typeface="Tahoma" panose="020B0604030504040204" pitchFamily="34" charset="0"/>
                          <a:ea typeface="Tahoma" panose="020B0604030504040204" pitchFamily="34" charset="0"/>
                          <a:cs typeface="Tahoma" panose="020B0604030504040204" pitchFamily="34" charset="0"/>
                        </a:rPr>
                        <a:t>Lived in Oak Park &lt;5 yrs. (10%)</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lang="en-US" sz="900" b="0" i="0" dirty="0">
                          <a:solidFill>
                            <a:schemeClr val="tx1"/>
                          </a:solidFill>
                          <a:latin typeface="Tahoma" panose="020B0604030504040204" pitchFamily="34" charset="0"/>
                          <a:ea typeface="Tahoma" panose="020B0604030504040204" pitchFamily="34" charset="0"/>
                          <a:cs typeface="Tahoma" panose="020B0604030504040204" pitchFamily="34" charset="0"/>
                        </a:rPr>
                        <a:t>PDOP program participants (9%, vs. 2% of non-participants)</a:t>
                      </a:r>
                    </a:p>
                  </a:txBody>
                  <a:tcPr anchor="ctr"/>
                </a:tc>
                <a:extLst>
                  <a:ext uri="{0D108BD9-81ED-4DB2-BD59-A6C34878D82A}">
                    <a16:rowId xmlns:a16="http://schemas.microsoft.com/office/drawing/2014/main" val="3395468633"/>
                  </a:ext>
                </a:extLst>
              </a:tr>
              <a:tr h="368815">
                <a:tc>
                  <a:txBody>
                    <a:bodyPr/>
                    <a:lstStyle/>
                    <a:p>
                      <a:pPr marL="0" indent="0" algn="ctr">
                        <a:buFontTx/>
                        <a:buNone/>
                      </a:pPr>
                      <a:r>
                        <a:rPr lang="en-US" sz="1000" b="1" dirty="0">
                          <a:latin typeface="Tahoma" panose="020B0604030504040204" pitchFamily="34" charset="0"/>
                          <a:ea typeface="Tahoma" panose="020B0604030504040204" pitchFamily="34" charset="0"/>
                          <a:cs typeface="Tahoma" panose="020B0604030504040204" pitchFamily="34" charset="0"/>
                        </a:rPr>
                        <a:t>Word of mouth</a:t>
                      </a:r>
                    </a:p>
                  </a:txBody>
                  <a:tcPr anchor="ctr"/>
                </a:tc>
                <a:tc>
                  <a:txBody>
                    <a:bodyPr/>
                    <a:lstStyle/>
                    <a:p>
                      <a:pPr marL="0" indent="0" algn="ctr">
                        <a:buFontTx/>
                        <a:buNone/>
                      </a:pPr>
                      <a:r>
                        <a:rPr lang="en-US" sz="1000" b="1" dirty="0">
                          <a:solidFill>
                            <a:schemeClr val="tx1"/>
                          </a:solidFill>
                          <a:latin typeface="Tahoma" panose="020B0604030504040204" pitchFamily="34" charset="0"/>
                          <a:ea typeface="Tahoma" panose="020B0604030504040204" pitchFamily="34" charset="0"/>
                          <a:cs typeface="Tahoma" panose="020B0604030504040204" pitchFamily="34" charset="0"/>
                        </a:rPr>
                        <a:t>5%</a:t>
                      </a:r>
                    </a:p>
                  </a:txBody>
                  <a:tcPr anchor="ctr"/>
                </a:tc>
                <a:tc>
                  <a:txBody>
                    <a:bodyPr/>
                    <a:lstStyle/>
                    <a:p>
                      <a:pPr marL="285750" marR="0" lvl="0" indent="-285750" algn="l" defTabSz="914400" rtl="0" eaLnBrk="1" fontAlgn="auto" latinLnBrk="0" hangingPunct="1">
                        <a:lnSpc>
                          <a:spcPct val="100000"/>
                        </a:lnSpc>
                        <a:spcBef>
                          <a:spcPts val="0"/>
                        </a:spcBef>
                        <a:spcAft>
                          <a:spcPts val="0"/>
                        </a:spcAft>
                        <a:buClrTx/>
                        <a:buSzTx/>
                        <a:buFontTx/>
                        <a:buChar char="-"/>
                        <a:tabLst/>
                        <a:defRPr/>
                      </a:pPr>
                      <a:r>
                        <a:rPr lang="en-US" sz="900" dirty="0">
                          <a:solidFill>
                            <a:schemeClr val="tx1"/>
                          </a:solidFill>
                          <a:latin typeface="Tahoma" panose="020B0604030504040204" pitchFamily="34" charset="0"/>
                          <a:ea typeface="Tahoma" panose="020B0604030504040204" pitchFamily="34" charset="0"/>
                          <a:cs typeface="Tahoma" panose="020B0604030504040204" pitchFamily="34" charset="0"/>
                        </a:rPr>
                        <a:t>HH income &lt;$50K (15%)</a:t>
                      </a:r>
                      <a:endParaRPr lang="en-US" sz="900" b="0" i="0" dirty="0">
                        <a:solidFill>
                          <a:schemeClr val="tx1"/>
                        </a:solidFill>
                        <a:latin typeface="Tahoma" panose="020B0604030504040204" pitchFamily="34" charset="0"/>
                        <a:ea typeface="Tahoma" panose="020B0604030504040204" pitchFamily="34" charset="0"/>
                        <a:cs typeface="Tahoma" panose="020B0604030504040204" pitchFamily="34" charset="0"/>
                      </a:endParaRPr>
                    </a:p>
                  </a:txBody>
                  <a:tcPr anchor="ctr"/>
                </a:tc>
                <a:extLst>
                  <a:ext uri="{0D108BD9-81ED-4DB2-BD59-A6C34878D82A}">
                    <a16:rowId xmlns:a16="http://schemas.microsoft.com/office/drawing/2014/main" val="1678947124"/>
                  </a:ext>
                </a:extLst>
              </a:tr>
            </a:tbl>
          </a:graphicData>
        </a:graphic>
      </p:graphicFrame>
      <p:sp>
        <p:nvSpPr>
          <p:cNvPr id="5" name="TextBox 4">
            <a:extLst>
              <a:ext uri="{FF2B5EF4-FFF2-40B4-BE49-F238E27FC236}">
                <a16:creationId xmlns:a16="http://schemas.microsoft.com/office/drawing/2014/main" id="{324D51B6-9108-220A-C6D4-F613D4424673}"/>
              </a:ext>
            </a:extLst>
          </p:cNvPr>
          <p:cNvSpPr txBox="1"/>
          <p:nvPr/>
        </p:nvSpPr>
        <p:spPr>
          <a:xfrm>
            <a:off x="482599" y="774700"/>
            <a:ext cx="8075219" cy="292388"/>
          </a:xfrm>
          <a:prstGeom prst="rect">
            <a:avLst/>
          </a:prstGeom>
          <a:noFill/>
        </p:spPr>
        <p:txBody>
          <a:bodyPr wrap="square" rtlCol="0">
            <a:spAutoFit/>
          </a:bodyPr>
          <a:lstStyle/>
          <a:p>
            <a:r>
              <a:rPr lang="en-US" sz="1300" b="1" dirty="0">
                <a:latin typeface="Tahoma" panose="020B0604030504040204" pitchFamily="34" charset="0"/>
                <a:ea typeface="Tahoma" panose="020B0604030504040204" pitchFamily="34" charset="0"/>
                <a:cs typeface="Tahoma" panose="020B0604030504040204" pitchFamily="34" charset="0"/>
              </a:rPr>
              <a:t>Significant Differences:  Most Preferred Source of PDOP Information</a:t>
            </a:r>
          </a:p>
        </p:txBody>
      </p:sp>
      <p:sp>
        <p:nvSpPr>
          <p:cNvPr id="3" name="TextBox 2">
            <a:extLst>
              <a:ext uri="{FF2B5EF4-FFF2-40B4-BE49-F238E27FC236}">
                <a16:creationId xmlns:a16="http://schemas.microsoft.com/office/drawing/2014/main" id="{9C8A0572-038F-C419-094C-35586A460F94}"/>
              </a:ext>
            </a:extLst>
          </p:cNvPr>
          <p:cNvSpPr txBox="1"/>
          <p:nvPr/>
        </p:nvSpPr>
        <p:spPr>
          <a:xfrm>
            <a:off x="5003801" y="163702"/>
            <a:ext cx="3554018" cy="261610"/>
          </a:xfrm>
          <a:prstGeom prst="rect">
            <a:avLst/>
          </a:prstGeom>
          <a:noFill/>
        </p:spPr>
        <p:txBody>
          <a:bodyPr wrap="square" rtlCol="0">
            <a:spAutoFit/>
          </a:bodyPr>
          <a:lstStyle/>
          <a:p>
            <a:pPr algn="r"/>
            <a:r>
              <a:rPr lang="en-US" sz="1100" b="1" dirty="0">
                <a:solidFill>
                  <a:schemeClr val="bg1"/>
                </a:solidFill>
                <a:latin typeface="Tahoma" panose="020B0604030504040204" pitchFamily="34" charset="0"/>
                <a:ea typeface="Tahoma" panose="020B0604030504040204" pitchFamily="34" charset="0"/>
                <a:cs typeface="Tahoma" panose="020B0604030504040204" pitchFamily="34" charset="0"/>
              </a:rPr>
              <a:t>Sources of PDOP Information</a:t>
            </a:r>
          </a:p>
        </p:txBody>
      </p:sp>
    </p:spTree>
    <p:extLst>
      <p:ext uri="{BB962C8B-B14F-4D97-AF65-F5344CB8AC3E}">
        <p14:creationId xmlns:p14="http://schemas.microsoft.com/office/powerpoint/2010/main" val="128648769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 name="Chart 19">
            <a:extLst>
              <a:ext uri="{FF2B5EF4-FFF2-40B4-BE49-F238E27FC236}">
                <a16:creationId xmlns:a16="http://schemas.microsoft.com/office/drawing/2014/main" id="{6E123424-EB83-BE00-1C21-7906DDC6F965}"/>
              </a:ext>
            </a:extLst>
          </p:cNvPr>
          <p:cNvGraphicFramePr/>
          <p:nvPr>
            <p:extLst>
              <p:ext uri="{D42A27DB-BD31-4B8C-83A1-F6EECF244321}">
                <p14:modId xmlns:p14="http://schemas.microsoft.com/office/powerpoint/2010/main" val="604434169"/>
              </p:ext>
            </p:extLst>
          </p:nvPr>
        </p:nvGraphicFramePr>
        <p:xfrm>
          <a:off x="671118" y="2381509"/>
          <a:ext cx="8013700" cy="4064000"/>
        </p:xfrm>
        <a:graphic>
          <a:graphicData uri="http://schemas.openxmlformats.org/drawingml/2006/chart">
            <c:chart xmlns:c="http://schemas.openxmlformats.org/drawingml/2006/chart" xmlns:r="http://schemas.openxmlformats.org/officeDocument/2006/relationships" r:id="rId2"/>
          </a:graphicData>
        </a:graphic>
      </p:graphicFrame>
      <p:sp>
        <p:nvSpPr>
          <p:cNvPr id="9" name="TextBox 8">
            <a:extLst>
              <a:ext uri="{FF2B5EF4-FFF2-40B4-BE49-F238E27FC236}">
                <a16:creationId xmlns:a16="http://schemas.microsoft.com/office/drawing/2014/main" id="{74E31955-2034-A1A4-0198-D3248BF675BC}"/>
              </a:ext>
            </a:extLst>
          </p:cNvPr>
          <p:cNvSpPr txBox="1"/>
          <p:nvPr/>
        </p:nvSpPr>
        <p:spPr>
          <a:xfrm>
            <a:off x="2049297" y="4722119"/>
            <a:ext cx="4405767" cy="276999"/>
          </a:xfrm>
          <a:prstGeom prst="rect">
            <a:avLst/>
          </a:prstGeom>
          <a:noFill/>
          <a:ln>
            <a:solidFill>
              <a:sysClr val="windowText" lastClr="000000"/>
            </a:solidFill>
          </a:ln>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1" i="0" strike="noStrike" kern="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Frequency of Website Usage (n=226)</a:t>
            </a:r>
          </a:p>
        </p:txBody>
      </p:sp>
      <p:sp>
        <p:nvSpPr>
          <p:cNvPr id="10" name="TextBox 9">
            <a:extLst>
              <a:ext uri="{FF2B5EF4-FFF2-40B4-BE49-F238E27FC236}">
                <a16:creationId xmlns:a16="http://schemas.microsoft.com/office/drawing/2014/main" id="{691A1992-2571-3F48-6A6D-AB450E8FE57E}"/>
              </a:ext>
            </a:extLst>
          </p:cNvPr>
          <p:cNvSpPr txBox="1"/>
          <p:nvPr/>
        </p:nvSpPr>
        <p:spPr>
          <a:xfrm>
            <a:off x="2323374" y="6365499"/>
            <a:ext cx="7302499" cy="420821"/>
          </a:xfrm>
          <a:prstGeom prst="rect">
            <a:avLst/>
          </a:prstGeom>
          <a:noFill/>
        </p:spPr>
        <p:txBody>
          <a:bodyPr wrap="square" rtlCol="0">
            <a:spAutoFit/>
          </a:bodyPr>
          <a:lstStyle/>
          <a:p>
            <a:pPr marR="0" lvl="0">
              <a:lnSpc>
                <a:spcPct val="107000"/>
              </a:lnSpc>
              <a:spcBef>
                <a:spcPts val="0"/>
              </a:spcBef>
              <a:spcAft>
                <a:spcPts val="600"/>
              </a:spcAft>
              <a:buSzPts val="1000"/>
            </a:pPr>
            <a:r>
              <a:rPr lang="en-US" sz="800" i="1" u="none" strike="noStrike" dirty="0">
                <a:effectLst/>
                <a:latin typeface="Tahoma" panose="020B0604030504040204" pitchFamily="34" charset="0"/>
                <a:ea typeface="Tahoma" panose="020B0604030504040204" pitchFamily="34" charset="0"/>
                <a:cs typeface="Tahoma" panose="020B0604030504040204" pitchFamily="34" charset="0"/>
              </a:rPr>
              <a:t>Q32. How often do you go to/use the Park District website </a:t>
            </a:r>
            <a:r>
              <a:rPr lang="en-US" sz="800" i="1" u="sng" strike="noStrike" dirty="0">
                <a:effectLst/>
                <a:latin typeface="Tahoma" panose="020B0604030504040204" pitchFamily="34" charset="0"/>
                <a:ea typeface="Tahoma" panose="020B0604030504040204" pitchFamily="34" charset="0"/>
                <a:cs typeface="Tahoma" panose="020B0604030504040204" pitchFamily="34" charset="0"/>
              </a:rPr>
              <a:t>in general</a:t>
            </a:r>
            <a:r>
              <a:rPr lang="en-US" sz="800" i="1" dirty="0">
                <a:latin typeface="Tahoma" panose="020B0604030504040204" pitchFamily="34" charset="0"/>
                <a:ea typeface="Tahoma" panose="020B0604030504040204" pitchFamily="34" charset="0"/>
                <a:cs typeface="Tahoma" panose="020B0604030504040204" pitchFamily="34" charset="0"/>
              </a:rPr>
              <a:t>.</a:t>
            </a:r>
          </a:p>
          <a:p>
            <a:pPr marR="0" lvl="0">
              <a:lnSpc>
                <a:spcPct val="107000"/>
              </a:lnSpc>
              <a:spcBef>
                <a:spcPts val="0"/>
              </a:spcBef>
              <a:spcAft>
                <a:spcPts val="600"/>
              </a:spcAft>
              <a:buSzPts val="1000"/>
            </a:pPr>
            <a:r>
              <a:rPr lang="en-US" sz="800" i="1" u="none" strike="noStrike" dirty="0">
                <a:effectLst/>
                <a:latin typeface="Tahoma" panose="020B0604030504040204" pitchFamily="34" charset="0"/>
                <a:ea typeface="Tahoma" panose="020B0604030504040204" pitchFamily="34" charset="0"/>
                <a:cs typeface="Tahoma" panose="020B0604030504040204" pitchFamily="34" charset="0"/>
              </a:rPr>
              <a:t>* </a:t>
            </a:r>
            <a:r>
              <a:rPr lang="en-US" sz="800" i="1" dirty="0">
                <a:latin typeface="Tahoma" panose="020B0604030504040204" pitchFamily="34" charset="0"/>
                <a:ea typeface="Tahoma" panose="020B0604030504040204" pitchFamily="34" charset="0"/>
                <a:cs typeface="Tahoma" panose="020B0604030504040204" pitchFamily="34" charset="0"/>
              </a:rPr>
              <a:t>Only n=2 respondents (unweighted)</a:t>
            </a:r>
            <a:endParaRPr lang="en-US" sz="800" i="1" u="none" strike="noStrike" dirty="0">
              <a:effectLst/>
              <a:latin typeface="Tahoma" panose="020B0604030504040204" pitchFamily="34" charset="0"/>
              <a:ea typeface="Tahoma" panose="020B0604030504040204" pitchFamily="34" charset="0"/>
              <a:cs typeface="Tahoma" panose="020B0604030504040204" pitchFamily="34" charset="0"/>
            </a:endParaRPr>
          </a:p>
        </p:txBody>
      </p:sp>
      <p:sp>
        <p:nvSpPr>
          <p:cNvPr id="11" name="TextBox 10">
            <a:extLst>
              <a:ext uri="{FF2B5EF4-FFF2-40B4-BE49-F238E27FC236}">
                <a16:creationId xmlns:a16="http://schemas.microsoft.com/office/drawing/2014/main" id="{0C4B5658-40BB-F949-A2DF-C489E9476AD0}"/>
              </a:ext>
            </a:extLst>
          </p:cNvPr>
          <p:cNvSpPr txBox="1"/>
          <p:nvPr/>
        </p:nvSpPr>
        <p:spPr>
          <a:xfrm>
            <a:off x="5003801" y="163702"/>
            <a:ext cx="3554018" cy="261610"/>
          </a:xfrm>
          <a:prstGeom prst="rect">
            <a:avLst/>
          </a:prstGeom>
          <a:noFill/>
        </p:spPr>
        <p:txBody>
          <a:bodyPr wrap="square" rtlCol="0">
            <a:spAutoFit/>
          </a:bodyPr>
          <a:lstStyle/>
          <a:p>
            <a:pPr algn="r"/>
            <a:r>
              <a:rPr lang="en-US" sz="1100" b="1" dirty="0">
                <a:solidFill>
                  <a:schemeClr val="bg1"/>
                </a:solidFill>
                <a:latin typeface="Tahoma" panose="020B0604030504040204" pitchFamily="34" charset="0"/>
                <a:ea typeface="Tahoma" panose="020B0604030504040204" pitchFamily="34" charset="0"/>
                <a:cs typeface="Tahoma" panose="020B0604030504040204" pitchFamily="34" charset="0"/>
              </a:rPr>
              <a:t>Frequency of PDOP Website Usage</a:t>
            </a:r>
          </a:p>
        </p:txBody>
      </p:sp>
      <p:sp>
        <p:nvSpPr>
          <p:cNvPr id="2" name="Title 2">
            <a:extLst>
              <a:ext uri="{FF2B5EF4-FFF2-40B4-BE49-F238E27FC236}">
                <a16:creationId xmlns:a16="http://schemas.microsoft.com/office/drawing/2014/main" id="{E6790D9B-4C03-663D-D4A0-7DFD48F8702D}"/>
              </a:ext>
            </a:extLst>
          </p:cNvPr>
          <p:cNvSpPr txBox="1">
            <a:spLocks/>
          </p:cNvSpPr>
          <p:nvPr/>
        </p:nvSpPr>
        <p:spPr>
          <a:xfrm>
            <a:off x="531625" y="587848"/>
            <a:ext cx="7989752" cy="671210"/>
          </a:xfrm>
          <a:prstGeom prst="rect">
            <a:avLst/>
          </a:prstGeom>
        </p:spPr>
        <p:txBody>
          <a:bodyPr vert="horz" lIns="91440" tIns="45720" rIns="91440" bIns="45720" rtlCol="0" anchor="ctr">
            <a:noAutofit/>
          </a:bodyPr>
          <a:lstStyle>
            <a:lvl1pPr algn="l" defTabSz="457189" rtl="0" eaLnBrk="1" latinLnBrk="0" hangingPunct="1">
              <a:spcBef>
                <a:spcPct val="0"/>
              </a:spcBef>
              <a:buNone/>
              <a:defRPr sz="2000" b="1" kern="1200" cap="none" baseline="0">
                <a:solidFill>
                  <a:sysClr val="windowText" lastClr="000000"/>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marR="0" lvl="0" indent="0" algn="l" defTabSz="457189" rtl="0" eaLnBrk="1" fontAlgn="auto" latinLnBrk="0" hangingPunct="1">
              <a:lnSpc>
                <a:spcPct val="100000"/>
              </a:lnSpc>
              <a:spcBef>
                <a:spcPct val="0"/>
              </a:spcBef>
              <a:spcAft>
                <a:spcPts val="0"/>
              </a:spcAft>
              <a:buClrTx/>
              <a:buSzTx/>
              <a:buFontTx/>
              <a:buNone/>
              <a:tabLst/>
              <a:defRPr/>
            </a:pPr>
            <a:r>
              <a:rPr kumimoji="0" lang="en-US" sz="1300" b="1" i="0" u="none" strike="noStrike" kern="1200" cap="none" spc="0" normalizeH="0" baseline="0" noProof="0" dirty="0">
                <a:ln>
                  <a:noFill/>
                </a:ln>
                <a:solidFill>
                  <a:schemeClr val="tx1"/>
                </a:solidFill>
                <a:effectLst/>
                <a:uLnTx/>
                <a:uFillTx/>
                <a:latin typeface="Tahoma" panose="020B0604030504040204" pitchFamily="34" charset="0"/>
                <a:ea typeface="Tahoma" panose="020B0604030504040204" pitchFamily="34" charset="0"/>
                <a:cs typeface="Tahoma" panose="020B0604030504040204" pitchFamily="34" charset="0"/>
              </a:rPr>
              <a:t>Among those who report having visited the PDOP website for information (41% as reported on page 78), most access the site once a month (39%) or once every six months (35%).  Only 9% report weekly (or more frequent) usage.</a:t>
            </a:r>
          </a:p>
        </p:txBody>
      </p:sp>
      <p:sp>
        <p:nvSpPr>
          <p:cNvPr id="3" name="Content Placeholder 2">
            <a:extLst>
              <a:ext uri="{FF2B5EF4-FFF2-40B4-BE49-F238E27FC236}">
                <a16:creationId xmlns:a16="http://schemas.microsoft.com/office/drawing/2014/main" id="{DABBA599-E0AF-1D26-0656-6AA6E3AE814F}"/>
              </a:ext>
            </a:extLst>
          </p:cNvPr>
          <p:cNvSpPr txBox="1">
            <a:spLocks/>
          </p:cNvSpPr>
          <p:nvPr/>
        </p:nvSpPr>
        <p:spPr>
          <a:xfrm>
            <a:off x="581191" y="1407888"/>
            <a:ext cx="7976627" cy="409740"/>
          </a:xfrm>
          <a:prstGeom prst="rect">
            <a:avLst/>
          </a:prstGeom>
        </p:spPr>
        <p:txBody>
          <a:bodyPr vert="horz" lIns="91440" tIns="45720" rIns="91440" bIns="45720" rtlCol="0" anchor="t">
            <a:noAutofit/>
          </a:bodyPr>
          <a:lstStyle>
            <a:lvl1pPr marL="305992" indent="-305992" algn="l" defTabSz="457189" rtl="0" eaLnBrk="1" latinLnBrk="0" hangingPunct="1">
              <a:spcBef>
                <a:spcPct val="20000"/>
              </a:spcBef>
              <a:spcAft>
                <a:spcPts val="600"/>
              </a:spcAft>
              <a:buClrTx/>
              <a:buSzPct val="92000"/>
              <a:buFont typeface="Wingdings" panose="05000000000000000000" pitchFamily="2" charset="2"/>
              <a:buChar char="Ø"/>
              <a:defRPr sz="1200" kern="1200">
                <a:solidFill>
                  <a:schemeClr val="tx2"/>
                </a:solidFill>
                <a:latin typeface="+mn-lt"/>
                <a:ea typeface="+mn-ea"/>
                <a:cs typeface="+mn-cs"/>
              </a:defRPr>
            </a:lvl1pPr>
            <a:lvl2pPr marL="629984" indent="-305992" algn="l" defTabSz="457189" rtl="0" eaLnBrk="1" latinLnBrk="0" hangingPunct="1">
              <a:spcBef>
                <a:spcPct val="20000"/>
              </a:spcBef>
              <a:spcAft>
                <a:spcPts val="600"/>
              </a:spcAft>
              <a:buClrTx/>
              <a:buSzPct val="92000"/>
              <a:buFont typeface="Wingdings 2" panose="05020102010507070707" pitchFamily="18" charset="2"/>
              <a:buChar char=""/>
              <a:defRPr sz="1200" kern="1200">
                <a:solidFill>
                  <a:schemeClr val="tx2"/>
                </a:solidFill>
                <a:latin typeface="+mn-lt"/>
                <a:ea typeface="+mn-ea"/>
                <a:cs typeface="+mn-cs"/>
              </a:defRPr>
            </a:lvl2pPr>
            <a:lvl3pPr marL="899978" indent="-269993" algn="l" defTabSz="457189" rtl="0" eaLnBrk="1" latinLnBrk="0" hangingPunct="1">
              <a:spcBef>
                <a:spcPct val="20000"/>
              </a:spcBef>
              <a:spcAft>
                <a:spcPts val="600"/>
              </a:spcAft>
              <a:buClrTx/>
              <a:buSzPct val="92000"/>
              <a:buFont typeface="Wingdings 2" panose="05020102010507070707" pitchFamily="18" charset="2"/>
              <a:buChar char=""/>
              <a:defRPr sz="1200" kern="1200">
                <a:solidFill>
                  <a:schemeClr val="tx2"/>
                </a:solidFill>
                <a:latin typeface="+mn-lt"/>
                <a:ea typeface="+mn-ea"/>
                <a:cs typeface="+mn-cs"/>
              </a:defRPr>
            </a:lvl3pPr>
            <a:lvl4pPr marL="1241969" indent="-233994" algn="l" defTabSz="457189" rtl="0" eaLnBrk="1" latinLnBrk="0" hangingPunct="1">
              <a:spcBef>
                <a:spcPct val="20000"/>
              </a:spcBef>
              <a:spcAft>
                <a:spcPts val="600"/>
              </a:spcAft>
              <a:buClrTx/>
              <a:buSzPct val="92000"/>
              <a:buFont typeface="Wingdings 2" panose="05020102010507070707" pitchFamily="18" charset="2"/>
              <a:buChar char=""/>
              <a:defRPr sz="1200" kern="1200">
                <a:solidFill>
                  <a:schemeClr val="tx2"/>
                </a:solidFill>
                <a:latin typeface="+mn-lt"/>
                <a:ea typeface="+mn-ea"/>
                <a:cs typeface="+mn-cs"/>
              </a:defRPr>
            </a:lvl4pPr>
            <a:lvl5pPr marL="1601960" indent="-233994" algn="l" defTabSz="457189" rtl="0" eaLnBrk="1" latinLnBrk="0" hangingPunct="1">
              <a:spcBef>
                <a:spcPct val="20000"/>
              </a:spcBef>
              <a:spcAft>
                <a:spcPts val="600"/>
              </a:spcAft>
              <a:buClrTx/>
              <a:buSzPct val="92000"/>
              <a:buFont typeface="Wingdings 2" panose="05020102010507070707" pitchFamily="18" charset="2"/>
              <a:buChar char=""/>
              <a:defRPr sz="1200" kern="1200">
                <a:solidFill>
                  <a:schemeClr val="tx2"/>
                </a:solidFill>
                <a:latin typeface="+mn-lt"/>
                <a:ea typeface="+mn-ea"/>
                <a:cs typeface="+mn-cs"/>
              </a:defRPr>
            </a:lvl5pPr>
            <a:lvl6pPr marL="1899953" indent="-228594" algn="l" defTabSz="457189"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199945" indent="-228594" algn="l" defTabSz="457189"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499938" indent="-228594" algn="l" defTabSz="457189"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799930" indent="-228594" algn="l" defTabSz="457189"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285744" marR="0" lvl="0" indent="-285744" algn="l" defTabSz="914377" rtl="0" eaLnBrk="1" fontAlgn="auto" latinLnBrk="0" hangingPunct="1">
              <a:lnSpc>
                <a:spcPct val="110000"/>
              </a:lnSpc>
              <a:spcBef>
                <a:spcPts val="0"/>
              </a:spcBef>
              <a:spcAft>
                <a:spcPts val="0"/>
              </a:spcAft>
              <a:buClrTx/>
              <a:buSzPct val="100000"/>
              <a:buFont typeface="Wingdings" panose="05000000000000000000" pitchFamily="2" charset="2"/>
              <a:buChar char="Ø"/>
              <a:tabLst>
                <a:tab pos="173034" algn="l"/>
              </a:tabLst>
              <a:defRPr/>
            </a:pPr>
            <a:r>
              <a:rPr lang="en-US" sz="1100" dirty="0">
                <a:solidFill>
                  <a:schemeClr val="tx1"/>
                </a:solidFill>
                <a:latin typeface="Tahoma" panose="020B0604030504040204" pitchFamily="34" charset="0"/>
                <a:ea typeface="Tahoma" panose="020B0604030504040204" pitchFamily="34" charset="0"/>
                <a:cs typeface="Tahoma" panose="020B0604030504040204" pitchFamily="34" charset="0"/>
              </a:rPr>
              <a:t>In profiling the most frequent PDOP website users, </a:t>
            </a:r>
            <a:r>
              <a:rPr kumimoji="0" lang="en-US" sz="1100" b="0" i="0" u="none" strike="noStrike" kern="1200" cap="none" spc="0" normalizeH="0" baseline="0" noProof="0" dirty="0">
                <a:ln>
                  <a:noFill/>
                </a:ln>
                <a:solidFill>
                  <a:schemeClr val="tx1"/>
                </a:solidFill>
                <a:effectLst/>
                <a:uLnTx/>
                <a:uFillTx/>
                <a:latin typeface="Tahoma" panose="020B0604030504040204" pitchFamily="34" charset="0"/>
                <a:ea typeface="Tahoma" panose="020B0604030504040204" pitchFamily="34" charset="0"/>
                <a:cs typeface="Tahoma" panose="020B0604030504040204" pitchFamily="34" charset="0"/>
              </a:rPr>
              <a:t>weekly visitors tend to be:</a:t>
            </a:r>
          </a:p>
          <a:p>
            <a:pPr marL="285744" marR="0" lvl="0" indent="-285744" algn="l" defTabSz="914377" rtl="0" eaLnBrk="1" fontAlgn="auto" latinLnBrk="0" hangingPunct="1">
              <a:lnSpc>
                <a:spcPct val="110000"/>
              </a:lnSpc>
              <a:spcBef>
                <a:spcPts val="0"/>
              </a:spcBef>
              <a:spcAft>
                <a:spcPts val="0"/>
              </a:spcAft>
              <a:buClrTx/>
              <a:buSzPct val="100000"/>
              <a:buFont typeface="Wingdings" panose="05000000000000000000" pitchFamily="2" charset="2"/>
              <a:buChar char="Ø"/>
              <a:tabLst>
                <a:tab pos="173034" algn="l"/>
              </a:tabLst>
              <a:defRPr/>
            </a:pPr>
            <a:endParaRPr lang="en-US" sz="1100" dirty="0">
              <a:solidFill>
                <a:schemeClr val="tx1"/>
              </a:solidFill>
              <a:latin typeface="Tahoma" panose="020B0604030504040204" pitchFamily="34" charset="0"/>
              <a:ea typeface="Tahoma" panose="020B0604030504040204" pitchFamily="34" charset="0"/>
              <a:cs typeface="Tahoma" panose="020B0604030504040204" pitchFamily="34" charset="0"/>
            </a:endParaRPr>
          </a:p>
          <a:p>
            <a:pPr lvl="1" defTabSz="914377">
              <a:lnSpc>
                <a:spcPct val="110000"/>
              </a:lnSpc>
              <a:spcBef>
                <a:spcPts val="0"/>
              </a:spcBef>
              <a:spcAft>
                <a:spcPts val="0"/>
              </a:spcAft>
              <a:buSzPct val="100000"/>
              <a:buFont typeface="Wingdings" panose="05000000000000000000" pitchFamily="2" charset="2"/>
              <a:buChar char="§"/>
              <a:tabLst>
                <a:tab pos="173034" algn="l"/>
              </a:tabLst>
              <a:defRPr/>
            </a:pPr>
            <a:r>
              <a:rPr kumimoji="0" lang="en-US" sz="1100" b="0" i="0" u="none" strike="noStrike" kern="1200" cap="none" spc="0" normalizeH="0" baseline="0" noProof="0" dirty="0">
                <a:ln>
                  <a:noFill/>
                </a:ln>
                <a:solidFill>
                  <a:schemeClr val="tx1"/>
                </a:solidFill>
                <a:effectLst/>
                <a:uLnTx/>
                <a:uFillTx/>
                <a:latin typeface="Tahoma" panose="020B0604030504040204" pitchFamily="34" charset="0"/>
                <a:ea typeface="Tahoma" panose="020B0604030504040204" pitchFamily="34" charset="0"/>
                <a:cs typeface="Tahoma" panose="020B0604030504040204" pitchFamily="34" charset="0"/>
              </a:rPr>
              <a:t>Residents in the South region (25%, vs. 9% overall)</a:t>
            </a:r>
          </a:p>
          <a:p>
            <a:pPr lvl="1" defTabSz="914377">
              <a:lnSpc>
                <a:spcPct val="110000"/>
              </a:lnSpc>
              <a:spcBef>
                <a:spcPts val="0"/>
              </a:spcBef>
              <a:spcAft>
                <a:spcPts val="0"/>
              </a:spcAft>
              <a:buSzPct val="100000"/>
              <a:buFont typeface="Wingdings" panose="05000000000000000000" pitchFamily="2" charset="2"/>
              <a:buChar char="§"/>
              <a:tabLst>
                <a:tab pos="173034" algn="l"/>
              </a:tabLst>
              <a:defRPr/>
            </a:pPr>
            <a:r>
              <a:rPr lang="en-US" sz="1100" dirty="0">
                <a:solidFill>
                  <a:schemeClr val="tx1"/>
                </a:solidFill>
                <a:latin typeface="Tahoma" panose="020B0604030504040204" pitchFamily="34" charset="0"/>
                <a:ea typeface="Tahoma" panose="020B0604030504040204" pitchFamily="34" charset="0"/>
                <a:cs typeface="Tahoma" panose="020B0604030504040204" pitchFamily="34" charset="0"/>
              </a:rPr>
              <a:t>Ages 45-54 (22%)</a:t>
            </a:r>
          </a:p>
          <a:p>
            <a:pPr lvl="1" defTabSz="914377">
              <a:lnSpc>
                <a:spcPct val="110000"/>
              </a:lnSpc>
              <a:spcBef>
                <a:spcPts val="0"/>
              </a:spcBef>
              <a:spcAft>
                <a:spcPts val="0"/>
              </a:spcAft>
              <a:buSzPct val="100000"/>
              <a:buFont typeface="Wingdings" panose="05000000000000000000" pitchFamily="2" charset="2"/>
              <a:buChar char="§"/>
              <a:tabLst>
                <a:tab pos="173034" algn="l"/>
              </a:tabLst>
              <a:defRPr/>
            </a:pPr>
            <a:r>
              <a:rPr kumimoji="0" lang="en-US" sz="1100" b="0" i="0" u="none" strike="noStrike" kern="1200" cap="none" spc="0" normalizeH="0" baseline="0" noProof="0" dirty="0">
                <a:ln>
                  <a:noFill/>
                </a:ln>
                <a:solidFill>
                  <a:schemeClr val="tx1"/>
                </a:solidFill>
                <a:effectLst/>
                <a:uLnTx/>
                <a:uFillTx/>
                <a:latin typeface="Tahoma" panose="020B0604030504040204" pitchFamily="34" charset="0"/>
                <a:ea typeface="Tahoma" panose="020B0604030504040204" pitchFamily="34" charset="0"/>
                <a:cs typeface="Tahoma" panose="020B0604030504040204" pitchFamily="34" charset="0"/>
              </a:rPr>
              <a:t>White adults (14%)</a:t>
            </a:r>
          </a:p>
          <a:p>
            <a:pPr lvl="1" defTabSz="914377">
              <a:lnSpc>
                <a:spcPct val="110000"/>
              </a:lnSpc>
              <a:spcBef>
                <a:spcPts val="0"/>
              </a:spcBef>
              <a:spcAft>
                <a:spcPts val="0"/>
              </a:spcAft>
              <a:buSzPct val="100000"/>
              <a:buFont typeface="Wingdings" panose="05000000000000000000" pitchFamily="2" charset="2"/>
              <a:buChar char="§"/>
              <a:tabLst>
                <a:tab pos="173034" algn="l"/>
              </a:tabLst>
              <a:defRPr/>
            </a:pPr>
            <a:r>
              <a:rPr lang="en-US" sz="1100" dirty="0">
                <a:solidFill>
                  <a:schemeClr val="tx1"/>
                </a:solidFill>
                <a:latin typeface="Tahoma" panose="020B0604030504040204" pitchFamily="34" charset="0"/>
                <a:ea typeface="Tahoma" panose="020B0604030504040204" pitchFamily="34" charset="0"/>
                <a:cs typeface="Tahoma" panose="020B0604030504040204" pitchFamily="34" charset="0"/>
              </a:rPr>
              <a:t>Households with incomes of $100K-$199K (22%)</a:t>
            </a:r>
          </a:p>
          <a:p>
            <a:pPr lvl="1" defTabSz="914377">
              <a:lnSpc>
                <a:spcPct val="110000"/>
              </a:lnSpc>
              <a:spcBef>
                <a:spcPts val="0"/>
              </a:spcBef>
              <a:spcAft>
                <a:spcPts val="0"/>
              </a:spcAft>
              <a:buSzPct val="100000"/>
              <a:buFont typeface="Wingdings" panose="05000000000000000000" pitchFamily="2" charset="2"/>
              <a:buChar char="§"/>
              <a:tabLst>
                <a:tab pos="173034" algn="l"/>
              </a:tabLst>
              <a:defRPr/>
            </a:pPr>
            <a:r>
              <a:rPr kumimoji="0" lang="en-US" sz="1100" b="0" i="0" u="none" strike="noStrike" kern="1200" cap="none" spc="0" normalizeH="0" baseline="0" noProof="0" dirty="0">
                <a:ln>
                  <a:noFill/>
                </a:ln>
                <a:solidFill>
                  <a:schemeClr val="tx1"/>
                </a:solidFill>
                <a:effectLst/>
                <a:uLnTx/>
                <a:uFillTx/>
                <a:latin typeface="Tahoma" panose="020B0604030504040204" pitchFamily="34" charset="0"/>
                <a:ea typeface="Tahoma" panose="020B0604030504040204" pitchFamily="34" charset="0"/>
                <a:cs typeface="Tahoma" panose="020B0604030504040204" pitchFamily="34" charset="0"/>
              </a:rPr>
              <a:t>There are no meaningful differences between household with/without children, or PDOP program participants/non-participants.</a:t>
            </a:r>
          </a:p>
          <a:p>
            <a:pPr lvl="1" defTabSz="914377">
              <a:lnSpc>
                <a:spcPct val="110000"/>
              </a:lnSpc>
              <a:spcBef>
                <a:spcPts val="0"/>
              </a:spcBef>
              <a:spcAft>
                <a:spcPts val="0"/>
              </a:spcAft>
              <a:buSzPct val="100000"/>
              <a:buFont typeface="Wingdings" panose="05000000000000000000" pitchFamily="2" charset="2"/>
              <a:buChar char="§"/>
              <a:tabLst>
                <a:tab pos="173034" algn="l"/>
              </a:tabLst>
              <a:defRPr/>
            </a:pPr>
            <a:endParaRPr lang="en-US" sz="1100" dirty="0">
              <a:solidFill>
                <a:schemeClr val="tx1"/>
              </a:solidFill>
              <a:latin typeface="Tahoma" panose="020B0604030504040204" pitchFamily="34" charset="0"/>
              <a:ea typeface="Tahoma" panose="020B0604030504040204" pitchFamily="34" charset="0"/>
              <a:cs typeface="Tahoma" panose="020B0604030504040204" pitchFamily="34" charset="0"/>
            </a:endParaRPr>
          </a:p>
          <a:p>
            <a:pPr marL="285744" marR="0" lvl="0" indent="-285744" algn="l" defTabSz="914377" rtl="0" eaLnBrk="1" fontAlgn="auto" latinLnBrk="0" hangingPunct="1">
              <a:lnSpc>
                <a:spcPct val="110000"/>
              </a:lnSpc>
              <a:spcBef>
                <a:spcPts val="0"/>
              </a:spcBef>
              <a:spcAft>
                <a:spcPts val="0"/>
              </a:spcAft>
              <a:buClrTx/>
              <a:buSzPct val="100000"/>
              <a:buFont typeface="Wingdings" panose="05000000000000000000" pitchFamily="2" charset="2"/>
              <a:buChar char="Ø"/>
              <a:tabLst>
                <a:tab pos="173034" algn="l"/>
              </a:tabLst>
              <a:defRPr/>
            </a:pPr>
            <a:r>
              <a:rPr kumimoji="0" lang="en-US" sz="1100" b="0" i="0" u="none" strike="noStrike" kern="1200" cap="none" spc="0" normalizeH="0" baseline="0" noProof="0" dirty="0">
                <a:ln>
                  <a:noFill/>
                </a:ln>
                <a:solidFill>
                  <a:schemeClr val="tx1"/>
                </a:solidFill>
                <a:effectLst/>
                <a:uLnTx/>
                <a:uFillTx/>
                <a:latin typeface="Tahoma" panose="020B0604030504040204" pitchFamily="34" charset="0"/>
                <a:ea typeface="Tahoma" panose="020B0604030504040204" pitchFamily="34" charset="0"/>
                <a:cs typeface="Tahoma" panose="020B0604030504040204" pitchFamily="34" charset="0"/>
              </a:rPr>
              <a:t>Those accessing the website at least monthly (39% overall) tend to include:</a:t>
            </a:r>
          </a:p>
          <a:p>
            <a:pPr marL="285744" marR="0" lvl="0" indent="-285744" algn="l" defTabSz="914377" rtl="0" eaLnBrk="1" fontAlgn="auto" latinLnBrk="0" hangingPunct="1">
              <a:lnSpc>
                <a:spcPct val="110000"/>
              </a:lnSpc>
              <a:spcBef>
                <a:spcPts val="0"/>
              </a:spcBef>
              <a:spcAft>
                <a:spcPts val="0"/>
              </a:spcAft>
              <a:buClrTx/>
              <a:buSzPct val="100000"/>
              <a:buFont typeface="Wingdings" panose="05000000000000000000" pitchFamily="2" charset="2"/>
              <a:buChar char="Ø"/>
              <a:tabLst>
                <a:tab pos="173034" algn="l"/>
              </a:tabLst>
              <a:defRPr/>
            </a:pPr>
            <a:endParaRPr lang="en-US" sz="1100" dirty="0">
              <a:solidFill>
                <a:schemeClr val="tx1"/>
              </a:solidFill>
              <a:latin typeface="Tahoma" panose="020B0604030504040204" pitchFamily="34" charset="0"/>
              <a:ea typeface="Tahoma" panose="020B0604030504040204" pitchFamily="34" charset="0"/>
              <a:cs typeface="Tahoma" panose="020B0604030504040204" pitchFamily="34" charset="0"/>
            </a:endParaRPr>
          </a:p>
          <a:p>
            <a:pPr lvl="1" defTabSz="914377">
              <a:lnSpc>
                <a:spcPct val="110000"/>
              </a:lnSpc>
              <a:spcBef>
                <a:spcPts val="0"/>
              </a:spcBef>
              <a:spcAft>
                <a:spcPts val="0"/>
              </a:spcAft>
              <a:buSzPct val="100000"/>
              <a:buFont typeface="Wingdings" panose="05000000000000000000" pitchFamily="2" charset="2"/>
              <a:buChar char="§"/>
              <a:tabLst>
                <a:tab pos="173034" algn="l"/>
              </a:tabLst>
              <a:defRPr/>
            </a:pPr>
            <a:r>
              <a:rPr kumimoji="0" lang="en-US" sz="1100" b="0" i="0" u="none" strike="noStrike" kern="1200" cap="none" spc="0" normalizeH="0" baseline="0" noProof="0" dirty="0">
                <a:ln>
                  <a:noFill/>
                </a:ln>
                <a:solidFill>
                  <a:schemeClr val="tx1"/>
                </a:solidFill>
                <a:effectLst/>
                <a:uLnTx/>
                <a:uFillTx/>
                <a:latin typeface="Tahoma" panose="020B0604030504040204" pitchFamily="34" charset="0"/>
                <a:ea typeface="Tahoma" panose="020B0604030504040204" pitchFamily="34" charset="0"/>
                <a:cs typeface="Tahoma" panose="020B0604030504040204" pitchFamily="34" charset="0"/>
              </a:rPr>
              <a:t>Ages 35-44 (52%)</a:t>
            </a:r>
          </a:p>
          <a:p>
            <a:pPr lvl="1" defTabSz="914377">
              <a:lnSpc>
                <a:spcPct val="110000"/>
              </a:lnSpc>
              <a:spcBef>
                <a:spcPts val="0"/>
              </a:spcBef>
              <a:spcAft>
                <a:spcPts val="0"/>
              </a:spcAft>
              <a:buSzPct val="100000"/>
              <a:buFont typeface="Wingdings" panose="05000000000000000000" pitchFamily="2" charset="2"/>
              <a:buChar char="§"/>
              <a:tabLst>
                <a:tab pos="173034" algn="l"/>
              </a:tabLst>
              <a:defRPr/>
            </a:pPr>
            <a:r>
              <a:rPr lang="en-US" sz="1100" dirty="0">
                <a:solidFill>
                  <a:schemeClr val="tx1"/>
                </a:solidFill>
                <a:latin typeface="Tahoma" panose="020B0604030504040204" pitchFamily="34" charset="0"/>
                <a:ea typeface="Tahoma" panose="020B0604030504040204" pitchFamily="34" charset="0"/>
                <a:cs typeface="Tahoma" panose="020B0604030504040204" pitchFamily="34" charset="0"/>
              </a:rPr>
              <a:t>Hispanic/Latino adults (65%) and African Americans (70%)</a:t>
            </a:r>
          </a:p>
          <a:p>
            <a:pPr lvl="1" defTabSz="914377">
              <a:lnSpc>
                <a:spcPct val="110000"/>
              </a:lnSpc>
              <a:spcBef>
                <a:spcPts val="0"/>
              </a:spcBef>
              <a:spcAft>
                <a:spcPts val="0"/>
              </a:spcAft>
              <a:buSzPct val="100000"/>
              <a:buFont typeface="Wingdings" panose="05000000000000000000" pitchFamily="2" charset="2"/>
              <a:buChar char="§"/>
              <a:tabLst>
                <a:tab pos="173034" algn="l"/>
              </a:tabLst>
              <a:defRPr/>
            </a:pPr>
            <a:r>
              <a:rPr kumimoji="0" lang="en-US" sz="1100" b="0" i="0" u="none" strike="noStrike" kern="1200" cap="none" spc="0" normalizeH="0" baseline="0" noProof="0" dirty="0">
                <a:ln>
                  <a:noFill/>
                </a:ln>
                <a:solidFill>
                  <a:schemeClr val="tx1"/>
                </a:solidFill>
                <a:effectLst/>
                <a:uLnTx/>
                <a:uFillTx/>
                <a:latin typeface="Tahoma" panose="020B0604030504040204" pitchFamily="34" charset="0"/>
                <a:ea typeface="Tahoma" panose="020B0604030504040204" pitchFamily="34" charset="0"/>
                <a:cs typeface="Tahoma" panose="020B0604030504040204" pitchFamily="34" charset="0"/>
              </a:rPr>
              <a:t>Newer residents, &lt;5 years (47%) or 5-14 years (55%) in Oak Park</a:t>
            </a:r>
          </a:p>
          <a:p>
            <a:pPr lvl="1" defTabSz="914377">
              <a:lnSpc>
                <a:spcPct val="110000"/>
              </a:lnSpc>
              <a:spcBef>
                <a:spcPts val="0"/>
              </a:spcBef>
              <a:spcAft>
                <a:spcPts val="0"/>
              </a:spcAft>
              <a:buSzPct val="100000"/>
              <a:buFont typeface="Wingdings" panose="05000000000000000000" pitchFamily="2" charset="2"/>
              <a:buChar char="§"/>
              <a:tabLst>
                <a:tab pos="173034" algn="l"/>
              </a:tabLst>
              <a:defRPr/>
            </a:pPr>
            <a:r>
              <a:rPr lang="en-US" sz="1100" dirty="0">
                <a:solidFill>
                  <a:schemeClr val="tx1"/>
                </a:solidFill>
                <a:latin typeface="Tahoma" panose="020B0604030504040204" pitchFamily="34" charset="0"/>
                <a:ea typeface="Tahoma" panose="020B0604030504040204" pitchFamily="34" charset="0"/>
                <a:cs typeface="Tahoma" panose="020B0604030504040204" pitchFamily="34" charset="0"/>
              </a:rPr>
              <a:t>Households with income under $50K (59%)</a:t>
            </a:r>
          </a:p>
          <a:p>
            <a:pPr lvl="1" defTabSz="914377">
              <a:lnSpc>
                <a:spcPct val="110000"/>
              </a:lnSpc>
              <a:spcBef>
                <a:spcPts val="0"/>
              </a:spcBef>
              <a:spcAft>
                <a:spcPts val="0"/>
              </a:spcAft>
              <a:buSzPct val="100000"/>
              <a:buFont typeface="Wingdings" panose="05000000000000000000" pitchFamily="2" charset="2"/>
              <a:buChar char="§"/>
              <a:tabLst>
                <a:tab pos="173034" algn="l"/>
              </a:tabLst>
              <a:defRPr/>
            </a:pPr>
            <a:r>
              <a:rPr kumimoji="0" lang="en-US" sz="1100" b="0" i="0" u="none" strike="noStrike" kern="1200" cap="none" spc="0" normalizeH="0" baseline="0" noProof="0" dirty="0">
                <a:ln>
                  <a:noFill/>
                </a:ln>
                <a:solidFill>
                  <a:schemeClr val="tx1"/>
                </a:solidFill>
                <a:effectLst/>
                <a:uLnTx/>
                <a:uFillTx/>
                <a:latin typeface="Tahoma" panose="020B0604030504040204" pitchFamily="34" charset="0"/>
                <a:ea typeface="Tahoma" panose="020B0604030504040204" pitchFamily="34" charset="0"/>
                <a:cs typeface="Tahoma" panose="020B0604030504040204" pitchFamily="34" charset="0"/>
              </a:rPr>
              <a:t>CRC members (61%, vs. 36% of non-members).</a:t>
            </a:r>
          </a:p>
        </p:txBody>
      </p:sp>
    </p:spTree>
    <p:extLst>
      <p:ext uri="{BB962C8B-B14F-4D97-AF65-F5344CB8AC3E}">
        <p14:creationId xmlns:p14="http://schemas.microsoft.com/office/powerpoint/2010/main" val="156943422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a:extLst>
              <a:ext uri="{FF2B5EF4-FFF2-40B4-BE49-F238E27FC236}">
                <a16:creationId xmlns:a16="http://schemas.microsoft.com/office/drawing/2014/main" id="{FB2ECBA3-00BA-E18E-B3A4-48A19B8596F4}"/>
              </a:ext>
            </a:extLst>
          </p:cNvPr>
          <p:cNvGraphicFramePr/>
          <p:nvPr>
            <p:extLst>
              <p:ext uri="{D42A27DB-BD31-4B8C-83A1-F6EECF244321}">
                <p14:modId xmlns:p14="http://schemas.microsoft.com/office/powerpoint/2010/main" val="1387781032"/>
              </p:ext>
            </p:extLst>
          </p:nvPr>
        </p:nvGraphicFramePr>
        <p:xfrm>
          <a:off x="1861910" y="3034885"/>
          <a:ext cx="5324929" cy="3429000"/>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a:extLst>
              <a:ext uri="{FF2B5EF4-FFF2-40B4-BE49-F238E27FC236}">
                <a16:creationId xmlns:a16="http://schemas.microsoft.com/office/drawing/2014/main" id="{32A7797F-C3AA-635A-30DC-709460CB5FE6}"/>
              </a:ext>
            </a:extLst>
          </p:cNvPr>
          <p:cNvSpPr txBox="1"/>
          <p:nvPr/>
        </p:nvSpPr>
        <p:spPr>
          <a:xfrm>
            <a:off x="6210753" y="4498961"/>
            <a:ext cx="3022600" cy="923330"/>
          </a:xfrm>
          <a:prstGeom prst="rect">
            <a:avLst/>
          </a:prstGeom>
          <a:noFill/>
        </p:spPr>
        <p:txBody>
          <a:bodyPr wrap="square" rtlCol="0">
            <a:spAutoFit/>
          </a:bodyPr>
          <a:lstStyle/>
          <a:p>
            <a:r>
              <a:rPr lang="en-US" sz="900" dirty="0">
                <a:latin typeface="Tahoma" panose="020B0604030504040204" pitchFamily="34" charset="0"/>
                <a:ea typeface="Tahoma" panose="020B0604030504040204" pitchFamily="34" charset="0"/>
                <a:cs typeface="Tahoma" panose="020B0604030504040204" pitchFamily="34" charset="0"/>
              </a:rPr>
              <a:t>Especially:</a:t>
            </a:r>
          </a:p>
          <a:p>
            <a:pPr marL="285750" indent="-285750">
              <a:buFontTx/>
              <a:buChar char="-"/>
            </a:pPr>
            <a:r>
              <a:rPr lang="en-US" sz="900" dirty="0">
                <a:latin typeface="Tahoma" panose="020B0604030504040204" pitchFamily="34" charset="0"/>
                <a:ea typeface="Tahoma" panose="020B0604030504040204" pitchFamily="34" charset="0"/>
                <a:cs typeface="Tahoma" panose="020B0604030504040204" pitchFamily="34" charset="0"/>
              </a:rPr>
              <a:t>Under age 35 (71%), or ages 65+ (70%)</a:t>
            </a:r>
          </a:p>
          <a:p>
            <a:pPr marL="285750" indent="-285750">
              <a:buFontTx/>
              <a:buChar char="-"/>
            </a:pPr>
            <a:r>
              <a:rPr lang="en-US" sz="900" dirty="0">
                <a:latin typeface="Tahoma" panose="020B0604030504040204" pitchFamily="34" charset="0"/>
                <a:ea typeface="Tahoma" panose="020B0604030504040204" pitchFamily="34" charset="0"/>
                <a:cs typeface="Tahoma" panose="020B0604030504040204" pitchFamily="34" charset="0"/>
              </a:rPr>
              <a:t>Women (65%, vs. 50% of men)</a:t>
            </a:r>
          </a:p>
          <a:p>
            <a:pPr marL="285750" indent="-285750">
              <a:buFontTx/>
              <a:buChar char="-"/>
            </a:pPr>
            <a:r>
              <a:rPr lang="en-US" sz="900" dirty="0">
                <a:latin typeface="Tahoma" panose="020B0604030504040204" pitchFamily="34" charset="0"/>
                <a:ea typeface="Tahoma" panose="020B0604030504040204" pitchFamily="34" charset="0"/>
                <a:cs typeface="Tahoma" panose="020B0604030504040204" pitchFamily="34" charset="0"/>
              </a:rPr>
              <a:t>Lived in Oak Park 25+ yrs. (68%)</a:t>
            </a:r>
          </a:p>
          <a:p>
            <a:pPr marL="285750" indent="-285750">
              <a:buFontTx/>
              <a:buChar char="-"/>
            </a:pPr>
            <a:r>
              <a:rPr lang="en-US" sz="900" dirty="0">
                <a:latin typeface="Tahoma" panose="020B0604030504040204" pitchFamily="34" charset="0"/>
                <a:ea typeface="Tahoma" panose="020B0604030504040204" pitchFamily="34" charset="0"/>
                <a:cs typeface="Tahoma" panose="020B0604030504040204" pitchFamily="34" charset="0"/>
              </a:rPr>
              <a:t>HH income &lt;$100K (66%)</a:t>
            </a:r>
          </a:p>
          <a:p>
            <a:pPr marL="285750" indent="-285750">
              <a:buFontTx/>
              <a:buChar char="-"/>
            </a:pPr>
            <a:endParaRPr lang="en-US" sz="900" dirty="0">
              <a:latin typeface="Tahoma" panose="020B0604030504040204" pitchFamily="34" charset="0"/>
              <a:ea typeface="Tahoma" panose="020B0604030504040204" pitchFamily="34" charset="0"/>
              <a:cs typeface="Tahoma" panose="020B0604030504040204" pitchFamily="34" charset="0"/>
            </a:endParaRPr>
          </a:p>
        </p:txBody>
      </p:sp>
      <p:sp>
        <p:nvSpPr>
          <p:cNvPr id="6" name="TextBox 5">
            <a:extLst>
              <a:ext uri="{FF2B5EF4-FFF2-40B4-BE49-F238E27FC236}">
                <a16:creationId xmlns:a16="http://schemas.microsoft.com/office/drawing/2014/main" id="{F9C393B7-0810-314D-310A-7651215F83BB}"/>
              </a:ext>
            </a:extLst>
          </p:cNvPr>
          <p:cNvSpPr txBox="1"/>
          <p:nvPr/>
        </p:nvSpPr>
        <p:spPr>
          <a:xfrm>
            <a:off x="525780" y="4554846"/>
            <a:ext cx="3022600" cy="784830"/>
          </a:xfrm>
          <a:prstGeom prst="rect">
            <a:avLst/>
          </a:prstGeom>
          <a:noFill/>
        </p:spPr>
        <p:txBody>
          <a:bodyPr wrap="square" rtlCol="0">
            <a:spAutoFit/>
          </a:bodyPr>
          <a:lstStyle/>
          <a:p>
            <a:r>
              <a:rPr lang="en-US" sz="900" dirty="0">
                <a:latin typeface="Tahoma" panose="020B0604030504040204" pitchFamily="34" charset="0"/>
                <a:ea typeface="Tahoma" panose="020B0604030504040204" pitchFamily="34" charset="0"/>
                <a:cs typeface="Tahoma" panose="020B0604030504040204" pitchFamily="34" charset="0"/>
              </a:rPr>
              <a:t>Especially:</a:t>
            </a:r>
          </a:p>
          <a:p>
            <a:pPr marL="285750" indent="-285750">
              <a:buFontTx/>
              <a:buChar char="-"/>
            </a:pPr>
            <a:r>
              <a:rPr lang="en-US" sz="900" dirty="0">
                <a:latin typeface="Tahoma" panose="020B0604030504040204" pitchFamily="34" charset="0"/>
                <a:ea typeface="Tahoma" panose="020B0604030504040204" pitchFamily="34" charset="0"/>
                <a:cs typeface="Tahoma" panose="020B0604030504040204" pitchFamily="34" charset="0"/>
              </a:rPr>
              <a:t>Ages 35-44 (55%), 45-64 (46%)</a:t>
            </a:r>
          </a:p>
          <a:p>
            <a:pPr marL="285750" indent="-285750">
              <a:buFontTx/>
              <a:buChar char="-"/>
            </a:pPr>
            <a:r>
              <a:rPr lang="en-US" sz="900" dirty="0">
                <a:latin typeface="Tahoma" panose="020B0604030504040204" pitchFamily="34" charset="0"/>
                <a:ea typeface="Tahoma" panose="020B0604030504040204" pitchFamily="34" charset="0"/>
                <a:cs typeface="Tahoma" panose="020B0604030504040204" pitchFamily="34" charset="0"/>
              </a:rPr>
              <a:t>Men (50%, vs. 35% of women)</a:t>
            </a:r>
          </a:p>
          <a:p>
            <a:pPr marL="285750" indent="-285750">
              <a:buFontTx/>
              <a:buChar char="-"/>
            </a:pPr>
            <a:r>
              <a:rPr lang="en-US" sz="900" dirty="0">
                <a:latin typeface="Tahoma" panose="020B0604030504040204" pitchFamily="34" charset="0"/>
                <a:ea typeface="Tahoma" panose="020B0604030504040204" pitchFamily="34" charset="0"/>
                <a:cs typeface="Tahoma" panose="020B0604030504040204" pitchFamily="34" charset="0"/>
              </a:rPr>
              <a:t>HH income $200K+ (50%)</a:t>
            </a:r>
          </a:p>
          <a:p>
            <a:pPr marL="285750" indent="-285750">
              <a:buFontTx/>
              <a:buChar char="-"/>
            </a:pPr>
            <a:endParaRPr lang="en-US" sz="900" dirty="0">
              <a:latin typeface="Tahoma" panose="020B0604030504040204" pitchFamily="34" charset="0"/>
              <a:ea typeface="Tahoma" panose="020B0604030504040204" pitchFamily="34" charset="0"/>
              <a:cs typeface="Tahoma" panose="020B0604030504040204" pitchFamily="34" charset="0"/>
            </a:endParaRPr>
          </a:p>
        </p:txBody>
      </p:sp>
      <p:sp>
        <p:nvSpPr>
          <p:cNvPr id="7" name="Arrow: Right 6">
            <a:extLst>
              <a:ext uri="{FF2B5EF4-FFF2-40B4-BE49-F238E27FC236}">
                <a16:creationId xmlns:a16="http://schemas.microsoft.com/office/drawing/2014/main" id="{53A9E168-8825-72B9-251D-F884AAE39771}"/>
              </a:ext>
            </a:extLst>
          </p:cNvPr>
          <p:cNvSpPr/>
          <p:nvPr/>
        </p:nvSpPr>
        <p:spPr>
          <a:xfrm>
            <a:off x="6088833" y="4498961"/>
            <a:ext cx="121920" cy="247114"/>
          </a:xfrm>
          <a:prstGeom prst="rightArrow">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Arrow: Right 7">
            <a:extLst>
              <a:ext uri="{FF2B5EF4-FFF2-40B4-BE49-F238E27FC236}">
                <a16:creationId xmlns:a16="http://schemas.microsoft.com/office/drawing/2014/main" id="{AE5D7703-A5E4-4764-C5AC-6FB4F736D5C4}"/>
              </a:ext>
            </a:extLst>
          </p:cNvPr>
          <p:cNvSpPr/>
          <p:nvPr/>
        </p:nvSpPr>
        <p:spPr>
          <a:xfrm rot="10800000">
            <a:off x="2722880" y="4462860"/>
            <a:ext cx="121920" cy="247114"/>
          </a:xfrm>
          <a:prstGeom prst="rightArrow">
            <a:avLst/>
          </a:pr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extBox 8">
            <a:extLst>
              <a:ext uri="{FF2B5EF4-FFF2-40B4-BE49-F238E27FC236}">
                <a16:creationId xmlns:a16="http://schemas.microsoft.com/office/drawing/2014/main" id="{74E31955-2034-A1A4-0198-D3248BF675BC}"/>
              </a:ext>
            </a:extLst>
          </p:cNvPr>
          <p:cNvSpPr txBox="1"/>
          <p:nvPr/>
        </p:nvSpPr>
        <p:spPr>
          <a:xfrm>
            <a:off x="1543049" y="2914363"/>
            <a:ext cx="5962650" cy="276999"/>
          </a:xfrm>
          <a:prstGeom prst="rect">
            <a:avLst/>
          </a:prstGeom>
          <a:noFill/>
          <a:ln>
            <a:solidFill>
              <a:sysClr val="windowText" lastClr="000000"/>
            </a:solidFill>
          </a:ln>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1" i="0" strike="noStrike" kern="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Preference for </a:t>
            </a:r>
            <a:r>
              <a:rPr kumimoji="0" lang="en-US" sz="1200" b="1" i="0" u="sng" strike="noStrike" kern="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Printed</a:t>
            </a:r>
            <a:r>
              <a:rPr kumimoji="0" lang="en-US" sz="1200" b="1" i="0" strike="noStrike" kern="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 vs. Emailed </a:t>
            </a:r>
            <a:r>
              <a:rPr kumimoji="0" lang="en-US" sz="1200" b="1" i="0" u="sng" strike="noStrike" kern="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Digital</a:t>
            </a:r>
            <a:r>
              <a:rPr kumimoji="0" lang="en-US" sz="1200" b="1" i="0" strike="noStrike" kern="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 </a:t>
            </a:r>
            <a:r>
              <a:rPr lang="en-US" sz="1200" b="1" kern="0" dirty="0">
                <a:solidFill>
                  <a:prstClr val="black"/>
                </a:solidFill>
                <a:latin typeface="Tahoma" panose="020B0604030504040204" pitchFamily="34" charset="0"/>
                <a:ea typeface="Tahoma" panose="020B0604030504040204" pitchFamily="34" charset="0"/>
                <a:cs typeface="Tahoma" panose="020B0604030504040204" pitchFamily="34" charset="0"/>
              </a:rPr>
              <a:t>Link to </a:t>
            </a:r>
            <a:r>
              <a:rPr kumimoji="0" lang="en-US" sz="1200" b="1" i="0" strike="noStrike" kern="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PDOP Program Guide</a:t>
            </a:r>
          </a:p>
        </p:txBody>
      </p:sp>
      <p:sp>
        <p:nvSpPr>
          <p:cNvPr id="10" name="TextBox 9">
            <a:extLst>
              <a:ext uri="{FF2B5EF4-FFF2-40B4-BE49-F238E27FC236}">
                <a16:creationId xmlns:a16="http://schemas.microsoft.com/office/drawing/2014/main" id="{691A1992-2571-3F48-6A6D-AB450E8FE57E}"/>
              </a:ext>
            </a:extLst>
          </p:cNvPr>
          <p:cNvSpPr txBox="1"/>
          <p:nvPr/>
        </p:nvSpPr>
        <p:spPr>
          <a:xfrm>
            <a:off x="1739900" y="6330673"/>
            <a:ext cx="7302499" cy="629468"/>
          </a:xfrm>
          <a:prstGeom prst="rect">
            <a:avLst/>
          </a:prstGeom>
          <a:noFill/>
        </p:spPr>
        <p:txBody>
          <a:bodyPr wrap="square" rtlCol="0">
            <a:spAutoFit/>
          </a:bodyPr>
          <a:lstStyle/>
          <a:p>
            <a:pPr>
              <a:lnSpc>
                <a:spcPct val="107000"/>
              </a:lnSpc>
              <a:spcBef>
                <a:spcPts val="1200"/>
              </a:spcBef>
            </a:pPr>
            <a:r>
              <a:rPr lang="en-US" sz="800" i="1" dirty="0">
                <a:solidFill>
                  <a:prstClr val="black"/>
                </a:solidFill>
                <a:latin typeface="Tahoma" panose="020B0604030504040204" pitchFamily="34" charset="0"/>
                <a:ea typeface="Tahoma" panose="020B0604030504040204" pitchFamily="34" charset="0"/>
                <a:cs typeface="Tahoma" panose="020B0604030504040204" pitchFamily="34" charset="0"/>
              </a:rPr>
              <a:t>Q33. </a:t>
            </a:r>
            <a:r>
              <a:rPr lang="en-US" sz="800" i="1" u="none" strike="noStrike" dirty="0">
                <a:effectLst/>
                <a:latin typeface="Tahoma" panose="020B0604030504040204" pitchFamily="34" charset="0"/>
                <a:ea typeface="Tahoma" panose="020B0604030504040204" pitchFamily="34" charset="0"/>
                <a:cs typeface="Tahoma" panose="020B0604030504040204" pitchFamily="34" charset="0"/>
              </a:rPr>
              <a:t>As you may know, the Park District now sends a program guide twice a year to all residents in Oak Park.  It also has a digital version of the program guide on its website.  Which option below do you prefer for receiving the Park District of Oak Park program guide?</a:t>
            </a:r>
          </a:p>
          <a:p>
            <a:pPr>
              <a:lnSpc>
                <a:spcPct val="107000"/>
              </a:lnSpc>
              <a:spcBef>
                <a:spcPts val="1200"/>
              </a:spcBef>
            </a:pPr>
            <a:endParaRPr lang="en-US" sz="800" i="1" dirty="0">
              <a:solidFill>
                <a:prstClr val="black"/>
              </a:solidFill>
              <a:latin typeface="Tahoma" panose="020B0604030504040204" pitchFamily="34" charset="0"/>
              <a:ea typeface="Tahoma" panose="020B0604030504040204" pitchFamily="34" charset="0"/>
              <a:cs typeface="Tahoma" panose="020B0604030504040204" pitchFamily="34" charset="0"/>
            </a:endParaRPr>
          </a:p>
        </p:txBody>
      </p:sp>
      <p:sp>
        <p:nvSpPr>
          <p:cNvPr id="11" name="TextBox 10">
            <a:extLst>
              <a:ext uri="{FF2B5EF4-FFF2-40B4-BE49-F238E27FC236}">
                <a16:creationId xmlns:a16="http://schemas.microsoft.com/office/drawing/2014/main" id="{0C4B5658-40BB-F949-A2DF-C489E9476AD0}"/>
              </a:ext>
            </a:extLst>
          </p:cNvPr>
          <p:cNvSpPr txBox="1"/>
          <p:nvPr/>
        </p:nvSpPr>
        <p:spPr>
          <a:xfrm>
            <a:off x="5003801" y="163702"/>
            <a:ext cx="3554018" cy="261610"/>
          </a:xfrm>
          <a:prstGeom prst="rect">
            <a:avLst/>
          </a:prstGeom>
          <a:noFill/>
        </p:spPr>
        <p:txBody>
          <a:bodyPr wrap="square" rtlCol="0">
            <a:spAutoFit/>
          </a:bodyPr>
          <a:lstStyle/>
          <a:p>
            <a:pPr algn="r"/>
            <a:r>
              <a:rPr lang="en-US" sz="1100" b="1" dirty="0">
                <a:solidFill>
                  <a:schemeClr val="bg1"/>
                </a:solidFill>
                <a:latin typeface="Tahoma" panose="020B0604030504040204" pitchFamily="34" charset="0"/>
                <a:ea typeface="Tahoma" panose="020B0604030504040204" pitchFamily="34" charset="0"/>
                <a:cs typeface="Tahoma" panose="020B0604030504040204" pitchFamily="34" charset="0"/>
              </a:rPr>
              <a:t>Preferences for PDOP Program Guide</a:t>
            </a:r>
          </a:p>
        </p:txBody>
      </p:sp>
      <p:sp>
        <p:nvSpPr>
          <p:cNvPr id="2" name="Title 2">
            <a:extLst>
              <a:ext uri="{FF2B5EF4-FFF2-40B4-BE49-F238E27FC236}">
                <a16:creationId xmlns:a16="http://schemas.microsoft.com/office/drawing/2014/main" id="{E6790D9B-4C03-663D-D4A0-7DFD48F8702D}"/>
              </a:ext>
            </a:extLst>
          </p:cNvPr>
          <p:cNvSpPr txBox="1">
            <a:spLocks/>
          </p:cNvSpPr>
          <p:nvPr/>
        </p:nvSpPr>
        <p:spPr>
          <a:xfrm>
            <a:off x="531625" y="587848"/>
            <a:ext cx="7989752" cy="671210"/>
          </a:xfrm>
          <a:prstGeom prst="rect">
            <a:avLst/>
          </a:prstGeom>
        </p:spPr>
        <p:txBody>
          <a:bodyPr vert="horz" lIns="91440" tIns="45720" rIns="91440" bIns="45720" rtlCol="0" anchor="ctr">
            <a:noAutofit/>
          </a:bodyPr>
          <a:lstStyle>
            <a:lvl1pPr algn="l" defTabSz="457189" rtl="0" eaLnBrk="1" latinLnBrk="0" hangingPunct="1">
              <a:spcBef>
                <a:spcPct val="0"/>
              </a:spcBef>
              <a:buNone/>
              <a:defRPr sz="2000" b="1" kern="1200" cap="none" baseline="0">
                <a:solidFill>
                  <a:sysClr val="windowText" lastClr="000000"/>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marR="0" lvl="0" indent="0" algn="l" defTabSz="457189" rtl="0" eaLnBrk="1" fontAlgn="auto" latinLnBrk="0" hangingPunct="1">
              <a:lnSpc>
                <a:spcPct val="100000"/>
              </a:lnSpc>
              <a:spcBef>
                <a:spcPct val="0"/>
              </a:spcBef>
              <a:spcAft>
                <a:spcPts val="0"/>
              </a:spcAft>
              <a:buClrTx/>
              <a:buSzTx/>
              <a:buFontTx/>
              <a:buNone/>
              <a:tabLst/>
              <a:defRPr/>
            </a:pPr>
            <a:r>
              <a:rPr kumimoji="0" lang="en-US" sz="1300" b="1" i="0" u="none" strike="noStrike" kern="1200" cap="none" spc="0" normalizeH="0" baseline="0" noProof="0" dirty="0">
                <a:ln>
                  <a:noFill/>
                </a:ln>
                <a:solidFill>
                  <a:schemeClr val="tx1"/>
                </a:solidFill>
                <a:effectLst/>
                <a:uLnTx/>
                <a:uFillTx/>
                <a:latin typeface="Tahoma" panose="020B0604030504040204" pitchFamily="34" charset="0"/>
                <a:ea typeface="Tahoma" panose="020B0604030504040204" pitchFamily="34" charset="0"/>
                <a:cs typeface="Tahoma" panose="020B0604030504040204" pitchFamily="34" charset="0"/>
              </a:rPr>
              <a:t>Given a choice between the printed vs. digital version of the PDOP program guide, a majority prefer to continue receiving the mailed brochure.  </a:t>
            </a:r>
          </a:p>
        </p:txBody>
      </p:sp>
      <p:sp>
        <p:nvSpPr>
          <p:cNvPr id="3" name="Content Placeholder 2">
            <a:extLst>
              <a:ext uri="{FF2B5EF4-FFF2-40B4-BE49-F238E27FC236}">
                <a16:creationId xmlns:a16="http://schemas.microsoft.com/office/drawing/2014/main" id="{DABBA599-E0AF-1D26-0656-6AA6E3AE814F}"/>
              </a:ext>
            </a:extLst>
          </p:cNvPr>
          <p:cNvSpPr txBox="1">
            <a:spLocks/>
          </p:cNvSpPr>
          <p:nvPr/>
        </p:nvSpPr>
        <p:spPr>
          <a:xfrm>
            <a:off x="581191" y="1407888"/>
            <a:ext cx="7976627" cy="409740"/>
          </a:xfrm>
          <a:prstGeom prst="rect">
            <a:avLst/>
          </a:prstGeom>
        </p:spPr>
        <p:txBody>
          <a:bodyPr vert="horz" lIns="91440" tIns="45720" rIns="91440" bIns="45720" rtlCol="0" anchor="t">
            <a:noAutofit/>
          </a:bodyPr>
          <a:lstStyle>
            <a:lvl1pPr marL="305992" indent="-305992" algn="l" defTabSz="457189" rtl="0" eaLnBrk="1" latinLnBrk="0" hangingPunct="1">
              <a:spcBef>
                <a:spcPct val="20000"/>
              </a:spcBef>
              <a:spcAft>
                <a:spcPts val="600"/>
              </a:spcAft>
              <a:buClrTx/>
              <a:buSzPct val="92000"/>
              <a:buFont typeface="Wingdings" panose="05000000000000000000" pitchFamily="2" charset="2"/>
              <a:buChar char="Ø"/>
              <a:defRPr sz="1200" kern="1200">
                <a:solidFill>
                  <a:schemeClr val="tx2"/>
                </a:solidFill>
                <a:latin typeface="+mn-lt"/>
                <a:ea typeface="+mn-ea"/>
                <a:cs typeface="+mn-cs"/>
              </a:defRPr>
            </a:lvl1pPr>
            <a:lvl2pPr marL="629984" indent="-305992" algn="l" defTabSz="457189" rtl="0" eaLnBrk="1" latinLnBrk="0" hangingPunct="1">
              <a:spcBef>
                <a:spcPct val="20000"/>
              </a:spcBef>
              <a:spcAft>
                <a:spcPts val="600"/>
              </a:spcAft>
              <a:buClrTx/>
              <a:buSzPct val="92000"/>
              <a:buFont typeface="Wingdings 2" panose="05020102010507070707" pitchFamily="18" charset="2"/>
              <a:buChar char=""/>
              <a:defRPr sz="1200" kern="1200">
                <a:solidFill>
                  <a:schemeClr val="tx2"/>
                </a:solidFill>
                <a:latin typeface="+mn-lt"/>
                <a:ea typeface="+mn-ea"/>
                <a:cs typeface="+mn-cs"/>
              </a:defRPr>
            </a:lvl2pPr>
            <a:lvl3pPr marL="899978" indent="-269993" algn="l" defTabSz="457189" rtl="0" eaLnBrk="1" latinLnBrk="0" hangingPunct="1">
              <a:spcBef>
                <a:spcPct val="20000"/>
              </a:spcBef>
              <a:spcAft>
                <a:spcPts val="600"/>
              </a:spcAft>
              <a:buClrTx/>
              <a:buSzPct val="92000"/>
              <a:buFont typeface="Wingdings 2" panose="05020102010507070707" pitchFamily="18" charset="2"/>
              <a:buChar char=""/>
              <a:defRPr sz="1200" kern="1200">
                <a:solidFill>
                  <a:schemeClr val="tx2"/>
                </a:solidFill>
                <a:latin typeface="+mn-lt"/>
                <a:ea typeface="+mn-ea"/>
                <a:cs typeface="+mn-cs"/>
              </a:defRPr>
            </a:lvl3pPr>
            <a:lvl4pPr marL="1241969" indent="-233994" algn="l" defTabSz="457189" rtl="0" eaLnBrk="1" latinLnBrk="0" hangingPunct="1">
              <a:spcBef>
                <a:spcPct val="20000"/>
              </a:spcBef>
              <a:spcAft>
                <a:spcPts val="600"/>
              </a:spcAft>
              <a:buClrTx/>
              <a:buSzPct val="92000"/>
              <a:buFont typeface="Wingdings 2" panose="05020102010507070707" pitchFamily="18" charset="2"/>
              <a:buChar char=""/>
              <a:defRPr sz="1200" kern="1200">
                <a:solidFill>
                  <a:schemeClr val="tx2"/>
                </a:solidFill>
                <a:latin typeface="+mn-lt"/>
                <a:ea typeface="+mn-ea"/>
                <a:cs typeface="+mn-cs"/>
              </a:defRPr>
            </a:lvl4pPr>
            <a:lvl5pPr marL="1601960" indent="-233994" algn="l" defTabSz="457189" rtl="0" eaLnBrk="1" latinLnBrk="0" hangingPunct="1">
              <a:spcBef>
                <a:spcPct val="20000"/>
              </a:spcBef>
              <a:spcAft>
                <a:spcPts val="600"/>
              </a:spcAft>
              <a:buClrTx/>
              <a:buSzPct val="92000"/>
              <a:buFont typeface="Wingdings 2" panose="05020102010507070707" pitchFamily="18" charset="2"/>
              <a:buChar char=""/>
              <a:defRPr sz="1200" kern="1200">
                <a:solidFill>
                  <a:schemeClr val="tx2"/>
                </a:solidFill>
                <a:latin typeface="+mn-lt"/>
                <a:ea typeface="+mn-ea"/>
                <a:cs typeface="+mn-cs"/>
              </a:defRPr>
            </a:lvl5pPr>
            <a:lvl6pPr marL="1899953" indent="-228594" algn="l" defTabSz="457189"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199945" indent="-228594" algn="l" defTabSz="457189"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499938" indent="-228594" algn="l" defTabSz="457189"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799930" indent="-228594" algn="l" defTabSz="457189"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285744" marR="0" lvl="0" indent="-285744" algn="l" defTabSz="914377" rtl="0" eaLnBrk="1" fontAlgn="auto" latinLnBrk="0" hangingPunct="1">
              <a:lnSpc>
                <a:spcPct val="110000"/>
              </a:lnSpc>
              <a:spcBef>
                <a:spcPts val="0"/>
              </a:spcBef>
              <a:spcAft>
                <a:spcPts val="0"/>
              </a:spcAft>
              <a:buClrTx/>
              <a:buSzPct val="100000"/>
              <a:buFont typeface="Wingdings" panose="05000000000000000000" pitchFamily="2" charset="2"/>
              <a:buChar char="Ø"/>
              <a:tabLst>
                <a:tab pos="173034" algn="l"/>
              </a:tabLst>
              <a:defRPr/>
            </a:pPr>
            <a:r>
              <a:rPr kumimoji="0" lang="en-US" sz="1100" b="0" i="0" u="none" strike="noStrike" kern="1200" cap="none" spc="0" normalizeH="0" baseline="0" noProof="0" dirty="0">
                <a:ln>
                  <a:noFill/>
                </a:ln>
                <a:solidFill>
                  <a:schemeClr val="tx1"/>
                </a:solidFill>
                <a:effectLst/>
                <a:uLnTx/>
                <a:uFillTx/>
                <a:latin typeface="Tahoma" panose="020B0604030504040204" pitchFamily="34" charset="0"/>
                <a:ea typeface="Tahoma" panose="020B0604030504040204" pitchFamily="34" charset="0"/>
                <a:cs typeface="Tahoma" panose="020B0604030504040204" pitchFamily="34" charset="0"/>
              </a:rPr>
              <a:t>Note that women, both the </a:t>
            </a:r>
            <a:r>
              <a:rPr lang="en-US" sz="1100" dirty="0">
                <a:solidFill>
                  <a:schemeClr val="tx1"/>
                </a:solidFill>
                <a:latin typeface="Tahoma" panose="020B0604030504040204" pitchFamily="34" charset="0"/>
                <a:ea typeface="Tahoma" panose="020B0604030504040204" pitchFamily="34" charset="0"/>
                <a:cs typeface="Tahoma" panose="020B0604030504040204" pitchFamily="34" charset="0"/>
              </a:rPr>
              <a:t>youngest</a:t>
            </a:r>
            <a:r>
              <a:rPr kumimoji="0" lang="en-US" sz="1100" b="0" i="0" u="none" strike="noStrike" kern="1200" cap="none" spc="0" normalizeH="0" baseline="0" noProof="0" dirty="0">
                <a:ln>
                  <a:noFill/>
                </a:ln>
                <a:solidFill>
                  <a:schemeClr val="tx1"/>
                </a:solidFill>
                <a:effectLst/>
                <a:uLnTx/>
                <a:uFillTx/>
                <a:latin typeface="Tahoma" panose="020B0604030504040204" pitchFamily="34" charset="0"/>
                <a:ea typeface="Tahoma" panose="020B0604030504040204" pitchFamily="34" charset="0"/>
                <a:cs typeface="Tahoma" panose="020B0604030504040204" pitchFamily="34" charset="0"/>
              </a:rPr>
              <a:t> and oldest Oak Park residents, and lower-income households tend to prefer the</a:t>
            </a:r>
            <a:r>
              <a:rPr lang="en-US" sz="1100" dirty="0">
                <a:solidFill>
                  <a:schemeClr val="tx1"/>
                </a:solidFill>
                <a:latin typeface="Tahoma" panose="020B0604030504040204" pitchFamily="34" charset="0"/>
                <a:ea typeface="Tahoma" panose="020B0604030504040204" pitchFamily="34" charset="0"/>
                <a:cs typeface="Tahoma" panose="020B0604030504040204" pitchFamily="34" charset="0"/>
              </a:rPr>
              <a:t> printed version by nearly a 2:1 margin (or higher) over the digital option.  </a:t>
            </a:r>
          </a:p>
          <a:p>
            <a:pPr marL="285744" marR="0" lvl="0" indent="-285744" algn="l" defTabSz="914377" rtl="0" eaLnBrk="1" fontAlgn="auto" latinLnBrk="0" hangingPunct="1">
              <a:lnSpc>
                <a:spcPct val="110000"/>
              </a:lnSpc>
              <a:spcBef>
                <a:spcPts val="0"/>
              </a:spcBef>
              <a:spcAft>
                <a:spcPts val="0"/>
              </a:spcAft>
              <a:buClrTx/>
              <a:buSzPct val="100000"/>
              <a:buFont typeface="Wingdings" panose="05000000000000000000" pitchFamily="2" charset="2"/>
              <a:buChar char="Ø"/>
              <a:tabLst>
                <a:tab pos="173034" algn="l"/>
              </a:tabLst>
              <a:defRPr/>
            </a:pPr>
            <a:endParaRPr kumimoji="0" lang="en-US" sz="1100" b="0" i="0" u="none" strike="noStrike" kern="1200" cap="none" spc="0" normalizeH="0" baseline="0" noProof="0" dirty="0">
              <a:ln>
                <a:noFill/>
              </a:ln>
              <a:solidFill>
                <a:schemeClr val="tx1"/>
              </a:solidFill>
              <a:effectLst/>
              <a:uLnTx/>
              <a:uFillTx/>
              <a:latin typeface="Tahoma" panose="020B0604030504040204" pitchFamily="34" charset="0"/>
              <a:ea typeface="Tahoma" panose="020B0604030504040204" pitchFamily="34" charset="0"/>
              <a:cs typeface="Tahoma" panose="020B0604030504040204" pitchFamily="34" charset="0"/>
            </a:endParaRPr>
          </a:p>
          <a:p>
            <a:pPr marL="285744" marR="0" lvl="0" indent="-285744" algn="l" defTabSz="914377" rtl="0" eaLnBrk="1" fontAlgn="auto" latinLnBrk="0" hangingPunct="1">
              <a:lnSpc>
                <a:spcPct val="110000"/>
              </a:lnSpc>
              <a:spcBef>
                <a:spcPts val="0"/>
              </a:spcBef>
              <a:spcAft>
                <a:spcPts val="0"/>
              </a:spcAft>
              <a:buClrTx/>
              <a:buSzPct val="100000"/>
              <a:buFont typeface="Wingdings" panose="05000000000000000000" pitchFamily="2" charset="2"/>
              <a:buChar char="Ø"/>
              <a:tabLst>
                <a:tab pos="173034" algn="l"/>
              </a:tabLst>
              <a:defRPr/>
            </a:pPr>
            <a:r>
              <a:rPr lang="en-US" sz="1100" dirty="0">
                <a:solidFill>
                  <a:schemeClr val="tx1"/>
                </a:solidFill>
                <a:latin typeface="Tahoma" panose="020B0604030504040204" pitchFamily="34" charset="0"/>
                <a:ea typeface="Tahoma" panose="020B0604030504040204" pitchFamily="34" charset="0"/>
                <a:cs typeface="Tahoma" panose="020B0604030504040204" pitchFamily="34" charset="0"/>
              </a:rPr>
              <a:t>At least half of men, higher income residents, and ages 35-64 would favor a digital link via email.</a:t>
            </a:r>
            <a:endParaRPr kumimoji="0" lang="en-US" sz="1100" b="0" i="0" u="none" strike="noStrike" kern="1200" cap="none" spc="0" normalizeH="0" baseline="0" noProof="0" dirty="0">
              <a:ln>
                <a:noFill/>
              </a:ln>
              <a:solidFill>
                <a:schemeClr val="tx1"/>
              </a:solidFill>
              <a:effectLst/>
              <a:uLnTx/>
              <a:uFillTx/>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88610963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8F84C2F-4A29-3572-2DE5-9BF18FBB909E}"/>
              </a:ext>
            </a:extLst>
          </p:cNvPr>
          <p:cNvSpPr/>
          <p:nvPr/>
        </p:nvSpPr>
        <p:spPr>
          <a:xfrm>
            <a:off x="0" y="2438399"/>
            <a:ext cx="8001000" cy="1371600"/>
          </a:xfrm>
          <a:prstGeom prst="rect">
            <a:avLst/>
          </a:prstGeom>
          <a:solidFill>
            <a:srgbClr val="7AA845"/>
          </a:solidFill>
          <a:ln w="50800" cap="rnd" cmpd="dbl" algn="ctr">
            <a:noFill/>
            <a:prstDash val="solid"/>
          </a:ln>
          <a:effectLst/>
        </p:spPr>
        <p:txBody>
          <a:bodyPr anchor="ctr"/>
          <a:lstStyle/>
          <a:p>
            <a:pPr marL="0" marR="0" lvl="0" indent="0" defTabSz="914400" eaLnBrk="1" fontAlgn="auto" latinLnBrk="0" hangingPunct="1">
              <a:lnSpc>
                <a:spcPct val="100000"/>
              </a:lnSpc>
              <a:spcBef>
                <a:spcPts val="0"/>
              </a:spcBef>
              <a:spcAft>
                <a:spcPts val="0"/>
              </a:spcAft>
              <a:buClrTx/>
              <a:buSzTx/>
              <a:buFontTx/>
              <a:buNone/>
              <a:tabLst/>
              <a:defRPr/>
            </a:pPr>
            <a:r>
              <a:rPr lang="en-US" sz="2400" kern="0" dirty="0">
                <a:solidFill>
                  <a:prstClr val="white"/>
                </a:solidFill>
                <a:latin typeface="Tahoma" panose="020B0604030504040204" pitchFamily="34" charset="0"/>
                <a:ea typeface="Tahoma" panose="020B0604030504040204" pitchFamily="34" charset="0"/>
                <a:cs typeface="Tahoma" panose="020B0604030504040204" pitchFamily="34" charset="0"/>
              </a:rPr>
              <a:t>	I</a:t>
            </a:r>
            <a:r>
              <a:rPr kumimoji="0" lang="en-US" sz="2400" b="0" i="0" u="none" strike="noStrike" kern="0" cap="none" spc="0" normalizeH="0" baseline="0" noProof="0" dirty="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rPr>
              <a:t>X. 	Final Comments/Suggestions</a:t>
            </a:r>
          </a:p>
        </p:txBody>
      </p:sp>
      <p:sp>
        <p:nvSpPr>
          <p:cNvPr id="5" name="Rectangle 4">
            <a:extLst>
              <a:ext uri="{FF2B5EF4-FFF2-40B4-BE49-F238E27FC236}">
                <a16:creationId xmlns:a16="http://schemas.microsoft.com/office/drawing/2014/main" id="{249D5101-5743-D165-0CEF-CA7693765855}"/>
              </a:ext>
            </a:extLst>
          </p:cNvPr>
          <p:cNvSpPr/>
          <p:nvPr/>
        </p:nvSpPr>
        <p:spPr>
          <a:xfrm rot="10800000">
            <a:off x="8077200" y="2438399"/>
            <a:ext cx="1066800" cy="1371600"/>
          </a:xfrm>
          <a:prstGeom prst="rect">
            <a:avLst/>
          </a:prstGeom>
          <a:solidFill>
            <a:srgbClr val="0070C0"/>
          </a:solidFill>
          <a:ln w="50800" cap="rnd" cmpd="dbl"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Gill Sans MT" panose="020B0502020104020203"/>
              <a:ea typeface="+mn-ea"/>
              <a:cs typeface="+mn-cs"/>
            </a:endParaRPr>
          </a:p>
        </p:txBody>
      </p:sp>
    </p:spTree>
    <p:extLst>
      <p:ext uri="{BB962C8B-B14F-4D97-AF65-F5344CB8AC3E}">
        <p14:creationId xmlns:p14="http://schemas.microsoft.com/office/powerpoint/2010/main" val="2650997180"/>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a:extLst>
              <a:ext uri="{FF2B5EF4-FFF2-40B4-BE49-F238E27FC236}">
                <a16:creationId xmlns:a16="http://schemas.microsoft.com/office/drawing/2014/main" id="{B7D5FD97-59AA-2CA4-75EA-695EB07B46B0}"/>
              </a:ext>
            </a:extLst>
          </p:cNvPr>
          <p:cNvGraphicFramePr/>
          <p:nvPr>
            <p:extLst>
              <p:ext uri="{D42A27DB-BD31-4B8C-83A1-F6EECF244321}">
                <p14:modId xmlns:p14="http://schemas.microsoft.com/office/powerpoint/2010/main" val="1406001179"/>
              </p:ext>
            </p:extLst>
          </p:nvPr>
        </p:nvGraphicFramePr>
        <p:xfrm>
          <a:off x="-185023" y="3833870"/>
          <a:ext cx="3774569" cy="2425284"/>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Chart 5">
            <a:extLst>
              <a:ext uri="{FF2B5EF4-FFF2-40B4-BE49-F238E27FC236}">
                <a16:creationId xmlns:a16="http://schemas.microsoft.com/office/drawing/2014/main" id="{AA24F95F-25C9-2622-5AA1-1F3A45BBC3BC}"/>
              </a:ext>
            </a:extLst>
          </p:cNvPr>
          <p:cNvGraphicFramePr/>
          <p:nvPr>
            <p:extLst>
              <p:ext uri="{D42A27DB-BD31-4B8C-83A1-F6EECF244321}">
                <p14:modId xmlns:p14="http://schemas.microsoft.com/office/powerpoint/2010/main" val="3281173414"/>
              </p:ext>
            </p:extLst>
          </p:nvPr>
        </p:nvGraphicFramePr>
        <p:xfrm>
          <a:off x="2521200" y="3714239"/>
          <a:ext cx="4759105" cy="2805338"/>
        </p:xfrm>
        <a:graphic>
          <a:graphicData uri="http://schemas.openxmlformats.org/drawingml/2006/chart">
            <c:chart xmlns:c="http://schemas.openxmlformats.org/drawingml/2006/chart" xmlns:r="http://schemas.openxmlformats.org/officeDocument/2006/relationships" r:id="rId3"/>
          </a:graphicData>
        </a:graphic>
      </p:graphicFrame>
      <p:sp>
        <p:nvSpPr>
          <p:cNvPr id="7" name="Title 2">
            <a:extLst>
              <a:ext uri="{FF2B5EF4-FFF2-40B4-BE49-F238E27FC236}">
                <a16:creationId xmlns:a16="http://schemas.microsoft.com/office/drawing/2014/main" id="{7BB46418-F098-6104-419B-E3861E8418A5}"/>
              </a:ext>
            </a:extLst>
          </p:cNvPr>
          <p:cNvSpPr txBox="1">
            <a:spLocks/>
          </p:cNvSpPr>
          <p:nvPr/>
        </p:nvSpPr>
        <p:spPr>
          <a:xfrm>
            <a:off x="531625" y="587848"/>
            <a:ext cx="7989752" cy="671210"/>
          </a:xfrm>
          <a:prstGeom prst="rect">
            <a:avLst/>
          </a:prstGeom>
        </p:spPr>
        <p:txBody>
          <a:bodyPr vert="horz" lIns="91440" tIns="45720" rIns="91440" bIns="45720" rtlCol="0" anchor="ctr">
            <a:noAutofit/>
          </a:bodyPr>
          <a:lstStyle>
            <a:lvl1pPr algn="l" defTabSz="457189" rtl="0" eaLnBrk="1" latinLnBrk="0" hangingPunct="1">
              <a:spcBef>
                <a:spcPct val="0"/>
              </a:spcBef>
              <a:buNone/>
              <a:defRPr sz="2000" b="1" kern="1200" cap="none" baseline="0">
                <a:solidFill>
                  <a:sysClr val="windowText" lastClr="000000"/>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marR="0" lvl="0" indent="0" algn="l" defTabSz="457189" rtl="0" eaLnBrk="1" fontAlgn="auto" latinLnBrk="0" hangingPunct="1">
              <a:lnSpc>
                <a:spcPct val="100000"/>
              </a:lnSpc>
              <a:spcBef>
                <a:spcPct val="0"/>
              </a:spcBef>
              <a:spcAft>
                <a:spcPts val="0"/>
              </a:spcAft>
              <a:buClrTx/>
              <a:buSzTx/>
              <a:buFontTx/>
              <a:buNone/>
              <a:tabLst/>
              <a:defRPr/>
            </a:pPr>
            <a:r>
              <a:rPr kumimoji="0" lang="en-US" sz="1300" b="1" i="0" u="none" strike="noStrike" kern="1200" cap="none" spc="0" normalizeH="0" baseline="0" noProof="0" dirty="0">
                <a:ln>
                  <a:noFill/>
                </a:ln>
                <a:solidFill>
                  <a:schemeClr val="tx1"/>
                </a:solidFill>
                <a:effectLst/>
                <a:uLnTx/>
                <a:uFillTx/>
                <a:latin typeface="Tahoma" panose="020B0604030504040204" pitchFamily="34" charset="0"/>
                <a:ea typeface="Tahoma" panose="020B0604030504040204" pitchFamily="34" charset="0"/>
                <a:cs typeface="Tahoma" panose="020B0604030504040204" pitchFamily="34" charset="0"/>
              </a:rPr>
              <a:t>Only one-third (34%) of respondents offered final comments or suggestions for the District.  Note that 5% are very satisfied and simply want the PDOP to continue what it is doing.</a:t>
            </a:r>
          </a:p>
        </p:txBody>
      </p:sp>
      <p:sp>
        <p:nvSpPr>
          <p:cNvPr id="8" name="Content Placeholder 2">
            <a:extLst>
              <a:ext uri="{FF2B5EF4-FFF2-40B4-BE49-F238E27FC236}">
                <a16:creationId xmlns:a16="http://schemas.microsoft.com/office/drawing/2014/main" id="{1C01450B-EC53-08F8-B840-2B34A38552C2}"/>
              </a:ext>
            </a:extLst>
          </p:cNvPr>
          <p:cNvSpPr txBox="1">
            <a:spLocks/>
          </p:cNvSpPr>
          <p:nvPr/>
        </p:nvSpPr>
        <p:spPr>
          <a:xfrm>
            <a:off x="581191" y="1407888"/>
            <a:ext cx="7976627" cy="409740"/>
          </a:xfrm>
          <a:prstGeom prst="rect">
            <a:avLst/>
          </a:prstGeom>
        </p:spPr>
        <p:txBody>
          <a:bodyPr vert="horz" lIns="91440" tIns="45720" rIns="91440" bIns="45720" rtlCol="0" anchor="t">
            <a:noAutofit/>
          </a:bodyPr>
          <a:lstStyle>
            <a:lvl1pPr marL="305992" indent="-305992" algn="l" defTabSz="457189" rtl="0" eaLnBrk="1" latinLnBrk="0" hangingPunct="1">
              <a:spcBef>
                <a:spcPct val="20000"/>
              </a:spcBef>
              <a:spcAft>
                <a:spcPts val="600"/>
              </a:spcAft>
              <a:buClrTx/>
              <a:buSzPct val="92000"/>
              <a:buFont typeface="Wingdings" panose="05000000000000000000" pitchFamily="2" charset="2"/>
              <a:buChar char="Ø"/>
              <a:defRPr sz="1200" kern="1200">
                <a:solidFill>
                  <a:schemeClr val="tx2"/>
                </a:solidFill>
                <a:latin typeface="+mn-lt"/>
                <a:ea typeface="+mn-ea"/>
                <a:cs typeface="+mn-cs"/>
              </a:defRPr>
            </a:lvl1pPr>
            <a:lvl2pPr marL="629984" indent="-305992" algn="l" defTabSz="457189" rtl="0" eaLnBrk="1" latinLnBrk="0" hangingPunct="1">
              <a:spcBef>
                <a:spcPct val="20000"/>
              </a:spcBef>
              <a:spcAft>
                <a:spcPts val="600"/>
              </a:spcAft>
              <a:buClrTx/>
              <a:buSzPct val="92000"/>
              <a:buFont typeface="Wingdings 2" panose="05020102010507070707" pitchFamily="18" charset="2"/>
              <a:buChar char=""/>
              <a:defRPr sz="1200" kern="1200">
                <a:solidFill>
                  <a:schemeClr val="tx2"/>
                </a:solidFill>
                <a:latin typeface="+mn-lt"/>
                <a:ea typeface="+mn-ea"/>
                <a:cs typeface="+mn-cs"/>
              </a:defRPr>
            </a:lvl2pPr>
            <a:lvl3pPr marL="899978" indent="-269993" algn="l" defTabSz="457189" rtl="0" eaLnBrk="1" latinLnBrk="0" hangingPunct="1">
              <a:spcBef>
                <a:spcPct val="20000"/>
              </a:spcBef>
              <a:spcAft>
                <a:spcPts val="600"/>
              </a:spcAft>
              <a:buClrTx/>
              <a:buSzPct val="92000"/>
              <a:buFont typeface="Wingdings 2" panose="05020102010507070707" pitchFamily="18" charset="2"/>
              <a:buChar char=""/>
              <a:defRPr sz="1200" kern="1200">
                <a:solidFill>
                  <a:schemeClr val="tx2"/>
                </a:solidFill>
                <a:latin typeface="+mn-lt"/>
                <a:ea typeface="+mn-ea"/>
                <a:cs typeface="+mn-cs"/>
              </a:defRPr>
            </a:lvl3pPr>
            <a:lvl4pPr marL="1241969" indent="-233994" algn="l" defTabSz="457189" rtl="0" eaLnBrk="1" latinLnBrk="0" hangingPunct="1">
              <a:spcBef>
                <a:spcPct val="20000"/>
              </a:spcBef>
              <a:spcAft>
                <a:spcPts val="600"/>
              </a:spcAft>
              <a:buClrTx/>
              <a:buSzPct val="92000"/>
              <a:buFont typeface="Wingdings 2" panose="05020102010507070707" pitchFamily="18" charset="2"/>
              <a:buChar char=""/>
              <a:defRPr sz="1200" kern="1200">
                <a:solidFill>
                  <a:schemeClr val="tx2"/>
                </a:solidFill>
                <a:latin typeface="+mn-lt"/>
                <a:ea typeface="+mn-ea"/>
                <a:cs typeface="+mn-cs"/>
              </a:defRPr>
            </a:lvl4pPr>
            <a:lvl5pPr marL="1601960" indent="-233994" algn="l" defTabSz="457189" rtl="0" eaLnBrk="1" latinLnBrk="0" hangingPunct="1">
              <a:spcBef>
                <a:spcPct val="20000"/>
              </a:spcBef>
              <a:spcAft>
                <a:spcPts val="600"/>
              </a:spcAft>
              <a:buClrTx/>
              <a:buSzPct val="92000"/>
              <a:buFont typeface="Wingdings 2" panose="05020102010507070707" pitchFamily="18" charset="2"/>
              <a:buChar char=""/>
              <a:defRPr sz="1200" kern="1200">
                <a:solidFill>
                  <a:schemeClr val="tx2"/>
                </a:solidFill>
                <a:latin typeface="+mn-lt"/>
                <a:ea typeface="+mn-ea"/>
                <a:cs typeface="+mn-cs"/>
              </a:defRPr>
            </a:lvl5pPr>
            <a:lvl6pPr marL="1899953" indent="-228594" algn="l" defTabSz="457189"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199945" indent="-228594" algn="l" defTabSz="457189"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499938" indent="-228594" algn="l" defTabSz="457189"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799930" indent="-228594" algn="l" defTabSz="457189"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285744" marR="0" lvl="0" indent="-285744" algn="l" defTabSz="914377" rtl="0" eaLnBrk="1" fontAlgn="auto" latinLnBrk="0" hangingPunct="1">
              <a:lnSpc>
                <a:spcPct val="110000"/>
              </a:lnSpc>
              <a:spcBef>
                <a:spcPts val="0"/>
              </a:spcBef>
              <a:spcAft>
                <a:spcPts val="0"/>
              </a:spcAft>
              <a:buClrTx/>
              <a:buSzPct val="100000"/>
              <a:buFont typeface="Wingdings" panose="05000000000000000000" pitchFamily="2" charset="2"/>
              <a:buChar char="Ø"/>
              <a:tabLst>
                <a:tab pos="173034" algn="l"/>
              </a:tabLst>
              <a:defRPr/>
            </a:pPr>
            <a:r>
              <a:rPr kumimoji="0" lang="en-US" sz="1100" b="0" i="0" u="none" strike="noStrike" kern="1200" cap="none" spc="0" normalizeH="0" baseline="0" noProof="0" dirty="0">
                <a:ln>
                  <a:noFill/>
                </a:ln>
                <a:solidFill>
                  <a:schemeClr val="tx1"/>
                </a:solidFill>
                <a:effectLst/>
                <a:uLnTx/>
                <a:uFillTx/>
                <a:latin typeface="Tahoma" panose="020B0604030504040204" pitchFamily="34" charset="0"/>
                <a:ea typeface="Tahoma" panose="020B0604030504040204" pitchFamily="34" charset="0"/>
                <a:cs typeface="Tahoma" panose="020B0604030504040204" pitchFamily="34" charset="0"/>
              </a:rPr>
              <a:t>The three top improvements concern:</a:t>
            </a:r>
          </a:p>
          <a:p>
            <a:pPr marL="285744" marR="0" lvl="0" indent="-285744" algn="l" defTabSz="914377" rtl="0" eaLnBrk="1" fontAlgn="auto" latinLnBrk="0" hangingPunct="1">
              <a:lnSpc>
                <a:spcPct val="110000"/>
              </a:lnSpc>
              <a:spcBef>
                <a:spcPts val="0"/>
              </a:spcBef>
              <a:spcAft>
                <a:spcPts val="0"/>
              </a:spcAft>
              <a:buClrTx/>
              <a:buSzPct val="100000"/>
              <a:buFont typeface="Wingdings" panose="05000000000000000000" pitchFamily="2" charset="2"/>
              <a:buChar char="Ø"/>
              <a:tabLst>
                <a:tab pos="173034" algn="l"/>
              </a:tabLst>
              <a:defRPr/>
            </a:pPr>
            <a:endParaRPr lang="en-US" sz="1100" dirty="0">
              <a:solidFill>
                <a:schemeClr val="tx1"/>
              </a:solidFill>
              <a:latin typeface="Tahoma" panose="020B0604030504040204" pitchFamily="34" charset="0"/>
              <a:ea typeface="Tahoma" panose="020B0604030504040204" pitchFamily="34" charset="0"/>
              <a:cs typeface="Tahoma" panose="020B0604030504040204" pitchFamily="34" charset="0"/>
            </a:endParaRPr>
          </a:p>
          <a:p>
            <a:pPr lvl="1" defTabSz="914377">
              <a:lnSpc>
                <a:spcPct val="110000"/>
              </a:lnSpc>
              <a:spcBef>
                <a:spcPts val="0"/>
              </a:spcBef>
              <a:spcAft>
                <a:spcPts val="0"/>
              </a:spcAft>
              <a:buSzPct val="100000"/>
              <a:buFont typeface="Wingdings" panose="05000000000000000000" pitchFamily="2" charset="2"/>
              <a:buChar char="§"/>
              <a:tabLst>
                <a:tab pos="173034" algn="l"/>
              </a:tabLst>
              <a:defRPr/>
            </a:pPr>
            <a:r>
              <a:rPr lang="en-US" sz="1100" dirty="0">
                <a:solidFill>
                  <a:schemeClr val="tx1"/>
                </a:solidFill>
                <a:latin typeface="Tahoma" panose="020B0604030504040204" pitchFamily="34" charset="0"/>
                <a:ea typeface="Tahoma" panose="020B0604030504040204" pitchFamily="34" charset="0"/>
                <a:cs typeface="Tahoma" panose="020B0604030504040204" pitchFamily="34" charset="0"/>
              </a:rPr>
              <a:t>Management/admin suggestions, most often longer schedules or facility seasons – especially for the pools – along with more park safety, better communications, reduced spending/taxes, and improvements to the website and online registration platform</a:t>
            </a:r>
          </a:p>
          <a:p>
            <a:pPr lvl="1" defTabSz="914377">
              <a:lnSpc>
                <a:spcPct val="110000"/>
              </a:lnSpc>
              <a:spcBef>
                <a:spcPts val="0"/>
              </a:spcBef>
              <a:spcAft>
                <a:spcPts val="0"/>
              </a:spcAft>
              <a:buSzPct val="100000"/>
              <a:buFont typeface="Wingdings" panose="05000000000000000000" pitchFamily="2" charset="2"/>
              <a:buChar char="§"/>
              <a:tabLst>
                <a:tab pos="173034" algn="l"/>
              </a:tabLst>
              <a:defRPr/>
            </a:pPr>
            <a:endParaRPr lang="en-US" sz="1100" dirty="0">
              <a:solidFill>
                <a:schemeClr val="tx1"/>
              </a:solidFill>
              <a:latin typeface="Tahoma" panose="020B0604030504040204" pitchFamily="34" charset="0"/>
              <a:ea typeface="Tahoma" panose="020B0604030504040204" pitchFamily="34" charset="0"/>
              <a:cs typeface="Tahoma" panose="020B0604030504040204" pitchFamily="34" charset="0"/>
            </a:endParaRPr>
          </a:p>
          <a:p>
            <a:pPr lvl="1" defTabSz="914377">
              <a:lnSpc>
                <a:spcPct val="110000"/>
              </a:lnSpc>
              <a:spcBef>
                <a:spcPts val="0"/>
              </a:spcBef>
              <a:spcAft>
                <a:spcPts val="0"/>
              </a:spcAft>
              <a:buSzPct val="100000"/>
              <a:buFont typeface="Wingdings" panose="05000000000000000000" pitchFamily="2" charset="2"/>
              <a:buChar char="§"/>
              <a:tabLst>
                <a:tab pos="173034" algn="l"/>
              </a:tabLst>
              <a:defRPr/>
            </a:pPr>
            <a:r>
              <a:rPr lang="en-US" sz="1100" dirty="0">
                <a:solidFill>
                  <a:schemeClr val="tx1"/>
                </a:solidFill>
                <a:latin typeface="Tahoma" panose="020B0604030504040204" pitchFamily="34" charset="0"/>
                <a:ea typeface="Tahoma" panose="020B0604030504040204" pitchFamily="34" charset="0"/>
                <a:cs typeface="Tahoma" panose="020B0604030504040204" pitchFamily="34" charset="0"/>
              </a:rPr>
              <a:t>Parks and facilities, especially more park amenities and improved landscaping</a:t>
            </a:r>
          </a:p>
          <a:p>
            <a:pPr lvl="1" defTabSz="914377">
              <a:lnSpc>
                <a:spcPct val="110000"/>
              </a:lnSpc>
              <a:spcBef>
                <a:spcPts val="0"/>
              </a:spcBef>
              <a:spcAft>
                <a:spcPts val="0"/>
              </a:spcAft>
              <a:buSzPct val="100000"/>
              <a:buFont typeface="Wingdings" panose="05000000000000000000" pitchFamily="2" charset="2"/>
              <a:buChar char="§"/>
              <a:tabLst>
                <a:tab pos="173034" algn="l"/>
              </a:tabLst>
              <a:defRPr/>
            </a:pPr>
            <a:endParaRPr lang="en-US" sz="1100" dirty="0">
              <a:solidFill>
                <a:schemeClr val="tx1"/>
              </a:solidFill>
              <a:latin typeface="Tahoma" panose="020B0604030504040204" pitchFamily="34" charset="0"/>
              <a:ea typeface="Tahoma" panose="020B0604030504040204" pitchFamily="34" charset="0"/>
              <a:cs typeface="Tahoma" panose="020B0604030504040204" pitchFamily="34" charset="0"/>
            </a:endParaRPr>
          </a:p>
          <a:p>
            <a:pPr lvl="1" defTabSz="914377">
              <a:lnSpc>
                <a:spcPct val="110000"/>
              </a:lnSpc>
              <a:spcBef>
                <a:spcPts val="0"/>
              </a:spcBef>
              <a:spcAft>
                <a:spcPts val="0"/>
              </a:spcAft>
              <a:buSzPct val="100000"/>
              <a:buFont typeface="Wingdings" panose="05000000000000000000" pitchFamily="2" charset="2"/>
              <a:buChar char="§"/>
              <a:tabLst>
                <a:tab pos="173034" algn="l"/>
              </a:tabLst>
              <a:defRPr/>
            </a:pPr>
            <a:r>
              <a:rPr lang="en-US" sz="1100" dirty="0">
                <a:solidFill>
                  <a:schemeClr val="tx1"/>
                </a:solidFill>
                <a:latin typeface="Tahoma" panose="020B0604030504040204" pitchFamily="34" charset="0"/>
                <a:ea typeface="Tahoma" panose="020B0604030504040204" pitchFamily="34" charset="0"/>
                <a:cs typeface="Tahoma" panose="020B0604030504040204" pitchFamily="34" charset="0"/>
              </a:rPr>
              <a:t>Program options for a variety of age groups and types of activities (no consensus – see sample verbatims on the next few pages).</a:t>
            </a:r>
            <a:endParaRPr kumimoji="0" lang="en-US" sz="1100" b="0" i="0" u="none" strike="noStrike" kern="1200" cap="none" spc="0" normalizeH="0" baseline="0" noProof="0" dirty="0">
              <a:ln>
                <a:noFill/>
              </a:ln>
              <a:solidFill>
                <a:schemeClr val="tx1"/>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9" name="TextBox 8">
            <a:extLst>
              <a:ext uri="{FF2B5EF4-FFF2-40B4-BE49-F238E27FC236}">
                <a16:creationId xmlns:a16="http://schemas.microsoft.com/office/drawing/2014/main" id="{D29083CA-3A30-9AC3-3032-FF680D800F21}"/>
              </a:ext>
            </a:extLst>
          </p:cNvPr>
          <p:cNvSpPr txBox="1"/>
          <p:nvPr/>
        </p:nvSpPr>
        <p:spPr>
          <a:xfrm>
            <a:off x="6139904" y="3833870"/>
            <a:ext cx="2704375" cy="784830"/>
          </a:xfrm>
          <a:prstGeom prst="rect">
            <a:avLst/>
          </a:prstGeom>
          <a:noFill/>
        </p:spPr>
        <p:txBody>
          <a:bodyPr wrap="square" rtlCol="0">
            <a:spAutoFit/>
          </a:bodyPr>
          <a:lstStyle/>
          <a:p>
            <a:r>
              <a:rPr lang="en-US" sz="900" dirty="0">
                <a:latin typeface="Tahoma" panose="020B0604030504040204" pitchFamily="34" charset="0"/>
                <a:ea typeface="Tahoma" panose="020B0604030504040204" pitchFamily="34" charset="0"/>
                <a:cs typeface="Tahoma" panose="020B0604030504040204" pitchFamily="34" charset="0"/>
              </a:rPr>
              <a:t>Most often:  3% access issue (longer/different schedules, more parking, etc.); 3% safety at PDOP sites; 2% more/better communications; 2% control spending/lower taxes; 2% easier registration process; 2% better website</a:t>
            </a:r>
          </a:p>
        </p:txBody>
      </p:sp>
      <p:sp>
        <p:nvSpPr>
          <p:cNvPr id="10" name="TextBox 9">
            <a:extLst>
              <a:ext uri="{FF2B5EF4-FFF2-40B4-BE49-F238E27FC236}">
                <a16:creationId xmlns:a16="http://schemas.microsoft.com/office/drawing/2014/main" id="{1A559704-D2DE-F18D-BFC0-59FE550A4BFB}"/>
              </a:ext>
            </a:extLst>
          </p:cNvPr>
          <p:cNvSpPr txBox="1"/>
          <p:nvPr/>
        </p:nvSpPr>
        <p:spPr>
          <a:xfrm>
            <a:off x="6139903" y="4784308"/>
            <a:ext cx="2704375" cy="646331"/>
          </a:xfrm>
          <a:prstGeom prst="rect">
            <a:avLst/>
          </a:prstGeom>
          <a:noFill/>
        </p:spPr>
        <p:txBody>
          <a:bodyPr wrap="square" rtlCol="0">
            <a:spAutoFit/>
          </a:bodyPr>
          <a:lstStyle/>
          <a:p>
            <a:r>
              <a:rPr lang="en-US" sz="900" dirty="0">
                <a:latin typeface="Tahoma" panose="020B0604030504040204" pitchFamily="34" charset="0"/>
                <a:ea typeface="Tahoma" panose="020B0604030504040204" pitchFamily="34" charset="0"/>
                <a:cs typeface="Tahoma" panose="020B0604030504040204" pitchFamily="34" charset="0"/>
              </a:rPr>
              <a:t>Most often:  3% more park amenities for fitness equipment/improved playgrounds/benches; 2% landscaping and natural areas; 2% more sustainable park practices; 2% more dog parks</a:t>
            </a:r>
          </a:p>
        </p:txBody>
      </p:sp>
      <p:sp>
        <p:nvSpPr>
          <p:cNvPr id="11" name="TextBox 10">
            <a:extLst>
              <a:ext uri="{FF2B5EF4-FFF2-40B4-BE49-F238E27FC236}">
                <a16:creationId xmlns:a16="http://schemas.microsoft.com/office/drawing/2014/main" id="{0964F550-1382-63F2-2F9E-E65AAA5CBD22}"/>
              </a:ext>
            </a:extLst>
          </p:cNvPr>
          <p:cNvSpPr txBox="1"/>
          <p:nvPr/>
        </p:nvSpPr>
        <p:spPr>
          <a:xfrm>
            <a:off x="5702702" y="5720481"/>
            <a:ext cx="2858368" cy="646331"/>
          </a:xfrm>
          <a:prstGeom prst="rect">
            <a:avLst/>
          </a:prstGeom>
          <a:noFill/>
        </p:spPr>
        <p:txBody>
          <a:bodyPr wrap="square" rtlCol="0">
            <a:spAutoFit/>
          </a:bodyPr>
          <a:lstStyle/>
          <a:p>
            <a:r>
              <a:rPr lang="en-US" sz="900" dirty="0">
                <a:latin typeface="Tahoma" panose="020B0604030504040204" pitchFamily="34" charset="0"/>
                <a:ea typeface="Tahoma" panose="020B0604030504040204" pitchFamily="34" charset="0"/>
                <a:cs typeface="Tahoma" panose="020B0604030504040204" pitchFamily="34" charset="0"/>
              </a:rPr>
              <a:t>Most often:  2% more for seniors; 1% for all other age groups (adults, teens, youth, preschool) and specific events (sports and non-sports programs, events – very scattered responses)</a:t>
            </a:r>
          </a:p>
        </p:txBody>
      </p:sp>
      <p:sp>
        <p:nvSpPr>
          <p:cNvPr id="12" name="TextBox 11">
            <a:extLst>
              <a:ext uri="{FF2B5EF4-FFF2-40B4-BE49-F238E27FC236}">
                <a16:creationId xmlns:a16="http://schemas.microsoft.com/office/drawing/2014/main" id="{827EC597-AD78-2B96-2D5F-E76E0BC4172B}"/>
              </a:ext>
            </a:extLst>
          </p:cNvPr>
          <p:cNvSpPr txBox="1"/>
          <p:nvPr/>
        </p:nvSpPr>
        <p:spPr>
          <a:xfrm>
            <a:off x="485330" y="3594667"/>
            <a:ext cx="2590802" cy="415498"/>
          </a:xfrm>
          <a:prstGeom prst="rect">
            <a:avLst/>
          </a:prstGeom>
          <a:noFill/>
          <a:ln>
            <a:solidFill>
              <a:schemeClr val="tx1"/>
            </a:solidFill>
          </a:ln>
        </p:spPr>
        <p:txBody>
          <a:bodyPr wrap="square" rtlCol="0">
            <a:spAutoFit/>
          </a:bodyPr>
          <a:lstStyle/>
          <a:p>
            <a:pPr algn="ctr"/>
            <a:r>
              <a:rPr lang="en-US" sz="1200" b="1" dirty="0">
                <a:latin typeface="Tahoma" panose="020B0604030504040204" pitchFamily="34" charset="0"/>
                <a:ea typeface="Tahoma" panose="020B0604030504040204" pitchFamily="34" charset="0"/>
                <a:cs typeface="Tahoma" panose="020B0604030504040204" pitchFamily="34" charset="0"/>
              </a:rPr>
              <a:t>Final Comments/Suggestions?</a:t>
            </a:r>
            <a:endParaRPr lang="en-US" sz="900" b="1" dirty="0">
              <a:latin typeface="Tahoma" panose="020B0604030504040204" pitchFamily="34" charset="0"/>
              <a:ea typeface="Tahoma" panose="020B0604030504040204" pitchFamily="34" charset="0"/>
              <a:cs typeface="Tahoma" panose="020B0604030504040204" pitchFamily="34" charset="0"/>
            </a:endParaRPr>
          </a:p>
          <a:p>
            <a:pPr algn="ctr"/>
            <a:r>
              <a:rPr lang="en-US" sz="900" dirty="0">
                <a:latin typeface="Tahoma" panose="020B0604030504040204" pitchFamily="34" charset="0"/>
                <a:ea typeface="Tahoma" panose="020B0604030504040204" pitchFamily="34" charset="0"/>
                <a:cs typeface="Tahoma" panose="020B0604030504040204" pitchFamily="34" charset="0"/>
              </a:rPr>
              <a:t>(top multiple open-ended responses, n=558)</a:t>
            </a:r>
          </a:p>
        </p:txBody>
      </p:sp>
      <p:sp>
        <p:nvSpPr>
          <p:cNvPr id="13" name="TextBox 12">
            <a:extLst>
              <a:ext uri="{FF2B5EF4-FFF2-40B4-BE49-F238E27FC236}">
                <a16:creationId xmlns:a16="http://schemas.microsoft.com/office/drawing/2014/main" id="{407AFA33-C7DB-0B4A-5F60-ADD3C022F279}"/>
              </a:ext>
            </a:extLst>
          </p:cNvPr>
          <p:cNvSpPr txBox="1"/>
          <p:nvPr/>
        </p:nvSpPr>
        <p:spPr>
          <a:xfrm>
            <a:off x="4521601" y="3491486"/>
            <a:ext cx="2590802" cy="276999"/>
          </a:xfrm>
          <a:prstGeom prst="rect">
            <a:avLst/>
          </a:prstGeom>
          <a:noFill/>
          <a:ln>
            <a:solidFill>
              <a:schemeClr val="tx1"/>
            </a:solidFill>
          </a:ln>
        </p:spPr>
        <p:txBody>
          <a:bodyPr wrap="square" rtlCol="0">
            <a:spAutoFit/>
          </a:bodyPr>
          <a:lstStyle/>
          <a:p>
            <a:pPr algn="ctr"/>
            <a:r>
              <a:rPr lang="en-US" sz="1200" b="1" dirty="0">
                <a:latin typeface="Tahoma" panose="020B0604030504040204" pitchFamily="34" charset="0"/>
                <a:ea typeface="Tahoma" panose="020B0604030504040204" pitchFamily="34" charset="0"/>
                <a:cs typeface="Tahoma" panose="020B0604030504040204" pitchFamily="34" charset="0"/>
              </a:rPr>
              <a:t>Most Frequent Responses</a:t>
            </a:r>
            <a:endParaRPr lang="en-US" sz="900" dirty="0">
              <a:latin typeface="Tahoma" panose="020B0604030504040204" pitchFamily="34" charset="0"/>
              <a:ea typeface="Tahoma" panose="020B0604030504040204" pitchFamily="34" charset="0"/>
              <a:cs typeface="Tahoma" panose="020B0604030504040204" pitchFamily="34" charset="0"/>
            </a:endParaRPr>
          </a:p>
        </p:txBody>
      </p:sp>
      <p:sp>
        <p:nvSpPr>
          <p:cNvPr id="14" name="Arrow: Right 13">
            <a:extLst>
              <a:ext uri="{FF2B5EF4-FFF2-40B4-BE49-F238E27FC236}">
                <a16:creationId xmlns:a16="http://schemas.microsoft.com/office/drawing/2014/main" id="{37B5481B-7B61-89EB-91AC-68A3E350AABA}"/>
              </a:ext>
            </a:extLst>
          </p:cNvPr>
          <p:cNvSpPr/>
          <p:nvPr/>
        </p:nvSpPr>
        <p:spPr>
          <a:xfrm>
            <a:off x="2762473" y="4929673"/>
            <a:ext cx="393700" cy="355600"/>
          </a:xfrm>
          <a:prstGeom prst="rightArrow">
            <a:avLst/>
          </a:prstGeom>
          <a:solidFill>
            <a:srgbClr val="9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TextBox 14">
            <a:extLst>
              <a:ext uri="{FF2B5EF4-FFF2-40B4-BE49-F238E27FC236}">
                <a16:creationId xmlns:a16="http://schemas.microsoft.com/office/drawing/2014/main" id="{D20467E9-E2CA-4F06-5542-DD3DD00DCFE9}"/>
              </a:ext>
            </a:extLst>
          </p:cNvPr>
          <p:cNvSpPr txBox="1"/>
          <p:nvPr/>
        </p:nvSpPr>
        <p:spPr>
          <a:xfrm>
            <a:off x="5093142" y="160055"/>
            <a:ext cx="3451860" cy="261610"/>
          </a:xfrm>
          <a:prstGeom prst="rect">
            <a:avLst/>
          </a:prstGeom>
          <a:noFill/>
        </p:spPr>
        <p:txBody>
          <a:bodyPr wrap="square" rtlCol="0">
            <a:spAutoFit/>
          </a:bodyPr>
          <a:lstStyle/>
          <a:p>
            <a:pPr algn="r"/>
            <a:r>
              <a:rPr lang="en-US" sz="1100" b="1" dirty="0">
                <a:solidFill>
                  <a:schemeClr val="bg1"/>
                </a:solidFill>
                <a:latin typeface="Tahoma" panose="020B0604030504040204" pitchFamily="34" charset="0"/>
                <a:ea typeface="Tahoma" panose="020B0604030504040204" pitchFamily="34" charset="0"/>
                <a:cs typeface="Tahoma" panose="020B0604030504040204" pitchFamily="34" charset="0"/>
              </a:rPr>
              <a:t>Final Suggestions</a:t>
            </a:r>
          </a:p>
        </p:txBody>
      </p:sp>
    </p:spTree>
    <p:extLst>
      <p:ext uri="{BB962C8B-B14F-4D97-AF65-F5344CB8AC3E}">
        <p14:creationId xmlns:p14="http://schemas.microsoft.com/office/powerpoint/2010/main" val="320641540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2">
            <a:extLst>
              <a:ext uri="{FF2B5EF4-FFF2-40B4-BE49-F238E27FC236}">
                <a16:creationId xmlns:a16="http://schemas.microsoft.com/office/drawing/2014/main" id="{F31937E3-90E1-CB05-FA6E-3E7739A484ED}"/>
              </a:ext>
            </a:extLst>
          </p:cNvPr>
          <p:cNvSpPr txBox="1"/>
          <p:nvPr/>
        </p:nvSpPr>
        <p:spPr>
          <a:xfrm>
            <a:off x="696610" y="1259058"/>
            <a:ext cx="7659781" cy="5049799"/>
          </a:xfrm>
          <a:prstGeom prst="rect">
            <a:avLst/>
          </a:prstGeom>
        </p:spPr>
        <p:txBody>
          <a:bodyPr vert="horz" wrap="square" lIns="0" tIns="78441" rIns="0" bIns="0" rtlCol="0">
            <a:spAutoFit/>
          </a:bodyPr>
          <a:lstStyle/>
          <a:p>
            <a:pPr marL="11206"/>
            <a:r>
              <a:rPr lang="en-US" sz="850" b="1" u="sng" dirty="0">
                <a:latin typeface="Tahoma"/>
                <a:cs typeface="Tahoma"/>
              </a:rPr>
              <a:t>Management/Admin Suggestions (TOTAL = 13%)</a:t>
            </a:r>
          </a:p>
          <a:p>
            <a:pPr marL="11206"/>
            <a:endParaRPr lang="en-US" sz="850" i="1" dirty="0">
              <a:latin typeface="Tahoma"/>
              <a:cs typeface="Tahoma"/>
            </a:endParaRPr>
          </a:p>
          <a:p>
            <a:pPr marL="11206"/>
            <a:r>
              <a:rPr lang="en-US" sz="850" i="1" dirty="0">
                <a:latin typeface="Tahoma"/>
                <a:cs typeface="Tahoma"/>
              </a:rPr>
              <a:t>“More pool hours for members.”</a:t>
            </a:r>
          </a:p>
          <a:p>
            <a:pPr marL="11206"/>
            <a:r>
              <a:rPr lang="en-US" sz="850" i="1" dirty="0">
                <a:latin typeface="Tahoma"/>
                <a:cs typeface="Tahoma"/>
              </a:rPr>
              <a:t>“Pool with adults-only hours on weekends and some weeknights!!!”</a:t>
            </a:r>
          </a:p>
          <a:p>
            <a:pPr marL="11206"/>
            <a:r>
              <a:rPr lang="en-US" sz="850" i="1" dirty="0">
                <a:latin typeface="Tahoma"/>
                <a:cs typeface="Tahoma"/>
              </a:rPr>
              <a:t>“Extend the lap swim season at Ridgeland! And DO NOT institute unisex bathrooms / locker room / shower facilities at Rehm!!”</a:t>
            </a:r>
          </a:p>
          <a:p>
            <a:pPr marL="11206"/>
            <a:r>
              <a:rPr lang="en-US" sz="850" i="1" dirty="0">
                <a:latin typeface="Tahoma"/>
                <a:cs typeface="Tahoma"/>
              </a:rPr>
              <a:t>“Better traffic safety and fencing around parks and playgrounds - particularly Rehm Park.  Lack of a safety fence by a busy road is a danger.”</a:t>
            </a:r>
          </a:p>
          <a:p>
            <a:pPr marL="11206"/>
            <a:r>
              <a:rPr lang="en-US" sz="850" i="1" dirty="0">
                <a:latin typeface="Tahoma"/>
                <a:cs typeface="Tahoma"/>
              </a:rPr>
              <a:t>“Better after-hours security.”</a:t>
            </a:r>
          </a:p>
          <a:p>
            <a:pPr marL="11206"/>
            <a:r>
              <a:rPr lang="en-US" sz="850" i="1" dirty="0">
                <a:latin typeface="Tahoma"/>
                <a:cs typeface="Tahoma"/>
              </a:rPr>
              <a:t>“More police presence in parks.”</a:t>
            </a:r>
          </a:p>
          <a:p>
            <a:pPr marL="11206"/>
            <a:r>
              <a:rPr lang="en-US" sz="850" i="1" dirty="0">
                <a:latin typeface="Tahoma"/>
                <a:cs typeface="Tahoma"/>
              </a:rPr>
              <a:t>"Provide better information about park improvement projects and why.  Provide more information or at least try to provide more open swim hours for families at our existing pools.  Stop spending money and placing too many things in small Southside parks. The Northside parks are much bigger.”</a:t>
            </a:r>
          </a:p>
          <a:p>
            <a:pPr marL="11206"/>
            <a:r>
              <a:rPr lang="en-US" sz="850" i="1" dirty="0">
                <a:latin typeface="Tahoma"/>
                <a:cs typeface="Tahoma"/>
              </a:rPr>
              <a:t>“Please keep printing and delivering the program guides, including for summer camp. Then my kids can look at it too.”</a:t>
            </a:r>
          </a:p>
          <a:p>
            <a:pPr marL="11206"/>
            <a:r>
              <a:rPr lang="en-US" sz="850" i="1" dirty="0">
                <a:latin typeface="Tahoma"/>
                <a:cs typeface="Tahoma"/>
              </a:rPr>
              <a:t>“Create a 'Please Deliver' list to condo buildings. We used to receive the yearly/seasonal printed guides; then they stopped coming.”</a:t>
            </a:r>
          </a:p>
          <a:p>
            <a:pPr marL="11206"/>
            <a:r>
              <a:rPr lang="en-US" sz="850" i="1" dirty="0">
                <a:latin typeface="Tahoma"/>
                <a:cs typeface="Tahoma"/>
              </a:rPr>
              <a:t>“I need better info on what programs I may want to use.”</a:t>
            </a:r>
          </a:p>
          <a:p>
            <a:pPr marL="11206"/>
            <a:r>
              <a:rPr lang="en-US" sz="850" i="1" dirty="0">
                <a:latin typeface="Tahoma"/>
                <a:cs typeface="Tahoma"/>
              </a:rPr>
              <a:t>“It's hard to stay in Oak Park due to taxes. 'Only' some amount of extra tax keeps adding to the burden. We don't NEED more and none of us 'deserves' anything. New does not equal better.”</a:t>
            </a:r>
          </a:p>
          <a:p>
            <a:pPr marL="11206"/>
            <a:r>
              <a:rPr lang="en-US" sz="850" i="1" dirty="0">
                <a:latin typeface="Tahoma"/>
                <a:cs typeface="Tahoma"/>
              </a:rPr>
              <a:t>“Stop the pool mania.  One pool crammed down the taxpayers’ throats is enough.”</a:t>
            </a:r>
          </a:p>
          <a:p>
            <a:pPr marL="11206"/>
            <a:r>
              <a:rPr lang="en-US" sz="850" i="1" dirty="0">
                <a:latin typeface="Tahoma"/>
                <a:cs typeface="Tahoma"/>
              </a:rPr>
              <a:t>“Maintain our taxes as-is and don't add extra burden.  We already pay some of the highest property taxes in Illinois and it's ridiculous.”</a:t>
            </a:r>
          </a:p>
          <a:p>
            <a:pPr marL="11206"/>
            <a:r>
              <a:rPr lang="en-US" sz="850" i="1" dirty="0">
                <a:latin typeface="Tahoma"/>
                <a:cs typeface="Tahoma"/>
              </a:rPr>
              <a:t>“Improve signup -- improve Amilia -- Amilia is impossible to navigate.”  </a:t>
            </a:r>
          </a:p>
          <a:p>
            <a:pPr marL="11206"/>
            <a:r>
              <a:rPr lang="en-US" sz="850" i="1" dirty="0">
                <a:latin typeface="Tahoma"/>
                <a:cs typeface="Tahoma"/>
              </a:rPr>
              <a:t>“Please make summer camp enrollment easier. I did everything right, logged in immediately at the exact time and couldn't get my child into camps. It should not be that difficult. I'll do whatever it takes, stand in a line in the pouring rain. I don't want the worry of not having summer camp covered next year. It was worrying from February throughout the summer trying to play the waitlist game. I'm a single working parent and cannot afford the stress on top of the cost.”</a:t>
            </a:r>
          </a:p>
          <a:p>
            <a:pPr marL="11206"/>
            <a:r>
              <a:rPr lang="en-US" sz="850" i="1" dirty="0">
                <a:latin typeface="Tahoma"/>
                <a:cs typeface="Tahoma"/>
              </a:rPr>
              <a:t>“Improve registration for the PDOP and for classes.  It currently takes forever to find one's classes and to find out how to register for them.  Use terminology that is correct and user friendly.  Poor locations and terminology on the website is a deterrent to registration and park district usage.”</a:t>
            </a:r>
          </a:p>
          <a:p>
            <a:pPr marL="11206"/>
            <a:endParaRPr lang="en-US" sz="850" b="1" i="1" u="sng" dirty="0">
              <a:latin typeface="Tahoma"/>
              <a:cs typeface="Tahoma"/>
            </a:endParaRPr>
          </a:p>
          <a:p>
            <a:pPr marL="11206"/>
            <a:r>
              <a:rPr lang="en-US" sz="850" b="1" u="sng" dirty="0">
                <a:latin typeface="Tahoma"/>
                <a:cs typeface="Tahoma"/>
              </a:rPr>
              <a:t>Parks and Facilities (TOTAL = 12%)</a:t>
            </a:r>
          </a:p>
          <a:p>
            <a:pPr marL="11206"/>
            <a:endParaRPr lang="en-US" sz="850" i="1" dirty="0">
              <a:latin typeface="Tahoma"/>
              <a:cs typeface="Tahoma"/>
            </a:endParaRPr>
          </a:p>
          <a:p>
            <a:pPr marL="11206"/>
            <a:r>
              <a:rPr lang="en-US" sz="850" i="1" dirty="0">
                <a:latin typeface="Tahoma"/>
                <a:cs typeface="Tahoma"/>
              </a:rPr>
              <a:t>“Mills Park does not have public toilet facilities. All parks should have toilets available to the public. More park benches around town (like in Forest Park) would be nice for the elderly as well.”</a:t>
            </a:r>
          </a:p>
          <a:p>
            <a:pPr marL="11206"/>
            <a:r>
              <a:rPr lang="en-US" sz="850" i="1" dirty="0">
                <a:latin typeface="Tahoma"/>
                <a:cs typeface="Tahoma"/>
              </a:rPr>
              <a:t>“Have park bathrooms stay open longer into year.”</a:t>
            </a:r>
          </a:p>
          <a:p>
            <a:pPr marL="11206"/>
            <a:r>
              <a:rPr lang="en-US" sz="850" i="1" dirty="0">
                <a:latin typeface="Tahoma"/>
                <a:cs typeface="Tahoma"/>
              </a:rPr>
              <a:t>“We really miss an indoor soccer facility.  The drive to Chicago Soccer on North Ave. is really long during rush hour.”</a:t>
            </a:r>
          </a:p>
          <a:p>
            <a:pPr marL="11206"/>
            <a:r>
              <a:rPr lang="en-US" sz="850" i="1" dirty="0">
                <a:latin typeface="Tahoma"/>
                <a:cs typeface="Tahoma"/>
              </a:rPr>
              <a:t>“Austin Garden; the grass needs better care.  Holes are in the grass that are dangerous.”</a:t>
            </a:r>
          </a:p>
          <a:p>
            <a:pPr marL="11206"/>
            <a:r>
              <a:rPr lang="en-US" sz="850" i="1" dirty="0">
                <a:latin typeface="Tahoma"/>
                <a:cs typeface="Tahoma"/>
              </a:rPr>
              <a:t>“Cleaner floors at the karate facilities.”</a:t>
            </a:r>
          </a:p>
          <a:p>
            <a:pPr marL="11206"/>
            <a:r>
              <a:rPr lang="en-US" sz="850" i="1" dirty="0">
                <a:latin typeface="Tahoma"/>
                <a:cs typeface="Tahoma"/>
              </a:rPr>
              <a:t>“Make sure to clear paths in winter at parks so it is safe to walk my dog.”</a:t>
            </a:r>
          </a:p>
          <a:p>
            <a:pPr marL="11206"/>
            <a:r>
              <a:rPr lang="en-US" sz="850" i="1" dirty="0">
                <a:latin typeface="Tahoma"/>
                <a:cs typeface="Tahoma"/>
              </a:rPr>
              <a:t>“Open more dog parks and dog friend spaces.”</a:t>
            </a:r>
          </a:p>
          <a:p>
            <a:pPr marL="11206"/>
            <a:r>
              <a:rPr lang="en-US" sz="850" i="1" dirty="0">
                <a:latin typeface="Tahoma"/>
                <a:cs typeface="Tahoma"/>
              </a:rPr>
              <a:t>“Increased off leash dog areas..”</a:t>
            </a:r>
          </a:p>
          <a:p>
            <a:pPr marL="11206"/>
            <a:r>
              <a:rPr lang="en-US" sz="850" i="1" dirty="0">
                <a:latin typeface="Tahoma"/>
                <a:cs typeface="Tahoma"/>
              </a:rPr>
              <a:t>“More dedicated pickleball courts; maintenance of the Barrie Park courts is a disaster.  Better maintenance of playgrounds.  Kids love sand -- better maintenance of sand boxes.”</a:t>
            </a:r>
          </a:p>
          <a:p>
            <a:pPr marL="11206"/>
            <a:r>
              <a:rPr lang="en-US" sz="850" i="1" dirty="0">
                <a:latin typeface="Tahoma"/>
                <a:cs typeface="Tahoma"/>
              </a:rPr>
              <a:t>“Better surfaces on tennis courts.”</a:t>
            </a:r>
          </a:p>
        </p:txBody>
      </p:sp>
      <p:sp>
        <p:nvSpPr>
          <p:cNvPr id="2" name="TextBox 1">
            <a:extLst>
              <a:ext uri="{FF2B5EF4-FFF2-40B4-BE49-F238E27FC236}">
                <a16:creationId xmlns:a16="http://schemas.microsoft.com/office/drawing/2014/main" id="{AE1C1B93-9117-ACD2-6597-F47DFEE00358}"/>
              </a:ext>
            </a:extLst>
          </p:cNvPr>
          <p:cNvSpPr txBox="1"/>
          <p:nvPr/>
        </p:nvSpPr>
        <p:spPr>
          <a:xfrm>
            <a:off x="5093142" y="160055"/>
            <a:ext cx="3451860" cy="261610"/>
          </a:xfrm>
          <a:prstGeom prst="rect">
            <a:avLst/>
          </a:prstGeom>
          <a:noFill/>
        </p:spPr>
        <p:txBody>
          <a:bodyPr wrap="square" rtlCol="0">
            <a:spAutoFit/>
          </a:bodyPr>
          <a:lstStyle/>
          <a:p>
            <a:pPr algn="r"/>
            <a:r>
              <a:rPr lang="en-US" sz="1100" b="1" dirty="0">
                <a:solidFill>
                  <a:schemeClr val="bg1"/>
                </a:solidFill>
                <a:latin typeface="Tahoma" panose="020B0604030504040204" pitchFamily="34" charset="0"/>
                <a:ea typeface="Tahoma" panose="020B0604030504040204" pitchFamily="34" charset="0"/>
                <a:cs typeface="Tahoma" panose="020B0604030504040204" pitchFamily="34" charset="0"/>
              </a:rPr>
              <a:t>Sample Verbatims:  Final Suggestions</a:t>
            </a:r>
          </a:p>
        </p:txBody>
      </p:sp>
      <p:sp>
        <p:nvSpPr>
          <p:cNvPr id="5" name="Title 1">
            <a:extLst>
              <a:ext uri="{FF2B5EF4-FFF2-40B4-BE49-F238E27FC236}">
                <a16:creationId xmlns:a16="http://schemas.microsoft.com/office/drawing/2014/main" id="{F56BA453-EF81-B260-636B-7E5C403B96F7}"/>
              </a:ext>
            </a:extLst>
          </p:cNvPr>
          <p:cNvSpPr txBox="1">
            <a:spLocks/>
          </p:cNvSpPr>
          <p:nvPr/>
        </p:nvSpPr>
        <p:spPr>
          <a:xfrm>
            <a:off x="531625" y="587848"/>
            <a:ext cx="7989752" cy="671210"/>
          </a:xfrm>
          <a:prstGeom prst="rect">
            <a:avLst/>
          </a:prstGeom>
        </p:spPr>
        <p:txBody>
          <a:bodyPr vert="horz" lIns="91440" tIns="45720" rIns="91440" bIns="45720" rtlCol="0" anchor="ctr">
            <a:normAutofit/>
          </a:bodyPr>
          <a:lstStyle>
            <a:lvl1pPr algn="l" defTabSz="457189" rtl="0" eaLnBrk="1" latinLnBrk="0" hangingPunct="1">
              <a:spcBef>
                <a:spcPct val="0"/>
              </a:spcBef>
              <a:buNone/>
              <a:defRPr sz="2000" b="1" kern="1200" cap="none" baseline="0">
                <a:solidFill>
                  <a:sysClr val="windowText" lastClr="000000"/>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1300" dirty="0">
                <a:latin typeface="Tahoma" panose="020B0604030504040204" pitchFamily="34" charset="0"/>
                <a:ea typeface="Tahoma" panose="020B0604030504040204" pitchFamily="34" charset="0"/>
                <a:cs typeface="Tahoma" panose="020B0604030504040204" pitchFamily="34" charset="0"/>
              </a:rPr>
              <a:t>Sample Verbatims:  Final Comments/Suggestions</a:t>
            </a:r>
          </a:p>
        </p:txBody>
      </p:sp>
    </p:spTree>
    <p:extLst>
      <p:ext uri="{BB962C8B-B14F-4D97-AF65-F5344CB8AC3E}">
        <p14:creationId xmlns:p14="http://schemas.microsoft.com/office/powerpoint/2010/main" val="427956021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2">
            <a:extLst>
              <a:ext uri="{FF2B5EF4-FFF2-40B4-BE49-F238E27FC236}">
                <a16:creationId xmlns:a16="http://schemas.microsoft.com/office/drawing/2014/main" id="{F31937E3-90E1-CB05-FA6E-3E7739A484ED}"/>
              </a:ext>
            </a:extLst>
          </p:cNvPr>
          <p:cNvSpPr txBox="1"/>
          <p:nvPr/>
        </p:nvSpPr>
        <p:spPr>
          <a:xfrm>
            <a:off x="742109" y="1529314"/>
            <a:ext cx="7659781" cy="2695308"/>
          </a:xfrm>
          <a:prstGeom prst="rect">
            <a:avLst/>
          </a:prstGeom>
        </p:spPr>
        <p:txBody>
          <a:bodyPr vert="horz" wrap="square" lIns="0" tIns="78441" rIns="0" bIns="0" rtlCol="0">
            <a:spAutoFit/>
          </a:bodyPr>
          <a:lstStyle/>
          <a:p>
            <a:pPr marL="11206"/>
            <a:endParaRPr lang="en-US" sz="850" b="1" i="1" u="sng" dirty="0">
              <a:latin typeface="Tahoma"/>
              <a:cs typeface="Tahoma"/>
            </a:endParaRPr>
          </a:p>
          <a:p>
            <a:pPr marL="11206"/>
            <a:endParaRPr lang="en-US" sz="850" b="1" i="1" u="sng" dirty="0">
              <a:latin typeface="Tahoma"/>
              <a:cs typeface="Tahoma"/>
            </a:endParaRPr>
          </a:p>
          <a:p>
            <a:pPr marL="11206"/>
            <a:r>
              <a:rPr lang="en-US" sz="850" b="1" u="sng" dirty="0">
                <a:latin typeface="Tahoma"/>
                <a:cs typeface="Tahoma"/>
              </a:rPr>
              <a:t>Programs/Activities (TOTAL = 7%)</a:t>
            </a:r>
          </a:p>
          <a:p>
            <a:pPr marL="11206"/>
            <a:endParaRPr lang="en-US" sz="850" i="1" dirty="0">
              <a:latin typeface="Tahoma"/>
              <a:cs typeface="Tahoma"/>
            </a:endParaRPr>
          </a:p>
          <a:p>
            <a:pPr marL="11206"/>
            <a:r>
              <a:rPr lang="en-US" sz="850" i="1" dirty="0">
                <a:latin typeface="Tahoma"/>
                <a:cs typeface="Tahoma"/>
              </a:rPr>
              <a:t>“Consider the needs of older Oak Parkers, not just young families and children.”</a:t>
            </a:r>
          </a:p>
          <a:p>
            <a:pPr marL="11206"/>
            <a:r>
              <a:rPr lang="en-US" sz="850" i="1" dirty="0">
                <a:latin typeface="Tahoma"/>
                <a:cs typeface="Tahoma"/>
              </a:rPr>
              <a:t>“More programming for older adults.”</a:t>
            </a:r>
          </a:p>
          <a:p>
            <a:pPr marL="11206"/>
            <a:r>
              <a:rPr lang="en-US" sz="850" i="1" dirty="0">
                <a:latin typeface="Tahoma"/>
                <a:cs typeface="Tahoma"/>
              </a:rPr>
              <a:t>“Offer more for seniors’ activities during daytime.”</a:t>
            </a:r>
          </a:p>
          <a:p>
            <a:pPr marL="11206"/>
            <a:r>
              <a:rPr lang="en-US" sz="850" i="1" dirty="0">
                <a:latin typeface="Tahoma"/>
                <a:cs typeface="Tahoma"/>
              </a:rPr>
              <a:t>“More programming south of I-290.”</a:t>
            </a:r>
          </a:p>
          <a:p>
            <a:pPr marL="11206"/>
            <a:r>
              <a:rPr lang="en-US" sz="850" i="1" dirty="0">
                <a:latin typeface="Tahoma"/>
                <a:cs typeface="Tahoma"/>
              </a:rPr>
              <a:t>“Offer short classes for children at multiple locations throughout oak Park through the school year for children to participate in.”</a:t>
            </a:r>
          </a:p>
          <a:p>
            <a:pPr marL="11206"/>
            <a:r>
              <a:rPr lang="en-US" sz="850" i="1" dirty="0">
                <a:latin typeface="Tahoma"/>
                <a:cs typeface="Tahoma"/>
              </a:rPr>
              <a:t>“More toddler events.”</a:t>
            </a:r>
          </a:p>
          <a:p>
            <a:pPr marL="11206"/>
            <a:r>
              <a:rPr lang="en-US" sz="850" i="1" dirty="0">
                <a:latin typeface="Tahoma"/>
                <a:cs typeface="Tahoma"/>
              </a:rPr>
              <a:t>“More classes for children ages 2 and under.”</a:t>
            </a:r>
          </a:p>
          <a:p>
            <a:pPr marL="11206"/>
            <a:r>
              <a:rPr lang="en-US" sz="850" i="1" dirty="0">
                <a:latin typeface="Tahoma"/>
                <a:cs typeface="Tahoma"/>
              </a:rPr>
              <a:t>“Orient less toward families.  We are a married couple in their late 30s with no desire to have children.”</a:t>
            </a:r>
          </a:p>
          <a:p>
            <a:pPr marL="11206"/>
            <a:r>
              <a:rPr lang="en-US" sz="850" i="1" dirty="0">
                <a:latin typeface="Tahoma"/>
                <a:cs typeface="Tahoma"/>
              </a:rPr>
              <a:t>“One-day classes with an expert, maybe bike maintenance or preparing your yard for winter, making a patio, beekeeping.”</a:t>
            </a:r>
          </a:p>
          <a:p>
            <a:pPr marL="11206"/>
            <a:r>
              <a:rPr lang="en-US" sz="850" i="1" dirty="0">
                <a:latin typeface="Tahoma"/>
                <a:cs typeface="Tahoma"/>
              </a:rPr>
              <a:t>“I think there's a need for drop-in teen activities. Maybe that will happen at the CRC, but it would be nice to have something central and north.”</a:t>
            </a:r>
          </a:p>
          <a:p>
            <a:pPr marL="11206"/>
            <a:r>
              <a:rPr lang="en-US" sz="850" i="1" dirty="0">
                <a:latin typeface="Tahoma"/>
                <a:cs typeface="Tahoma"/>
              </a:rPr>
              <a:t>“Beautiful plants/landscaping at parks, basketball courts, running track.”</a:t>
            </a:r>
          </a:p>
          <a:p>
            <a:pPr marL="11206"/>
            <a:r>
              <a:rPr lang="en-US" sz="850" i="1" dirty="0">
                <a:latin typeface="Tahoma"/>
                <a:cs typeface="Tahoma"/>
              </a:rPr>
              <a:t>“Offer programs for the young adults from ages 17 to 21.”</a:t>
            </a:r>
          </a:p>
          <a:p>
            <a:pPr marL="11206"/>
            <a:r>
              <a:rPr lang="en-US" sz="850" i="1" dirty="0">
                <a:latin typeface="Tahoma"/>
                <a:cs typeface="Tahoma"/>
              </a:rPr>
              <a:t>“More information/programs on sustainability and environment.”</a:t>
            </a:r>
          </a:p>
          <a:p>
            <a:pPr marL="11206"/>
            <a:endParaRPr lang="en-US" sz="850" i="1" dirty="0">
              <a:latin typeface="Tahoma"/>
              <a:cs typeface="Tahoma"/>
            </a:endParaRPr>
          </a:p>
          <a:p>
            <a:pPr marL="11206"/>
            <a:endParaRPr lang="en-US" sz="850" i="1" dirty="0">
              <a:latin typeface="Tahoma"/>
              <a:cs typeface="Tahoma"/>
            </a:endParaRPr>
          </a:p>
          <a:p>
            <a:pPr marL="11206"/>
            <a:endParaRPr lang="en-US" sz="850" i="1" dirty="0">
              <a:latin typeface="Tahoma"/>
              <a:cs typeface="Tahoma"/>
            </a:endParaRPr>
          </a:p>
        </p:txBody>
      </p:sp>
      <p:sp>
        <p:nvSpPr>
          <p:cNvPr id="2" name="TextBox 1">
            <a:extLst>
              <a:ext uri="{FF2B5EF4-FFF2-40B4-BE49-F238E27FC236}">
                <a16:creationId xmlns:a16="http://schemas.microsoft.com/office/drawing/2014/main" id="{AE1C1B93-9117-ACD2-6597-F47DFEE00358}"/>
              </a:ext>
            </a:extLst>
          </p:cNvPr>
          <p:cNvSpPr txBox="1"/>
          <p:nvPr/>
        </p:nvSpPr>
        <p:spPr>
          <a:xfrm>
            <a:off x="5093142" y="160055"/>
            <a:ext cx="3451860" cy="261610"/>
          </a:xfrm>
          <a:prstGeom prst="rect">
            <a:avLst/>
          </a:prstGeom>
          <a:noFill/>
        </p:spPr>
        <p:txBody>
          <a:bodyPr wrap="square" rtlCol="0">
            <a:spAutoFit/>
          </a:bodyPr>
          <a:lstStyle/>
          <a:p>
            <a:pPr algn="r"/>
            <a:r>
              <a:rPr lang="en-US" sz="1100" b="1" dirty="0">
                <a:solidFill>
                  <a:schemeClr val="bg1"/>
                </a:solidFill>
                <a:latin typeface="Tahoma" panose="020B0604030504040204" pitchFamily="34" charset="0"/>
                <a:ea typeface="Tahoma" panose="020B0604030504040204" pitchFamily="34" charset="0"/>
                <a:cs typeface="Tahoma" panose="020B0604030504040204" pitchFamily="34" charset="0"/>
              </a:rPr>
              <a:t>Sample Verbatims:  Final Suggestions</a:t>
            </a:r>
          </a:p>
        </p:txBody>
      </p:sp>
      <p:sp>
        <p:nvSpPr>
          <p:cNvPr id="5" name="Title 1">
            <a:extLst>
              <a:ext uri="{FF2B5EF4-FFF2-40B4-BE49-F238E27FC236}">
                <a16:creationId xmlns:a16="http://schemas.microsoft.com/office/drawing/2014/main" id="{5150B2C7-786C-6510-1E39-8F36DB4037EB}"/>
              </a:ext>
            </a:extLst>
          </p:cNvPr>
          <p:cNvSpPr txBox="1">
            <a:spLocks/>
          </p:cNvSpPr>
          <p:nvPr/>
        </p:nvSpPr>
        <p:spPr>
          <a:xfrm>
            <a:off x="531625" y="587848"/>
            <a:ext cx="7989752" cy="671210"/>
          </a:xfrm>
          <a:prstGeom prst="rect">
            <a:avLst/>
          </a:prstGeom>
        </p:spPr>
        <p:txBody>
          <a:bodyPr vert="horz" lIns="91440" tIns="45720" rIns="91440" bIns="45720" rtlCol="0" anchor="ctr">
            <a:normAutofit/>
          </a:bodyPr>
          <a:lstStyle>
            <a:lvl1pPr algn="l" defTabSz="457189" rtl="0" eaLnBrk="1" latinLnBrk="0" hangingPunct="1">
              <a:spcBef>
                <a:spcPct val="0"/>
              </a:spcBef>
              <a:buNone/>
              <a:defRPr sz="2000" b="1" kern="1200" cap="none" baseline="0">
                <a:solidFill>
                  <a:sysClr val="windowText" lastClr="000000"/>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1300" dirty="0">
                <a:latin typeface="Tahoma" panose="020B0604030504040204" pitchFamily="34" charset="0"/>
                <a:ea typeface="Tahoma" panose="020B0604030504040204" pitchFamily="34" charset="0"/>
                <a:cs typeface="Tahoma" panose="020B0604030504040204" pitchFamily="34" charset="0"/>
              </a:rPr>
              <a:t>Sample Verbatims:  Final Comments/Suggestions (cont’d)</a:t>
            </a:r>
          </a:p>
        </p:txBody>
      </p:sp>
    </p:spTree>
    <p:extLst>
      <p:ext uri="{BB962C8B-B14F-4D97-AF65-F5344CB8AC3E}">
        <p14:creationId xmlns:p14="http://schemas.microsoft.com/office/powerpoint/2010/main" val="1667132304"/>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8F84C2F-4A29-3572-2DE5-9BF18FBB909E}"/>
              </a:ext>
            </a:extLst>
          </p:cNvPr>
          <p:cNvSpPr/>
          <p:nvPr/>
        </p:nvSpPr>
        <p:spPr>
          <a:xfrm>
            <a:off x="0" y="2438399"/>
            <a:ext cx="8001000" cy="1371600"/>
          </a:xfrm>
          <a:prstGeom prst="rect">
            <a:avLst/>
          </a:prstGeom>
          <a:solidFill>
            <a:srgbClr val="7AA845"/>
          </a:solidFill>
          <a:ln w="50800" cap="rnd" cmpd="dbl" algn="ctr">
            <a:noFill/>
            <a:prstDash val="solid"/>
          </a:ln>
          <a:effectLst/>
        </p:spPr>
        <p:txBody>
          <a:bodyPr anchor="ctr"/>
          <a:lstStyle/>
          <a:p>
            <a:pPr marL="0" marR="0" lvl="0" indent="0" defTabSz="914400" eaLnBrk="1" fontAlgn="auto" latinLnBrk="0" hangingPunct="1">
              <a:lnSpc>
                <a:spcPct val="100000"/>
              </a:lnSpc>
              <a:spcBef>
                <a:spcPts val="0"/>
              </a:spcBef>
              <a:spcAft>
                <a:spcPts val="0"/>
              </a:spcAft>
              <a:buClrTx/>
              <a:buSzTx/>
              <a:buFontTx/>
              <a:buNone/>
              <a:tabLst/>
              <a:defRPr/>
            </a:pPr>
            <a:r>
              <a:rPr lang="en-US" sz="2400" kern="0" dirty="0">
                <a:solidFill>
                  <a:prstClr val="white"/>
                </a:solidFill>
                <a:latin typeface="Tahoma" panose="020B0604030504040204" pitchFamily="34" charset="0"/>
                <a:ea typeface="Tahoma" panose="020B0604030504040204" pitchFamily="34" charset="0"/>
                <a:cs typeface="Tahoma" panose="020B0604030504040204" pitchFamily="34" charset="0"/>
              </a:rPr>
              <a:t>	</a:t>
            </a:r>
            <a:r>
              <a:rPr kumimoji="0" lang="en-US" sz="2400" b="0" i="0" u="none" strike="noStrike" kern="0" cap="none" spc="0" normalizeH="0" baseline="0" noProof="0" dirty="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rPr>
              <a:t>Appendix</a:t>
            </a:r>
          </a:p>
        </p:txBody>
      </p:sp>
      <p:sp>
        <p:nvSpPr>
          <p:cNvPr id="5" name="Rectangle 4">
            <a:extLst>
              <a:ext uri="{FF2B5EF4-FFF2-40B4-BE49-F238E27FC236}">
                <a16:creationId xmlns:a16="http://schemas.microsoft.com/office/drawing/2014/main" id="{249D5101-5743-D165-0CEF-CA7693765855}"/>
              </a:ext>
            </a:extLst>
          </p:cNvPr>
          <p:cNvSpPr/>
          <p:nvPr/>
        </p:nvSpPr>
        <p:spPr>
          <a:xfrm rot="10800000">
            <a:off x="8077200" y="2438399"/>
            <a:ext cx="1066800" cy="1371600"/>
          </a:xfrm>
          <a:prstGeom prst="rect">
            <a:avLst/>
          </a:prstGeom>
          <a:solidFill>
            <a:srgbClr val="0070C0"/>
          </a:solidFill>
          <a:ln w="50800" cap="rnd" cmpd="dbl"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Gill Sans MT" panose="020B0502020104020203"/>
              <a:ea typeface="+mn-ea"/>
              <a:cs typeface="+mn-cs"/>
            </a:endParaRPr>
          </a:p>
        </p:txBody>
      </p:sp>
    </p:spTree>
    <p:extLst>
      <p:ext uri="{BB962C8B-B14F-4D97-AF65-F5344CB8AC3E}">
        <p14:creationId xmlns:p14="http://schemas.microsoft.com/office/powerpoint/2010/main" val="104306026"/>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E1C1B93-9117-ACD2-6597-F47DFEE00358}"/>
              </a:ext>
            </a:extLst>
          </p:cNvPr>
          <p:cNvSpPr txBox="1"/>
          <p:nvPr/>
        </p:nvSpPr>
        <p:spPr>
          <a:xfrm>
            <a:off x="5093142" y="160055"/>
            <a:ext cx="3451860" cy="261610"/>
          </a:xfrm>
          <a:prstGeom prst="rect">
            <a:avLst/>
          </a:prstGeom>
          <a:noFill/>
        </p:spPr>
        <p:txBody>
          <a:bodyPr wrap="square" rtlCol="0">
            <a:spAutoFit/>
          </a:bodyPr>
          <a:lstStyle/>
          <a:p>
            <a:pPr algn="r"/>
            <a:r>
              <a:rPr lang="en-US" sz="1100" b="1" dirty="0">
                <a:solidFill>
                  <a:schemeClr val="bg1"/>
                </a:solidFill>
                <a:latin typeface="Tahoma" panose="020B0604030504040204" pitchFamily="34" charset="0"/>
                <a:ea typeface="Tahoma" panose="020B0604030504040204" pitchFamily="34" charset="0"/>
                <a:cs typeface="Tahoma" panose="020B0604030504040204" pitchFamily="34" charset="0"/>
              </a:rPr>
              <a:t>Postcard Invitation</a:t>
            </a:r>
          </a:p>
        </p:txBody>
      </p:sp>
      <p:pic>
        <p:nvPicPr>
          <p:cNvPr id="5" name="Picture 4">
            <a:extLst>
              <a:ext uri="{FF2B5EF4-FFF2-40B4-BE49-F238E27FC236}">
                <a16:creationId xmlns:a16="http://schemas.microsoft.com/office/drawing/2014/main" id="{AD0E2502-D9F4-9594-05DE-330C5CC7462C}"/>
              </a:ext>
            </a:extLst>
          </p:cNvPr>
          <p:cNvPicPr>
            <a:picLocks noChangeAspect="1"/>
          </p:cNvPicPr>
          <p:nvPr/>
        </p:nvPicPr>
        <p:blipFill>
          <a:blip r:embed="rId2"/>
          <a:stretch>
            <a:fillRect/>
          </a:stretch>
        </p:blipFill>
        <p:spPr>
          <a:xfrm>
            <a:off x="559425" y="620314"/>
            <a:ext cx="4334792" cy="3356709"/>
          </a:xfrm>
          <a:prstGeom prst="rect">
            <a:avLst/>
          </a:prstGeom>
          <a:ln>
            <a:solidFill>
              <a:schemeClr val="tx1"/>
            </a:solidFill>
          </a:ln>
        </p:spPr>
      </p:pic>
      <p:pic>
        <p:nvPicPr>
          <p:cNvPr id="7" name="Picture 6">
            <a:extLst>
              <a:ext uri="{FF2B5EF4-FFF2-40B4-BE49-F238E27FC236}">
                <a16:creationId xmlns:a16="http://schemas.microsoft.com/office/drawing/2014/main" id="{C59EDB68-E817-3A98-35DA-EA6C32E0C2D5}"/>
              </a:ext>
            </a:extLst>
          </p:cNvPr>
          <p:cNvPicPr>
            <a:picLocks noChangeAspect="1"/>
          </p:cNvPicPr>
          <p:nvPr/>
        </p:nvPicPr>
        <p:blipFill>
          <a:blip r:embed="rId3"/>
          <a:stretch>
            <a:fillRect/>
          </a:stretch>
        </p:blipFill>
        <p:spPr>
          <a:xfrm>
            <a:off x="4371703" y="3363137"/>
            <a:ext cx="4334792" cy="3334808"/>
          </a:xfrm>
          <a:prstGeom prst="rect">
            <a:avLst/>
          </a:prstGeom>
          <a:ln>
            <a:solidFill>
              <a:schemeClr val="tx1"/>
            </a:solidFill>
          </a:ln>
        </p:spPr>
      </p:pic>
    </p:spTree>
    <p:extLst>
      <p:ext uri="{BB962C8B-B14F-4D97-AF65-F5344CB8AC3E}">
        <p14:creationId xmlns:p14="http://schemas.microsoft.com/office/powerpoint/2010/main" val="2965143782"/>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E1C1B93-9117-ACD2-6597-F47DFEE00358}"/>
              </a:ext>
            </a:extLst>
          </p:cNvPr>
          <p:cNvSpPr txBox="1"/>
          <p:nvPr/>
        </p:nvSpPr>
        <p:spPr>
          <a:xfrm>
            <a:off x="5093142" y="160055"/>
            <a:ext cx="3451860" cy="261610"/>
          </a:xfrm>
          <a:prstGeom prst="rect">
            <a:avLst/>
          </a:prstGeom>
          <a:noFill/>
        </p:spPr>
        <p:txBody>
          <a:bodyPr wrap="square" rtlCol="0">
            <a:spAutoFit/>
          </a:bodyPr>
          <a:lstStyle/>
          <a:p>
            <a:pPr algn="r"/>
            <a:r>
              <a:rPr lang="en-US" sz="1100" b="1" dirty="0">
                <a:solidFill>
                  <a:schemeClr val="bg1"/>
                </a:solidFill>
                <a:latin typeface="Tahoma" panose="020B0604030504040204" pitchFamily="34" charset="0"/>
                <a:ea typeface="Tahoma" panose="020B0604030504040204" pitchFamily="34" charset="0"/>
                <a:cs typeface="Tahoma" panose="020B0604030504040204" pitchFamily="34" charset="0"/>
              </a:rPr>
              <a:t>Survey Topline Report</a:t>
            </a:r>
          </a:p>
        </p:txBody>
      </p:sp>
      <p:pic>
        <p:nvPicPr>
          <p:cNvPr id="9" name="Picture 8">
            <a:extLst>
              <a:ext uri="{FF2B5EF4-FFF2-40B4-BE49-F238E27FC236}">
                <a16:creationId xmlns:a16="http://schemas.microsoft.com/office/drawing/2014/main" id="{E4ED5018-373E-5DA2-97E3-1EAB7A5AA415}"/>
              </a:ext>
            </a:extLst>
          </p:cNvPr>
          <p:cNvPicPr>
            <a:picLocks noChangeAspect="1"/>
          </p:cNvPicPr>
          <p:nvPr/>
        </p:nvPicPr>
        <p:blipFill>
          <a:blip r:embed="rId2"/>
          <a:stretch>
            <a:fillRect/>
          </a:stretch>
        </p:blipFill>
        <p:spPr>
          <a:xfrm>
            <a:off x="4572000" y="643855"/>
            <a:ext cx="4274721" cy="5570290"/>
          </a:xfrm>
          <a:prstGeom prst="rect">
            <a:avLst/>
          </a:prstGeom>
          <a:ln>
            <a:solidFill>
              <a:schemeClr val="tx1"/>
            </a:solidFill>
          </a:ln>
        </p:spPr>
      </p:pic>
      <p:pic>
        <p:nvPicPr>
          <p:cNvPr id="7" name="Picture 6">
            <a:extLst>
              <a:ext uri="{FF2B5EF4-FFF2-40B4-BE49-F238E27FC236}">
                <a16:creationId xmlns:a16="http://schemas.microsoft.com/office/drawing/2014/main" id="{8F2B88EB-6611-F809-E1B2-5FDFE4582370}"/>
              </a:ext>
            </a:extLst>
          </p:cNvPr>
          <p:cNvPicPr>
            <a:picLocks noChangeAspect="1"/>
          </p:cNvPicPr>
          <p:nvPr/>
        </p:nvPicPr>
        <p:blipFill>
          <a:blip r:embed="rId3"/>
          <a:stretch>
            <a:fillRect/>
          </a:stretch>
        </p:blipFill>
        <p:spPr>
          <a:xfrm>
            <a:off x="282615" y="643855"/>
            <a:ext cx="4289386" cy="5570290"/>
          </a:xfrm>
          <a:prstGeom prst="rect">
            <a:avLst/>
          </a:prstGeom>
          <a:ln>
            <a:solidFill>
              <a:schemeClr val="tx1"/>
            </a:solidFill>
          </a:ln>
        </p:spPr>
      </p:pic>
    </p:spTree>
    <p:extLst>
      <p:ext uri="{BB962C8B-B14F-4D97-AF65-F5344CB8AC3E}">
        <p14:creationId xmlns:p14="http://schemas.microsoft.com/office/powerpoint/2010/main" val="107270130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E1C1B93-9117-ACD2-6597-F47DFEE00358}"/>
              </a:ext>
            </a:extLst>
          </p:cNvPr>
          <p:cNvSpPr txBox="1"/>
          <p:nvPr/>
        </p:nvSpPr>
        <p:spPr>
          <a:xfrm>
            <a:off x="5093142" y="160055"/>
            <a:ext cx="3451860" cy="261610"/>
          </a:xfrm>
          <a:prstGeom prst="rect">
            <a:avLst/>
          </a:prstGeom>
          <a:noFill/>
        </p:spPr>
        <p:txBody>
          <a:bodyPr wrap="square" rtlCol="0">
            <a:spAutoFit/>
          </a:bodyPr>
          <a:lstStyle/>
          <a:p>
            <a:pPr algn="r"/>
            <a:r>
              <a:rPr lang="en-US" sz="1100" b="1" dirty="0">
                <a:solidFill>
                  <a:schemeClr val="bg1"/>
                </a:solidFill>
                <a:latin typeface="Tahoma" panose="020B0604030504040204" pitchFamily="34" charset="0"/>
                <a:ea typeface="Tahoma" panose="020B0604030504040204" pitchFamily="34" charset="0"/>
                <a:cs typeface="Tahoma" panose="020B0604030504040204" pitchFamily="34" charset="0"/>
              </a:rPr>
              <a:t>Survey Topline Report</a:t>
            </a:r>
          </a:p>
        </p:txBody>
      </p:sp>
      <p:pic>
        <p:nvPicPr>
          <p:cNvPr id="4" name="Picture 3">
            <a:extLst>
              <a:ext uri="{FF2B5EF4-FFF2-40B4-BE49-F238E27FC236}">
                <a16:creationId xmlns:a16="http://schemas.microsoft.com/office/drawing/2014/main" id="{B6BCFEFC-4E7B-D43D-1A31-ABE7301DE629}"/>
              </a:ext>
            </a:extLst>
          </p:cNvPr>
          <p:cNvPicPr>
            <a:picLocks noChangeAspect="1"/>
          </p:cNvPicPr>
          <p:nvPr/>
        </p:nvPicPr>
        <p:blipFill>
          <a:blip r:embed="rId2"/>
          <a:stretch>
            <a:fillRect/>
          </a:stretch>
        </p:blipFill>
        <p:spPr>
          <a:xfrm>
            <a:off x="285642" y="641879"/>
            <a:ext cx="4286358" cy="5572266"/>
          </a:xfrm>
          <a:prstGeom prst="rect">
            <a:avLst/>
          </a:prstGeom>
          <a:ln>
            <a:solidFill>
              <a:schemeClr val="tx1"/>
            </a:solidFill>
          </a:ln>
        </p:spPr>
      </p:pic>
      <p:pic>
        <p:nvPicPr>
          <p:cNvPr id="7" name="Picture 6">
            <a:extLst>
              <a:ext uri="{FF2B5EF4-FFF2-40B4-BE49-F238E27FC236}">
                <a16:creationId xmlns:a16="http://schemas.microsoft.com/office/drawing/2014/main" id="{E2861009-A79D-9BFA-F768-7181C9F1C9B4}"/>
              </a:ext>
            </a:extLst>
          </p:cNvPr>
          <p:cNvPicPr>
            <a:picLocks noChangeAspect="1"/>
          </p:cNvPicPr>
          <p:nvPr/>
        </p:nvPicPr>
        <p:blipFill>
          <a:blip r:embed="rId3"/>
          <a:stretch>
            <a:fillRect/>
          </a:stretch>
        </p:blipFill>
        <p:spPr>
          <a:xfrm>
            <a:off x="4572000" y="641879"/>
            <a:ext cx="4278247" cy="5570290"/>
          </a:xfrm>
          <a:prstGeom prst="rect">
            <a:avLst/>
          </a:prstGeom>
          <a:ln>
            <a:solidFill>
              <a:schemeClr val="tx1"/>
            </a:solidFill>
          </a:ln>
        </p:spPr>
      </p:pic>
    </p:spTree>
    <p:extLst>
      <p:ext uri="{BB962C8B-B14F-4D97-AF65-F5344CB8AC3E}">
        <p14:creationId xmlns:p14="http://schemas.microsoft.com/office/powerpoint/2010/main" val="167901987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E1C1B93-9117-ACD2-6597-F47DFEE00358}"/>
              </a:ext>
            </a:extLst>
          </p:cNvPr>
          <p:cNvSpPr txBox="1"/>
          <p:nvPr/>
        </p:nvSpPr>
        <p:spPr>
          <a:xfrm>
            <a:off x="5093142" y="160055"/>
            <a:ext cx="3451860" cy="261610"/>
          </a:xfrm>
          <a:prstGeom prst="rect">
            <a:avLst/>
          </a:prstGeom>
          <a:noFill/>
        </p:spPr>
        <p:txBody>
          <a:bodyPr wrap="square" rtlCol="0">
            <a:spAutoFit/>
          </a:bodyPr>
          <a:lstStyle/>
          <a:p>
            <a:pPr algn="r"/>
            <a:r>
              <a:rPr lang="en-US" sz="1100" b="1" dirty="0">
                <a:solidFill>
                  <a:schemeClr val="bg1"/>
                </a:solidFill>
                <a:latin typeface="Tahoma" panose="020B0604030504040204" pitchFamily="34" charset="0"/>
                <a:ea typeface="Tahoma" panose="020B0604030504040204" pitchFamily="34" charset="0"/>
                <a:cs typeface="Tahoma" panose="020B0604030504040204" pitchFamily="34" charset="0"/>
              </a:rPr>
              <a:t>Survey Topline Report</a:t>
            </a:r>
          </a:p>
        </p:txBody>
      </p:sp>
      <p:pic>
        <p:nvPicPr>
          <p:cNvPr id="4" name="Picture 3">
            <a:extLst>
              <a:ext uri="{FF2B5EF4-FFF2-40B4-BE49-F238E27FC236}">
                <a16:creationId xmlns:a16="http://schemas.microsoft.com/office/drawing/2014/main" id="{1025EE25-109A-E4C9-FAA5-79B648E41683}"/>
              </a:ext>
            </a:extLst>
          </p:cNvPr>
          <p:cNvPicPr>
            <a:picLocks noChangeAspect="1"/>
          </p:cNvPicPr>
          <p:nvPr/>
        </p:nvPicPr>
        <p:blipFill>
          <a:blip r:embed="rId2"/>
          <a:stretch>
            <a:fillRect/>
          </a:stretch>
        </p:blipFill>
        <p:spPr>
          <a:xfrm>
            <a:off x="4572000" y="643853"/>
            <a:ext cx="4286357" cy="5570289"/>
          </a:xfrm>
          <a:prstGeom prst="rect">
            <a:avLst/>
          </a:prstGeom>
          <a:ln>
            <a:solidFill>
              <a:schemeClr val="tx1"/>
            </a:solidFill>
          </a:ln>
        </p:spPr>
      </p:pic>
      <p:pic>
        <p:nvPicPr>
          <p:cNvPr id="7" name="Picture 6">
            <a:extLst>
              <a:ext uri="{FF2B5EF4-FFF2-40B4-BE49-F238E27FC236}">
                <a16:creationId xmlns:a16="http://schemas.microsoft.com/office/drawing/2014/main" id="{9A567C74-40AF-F048-485F-0B71FEBF1578}"/>
              </a:ext>
            </a:extLst>
          </p:cNvPr>
          <p:cNvPicPr>
            <a:picLocks noChangeAspect="1"/>
          </p:cNvPicPr>
          <p:nvPr/>
        </p:nvPicPr>
        <p:blipFill rotWithShape="1">
          <a:blip r:embed="rId3"/>
          <a:srcRect r="2428"/>
          <a:stretch/>
        </p:blipFill>
        <p:spPr>
          <a:xfrm>
            <a:off x="360461" y="643853"/>
            <a:ext cx="4211539" cy="5570289"/>
          </a:xfrm>
          <a:prstGeom prst="rect">
            <a:avLst/>
          </a:prstGeom>
          <a:ln>
            <a:solidFill>
              <a:schemeClr val="tx1"/>
            </a:solidFill>
          </a:ln>
        </p:spPr>
      </p:pic>
    </p:spTree>
    <p:extLst>
      <p:ext uri="{BB962C8B-B14F-4D97-AF65-F5344CB8AC3E}">
        <p14:creationId xmlns:p14="http://schemas.microsoft.com/office/powerpoint/2010/main" val="864612855"/>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E1C1B93-9117-ACD2-6597-F47DFEE00358}"/>
              </a:ext>
            </a:extLst>
          </p:cNvPr>
          <p:cNvSpPr txBox="1"/>
          <p:nvPr/>
        </p:nvSpPr>
        <p:spPr>
          <a:xfrm>
            <a:off x="5093142" y="160055"/>
            <a:ext cx="3451860" cy="261610"/>
          </a:xfrm>
          <a:prstGeom prst="rect">
            <a:avLst/>
          </a:prstGeom>
          <a:noFill/>
        </p:spPr>
        <p:txBody>
          <a:bodyPr wrap="square" rtlCol="0">
            <a:spAutoFit/>
          </a:bodyPr>
          <a:lstStyle/>
          <a:p>
            <a:pPr algn="r"/>
            <a:r>
              <a:rPr lang="en-US" sz="1100" b="1" dirty="0">
                <a:solidFill>
                  <a:schemeClr val="bg1"/>
                </a:solidFill>
                <a:latin typeface="Tahoma" panose="020B0604030504040204" pitchFamily="34" charset="0"/>
                <a:ea typeface="Tahoma" panose="020B0604030504040204" pitchFamily="34" charset="0"/>
                <a:cs typeface="Tahoma" panose="020B0604030504040204" pitchFamily="34" charset="0"/>
              </a:rPr>
              <a:t>Survey Topline Report</a:t>
            </a:r>
          </a:p>
        </p:txBody>
      </p:sp>
      <p:pic>
        <p:nvPicPr>
          <p:cNvPr id="4" name="Picture 3">
            <a:extLst>
              <a:ext uri="{FF2B5EF4-FFF2-40B4-BE49-F238E27FC236}">
                <a16:creationId xmlns:a16="http://schemas.microsoft.com/office/drawing/2014/main" id="{E16A259F-422D-9AC0-DB5B-1F69CECF7FEE}"/>
              </a:ext>
            </a:extLst>
          </p:cNvPr>
          <p:cNvPicPr>
            <a:picLocks noChangeAspect="1"/>
          </p:cNvPicPr>
          <p:nvPr/>
        </p:nvPicPr>
        <p:blipFill>
          <a:blip r:embed="rId2"/>
          <a:stretch>
            <a:fillRect/>
          </a:stretch>
        </p:blipFill>
        <p:spPr>
          <a:xfrm>
            <a:off x="279058" y="643855"/>
            <a:ext cx="4292942" cy="5570290"/>
          </a:xfrm>
          <a:prstGeom prst="rect">
            <a:avLst/>
          </a:prstGeom>
          <a:ln>
            <a:solidFill>
              <a:schemeClr val="tx1"/>
            </a:solidFill>
          </a:ln>
        </p:spPr>
      </p:pic>
      <p:pic>
        <p:nvPicPr>
          <p:cNvPr id="7" name="Picture 6">
            <a:extLst>
              <a:ext uri="{FF2B5EF4-FFF2-40B4-BE49-F238E27FC236}">
                <a16:creationId xmlns:a16="http://schemas.microsoft.com/office/drawing/2014/main" id="{1A99685F-9A06-E9A8-303C-01DECE62FAA9}"/>
              </a:ext>
            </a:extLst>
          </p:cNvPr>
          <p:cNvPicPr>
            <a:picLocks noChangeAspect="1"/>
          </p:cNvPicPr>
          <p:nvPr/>
        </p:nvPicPr>
        <p:blipFill>
          <a:blip r:embed="rId3"/>
          <a:stretch>
            <a:fillRect/>
          </a:stretch>
        </p:blipFill>
        <p:spPr>
          <a:xfrm>
            <a:off x="4578584" y="643855"/>
            <a:ext cx="4286358" cy="5570290"/>
          </a:xfrm>
          <a:prstGeom prst="rect">
            <a:avLst/>
          </a:prstGeom>
          <a:ln>
            <a:solidFill>
              <a:schemeClr val="tx1"/>
            </a:solidFill>
          </a:ln>
        </p:spPr>
      </p:pic>
    </p:spTree>
    <p:extLst>
      <p:ext uri="{BB962C8B-B14F-4D97-AF65-F5344CB8AC3E}">
        <p14:creationId xmlns:p14="http://schemas.microsoft.com/office/powerpoint/2010/main" val="74715021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E1C1B93-9117-ACD2-6597-F47DFEE00358}"/>
              </a:ext>
            </a:extLst>
          </p:cNvPr>
          <p:cNvSpPr txBox="1"/>
          <p:nvPr/>
        </p:nvSpPr>
        <p:spPr>
          <a:xfrm>
            <a:off x="5093142" y="160055"/>
            <a:ext cx="3451860" cy="261610"/>
          </a:xfrm>
          <a:prstGeom prst="rect">
            <a:avLst/>
          </a:prstGeom>
          <a:noFill/>
        </p:spPr>
        <p:txBody>
          <a:bodyPr wrap="square" rtlCol="0">
            <a:spAutoFit/>
          </a:bodyPr>
          <a:lstStyle/>
          <a:p>
            <a:pPr algn="r"/>
            <a:r>
              <a:rPr lang="en-US" sz="1100" b="1" dirty="0">
                <a:solidFill>
                  <a:schemeClr val="bg1"/>
                </a:solidFill>
                <a:latin typeface="Tahoma" panose="020B0604030504040204" pitchFamily="34" charset="0"/>
                <a:ea typeface="Tahoma" panose="020B0604030504040204" pitchFamily="34" charset="0"/>
                <a:cs typeface="Tahoma" panose="020B0604030504040204" pitchFamily="34" charset="0"/>
              </a:rPr>
              <a:t>Survey Topline Report</a:t>
            </a:r>
          </a:p>
        </p:txBody>
      </p:sp>
      <p:pic>
        <p:nvPicPr>
          <p:cNvPr id="4" name="Picture 3">
            <a:extLst>
              <a:ext uri="{FF2B5EF4-FFF2-40B4-BE49-F238E27FC236}">
                <a16:creationId xmlns:a16="http://schemas.microsoft.com/office/drawing/2014/main" id="{69C8718F-8990-501F-36AE-8482B3B88718}"/>
              </a:ext>
            </a:extLst>
          </p:cNvPr>
          <p:cNvPicPr>
            <a:picLocks noChangeAspect="1"/>
          </p:cNvPicPr>
          <p:nvPr/>
        </p:nvPicPr>
        <p:blipFill>
          <a:blip r:embed="rId2"/>
          <a:stretch>
            <a:fillRect/>
          </a:stretch>
        </p:blipFill>
        <p:spPr>
          <a:xfrm>
            <a:off x="290702" y="643855"/>
            <a:ext cx="4281298" cy="5570290"/>
          </a:xfrm>
          <a:prstGeom prst="rect">
            <a:avLst/>
          </a:prstGeom>
          <a:ln>
            <a:solidFill>
              <a:schemeClr val="tx1"/>
            </a:solidFill>
          </a:ln>
        </p:spPr>
      </p:pic>
      <p:pic>
        <p:nvPicPr>
          <p:cNvPr id="7" name="Picture 6">
            <a:extLst>
              <a:ext uri="{FF2B5EF4-FFF2-40B4-BE49-F238E27FC236}">
                <a16:creationId xmlns:a16="http://schemas.microsoft.com/office/drawing/2014/main" id="{A3A05288-5E0A-6290-EEA5-84347744DDAC}"/>
              </a:ext>
            </a:extLst>
          </p:cNvPr>
          <p:cNvPicPr>
            <a:picLocks noChangeAspect="1"/>
          </p:cNvPicPr>
          <p:nvPr/>
        </p:nvPicPr>
        <p:blipFill>
          <a:blip r:embed="rId3"/>
          <a:stretch>
            <a:fillRect/>
          </a:stretch>
        </p:blipFill>
        <p:spPr>
          <a:xfrm>
            <a:off x="4572000" y="643855"/>
            <a:ext cx="4304615" cy="5570290"/>
          </a:xfrm>
          <a:prstGeom prst="rect">
            <a:avLst/>
          </a:prstGeom>
          <a:ln>
            <a:solidFill>
              <a:schemeClr val="tx1"/>
            </a:solidFill>
          </a:ln>
        </p:spPr>
      </p:pic>
    </p:spTree>
    <p:extLst>
      <p:ext uri="{BB962C8B-B14F-4D97-AF65-F5344CB8AC3E}">
        <p14:creationId xmlns:p14="http://schemas.microsoft.com/office/powerpoint/2010/main" val="1718561929"/>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E1C1B93-9117-ACD2-6597-F47DFEE00358}"/>
              </a:ext>
            </a:extLst>
          </p:cNvPr>
          <p:cNvSpPr txBox="1"/>
          <p:nvPr/>
        </p:nvSpPr>
        <p:spPr>
          <a:xfrm>
            <a:off x="5093142" y="160055"/>
            <a:ext cx="3451860" cy="261610"/>
          </a:xfrm>
          <a:prstGeom prst="rect">
            <a:avLst/>
          </a:prstGeom>
          <a:noFill/>
        </p:spPr>
        <p:txBody>
          <a:bodyPr wrap="square" rtlCol="0">
            <a:spAutoFit/>
          </a:bodyPr>
          <a:lstStyle/>
          <a:p>
            <a:pPr algn="r"/>
            <a:r>
              <a:rPr lang="en-US" sz="1100" b="1" dirty="0">
                <a:solidFill>
                  <a:schemeClr val="bg1"/>
                </a:solidFill>
                <a:latin typeface="Tahoma" panose="020B0604030504040204" pitchFamily="34" charset="0"/>
                <a:ea typeface="Tahoma" panose="020B0604030504040204" pitchFamily="34" charset="0"/>
                <a:cs typeface="Tahoma" panose="020B0604030504040204" pitchFamily="34" charset="0"/>
              </a:rPr>
              <a:t>Survey Topline Report</a:t>
            </a:r>
          </a:p>
        </p:txBody>
      </p:sp>
      <p:pic>
        <p:nvPicPr>
          <p:cNvPr id="4" name="Picture 3">
            <a:extLst>
              <a:ext uri="{FF2B5EF4-FFF2-40B4-BE49-F238E27FC236}">
                <a16:creationId xmlns:a16="http://schemas.microsoft.com/office/drawing/2014/main" id="{496B2C4D-9BC0-3813-F215-03D169E0EA32}"/>
              </a:ext>
            </a:extLst>
          </p:cNvPr>
          <p:cNvPicPr>
            <a:picLocks noChangeAspect="1"/>
          </p:cNvPicPr>
          <p:nvPr/>
        </p:nvPicPr>
        <p:blipFill>
          <a:blip r:embed="rId2"/>
          <a:stretch>
            <a:fillRect/>
          </a:stretch>
        </p:blipFill>
        <p:spPr>
          <a:xfrm>
            <a:off x="2946671" y="643855"/>
            <a:ext cx="4292941" cy="5570289"/>
          </a:xfrm>
          <a:prstGeom prst="rect">
            <a:avLst/>
          </a:prstGeom>
          <a:ln>
            <a:solidFill>
              <a:schemeClr val="tx1"/>
            </a:solidFill>
          </a:ln>
        </p:spPr>
      </p:pic>
    </p:spTree>
    <p:extLst>
      <p:ext uri="{BB962C8B-B14F-4D97-AF65-F5344CB8AC3E}">
        <p14:creationId xmlns:p14="http://schemas.microsoft.com/office/powerpoint/2010/main" val="1595292276"/>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aQity theme v3">
  <a:themeElements>
    <a:clrScheme name="Custom 28">
      <a:dk1>
        <a:sysClr val="windowText" lastClr="000000"/>
      </a:dk1>
      <a:lt1>
        <a:sysClr val="window" lastClr="FFFFFF"/>
      </a:lt1>
      <a:dk2>
        <a:srgbClr val="3D3D3D"/>
      </a:dk2>
      <a:lt2>
        <a:srgbClr val="EBEBEB"/>
      </a:lt2>
      <a:accent1>
        <a:srgbClr val="1A3260"/>
      </a:accent1>
      <a:accent2>
        <a:srgbClr val="4590B8"/>
      </a:accent2>
      <a:accent3>
        <a:srgbClr val="A50021"/>
      </a:accent3>
      <a:accent4>
        <a:srgbClr val="76898E"/>
      </a:accent4>
      <a:accent5>
        <a:srgbClr val="7AA845"/>
      </a:accent5>
      <a:accent6>
        <a:srgbClr val="FF9933"/>
      </a:accent6>
      <a:hlink>
        <a:srgbClr val="828282"/>
      </a:hlink>
      <a:folHlink>
        <a:srgbClr val="A5A5A5"/>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aQity theme v3" id="{F5D7B1ED-0965-401C-B9DE-217252A75AC9}" vid="{998C257D-29E1-41AE-A8FA-741B16A07E7C}"/>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Custom 28">
    <a:dk1>
      <a:sysClr val="windowText" lastClr="000000"/>
    </a:dk1>
    <a:lt1>
      <a:sysClr val="window" lastClr="FFFFFF"/>
    </a:lt1>
    <a:dk2>
      <a:srgbClr val="3D3D3D"/>
    </a:dk2>
    <a:lt2>
      <a:srgbClr val="EBEBEB"/>
    </a:lt2>
    <a:accent1>
      <a:srgbClr val="1A3260"/>
    </a:accent1>
    <a:accent2>
      <a:srgbClr val="4590B8"/>
    </a:accent2>
    <a:accent3>
      <a:srgbClr val="A50021"/>
    </a:accent3>
    <a:accent4>
      <a:srgbClr val="76898E"/>
    </a:accent4>
    <a:accent5>
      <a:srgbClr val="7AA845"/>
    </a:accent5>
    <a:accent6>
      <a:srgbClr val="FF9933"/>
    </a:accent6>
    <a:hlink>
      <a:srgbClr val="828282"/>
    </a:hlink>
    <a:folHlink>
      <a:srgbClr val="A5A5A5"/>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Override>
</file>

<file path=ppt/theme/themeOverride2.xml><?xml version="1.0" encoding="utf-8"?>
<a:themeOverride xmlns:a="http://schemas.openxmlformats.org/drawingml/2006/main">
  <a:clrScheme name="Custom 28">
    <a:dk1>
      <a:sysClr val="windowText" lastClr="000000"/>
    </a:dk1>
    <a:lt1>
      <a:sysClr val="window" lastClr="FFFFFF"/>
    </a:lt1>
    <a:dk2>
      <a:srgbClr val="3D3D3D"/>
    </a:dk2>
    <a:lt2>
      <a:srgbClr val="EBEBEB"/>
    </a:lt2>
    <a:accent1>
      <a:srgbClr val="1A3260"/>
    </a:accent1>
    <a:accent2>
      <a:srgbClr val="4590B8"/>
    </a:accent2>
    <a:accent3>
      <a:srgbClr val="A50021"/>
    </a:accent3>
    <a:accent4>
      <a:srgbClr val="76898E"/>
    </a:accent4>
    <a:accent5>
      <a:srgbClr val="7AA845"/>
    </a:accent5>
    <a:accent6>
      <a:srgbClr val="FF9933"/>
    </a:accent6>
    <a:hlink>
      <a:srgbClr val="828282"/>
    </a:hlink>
    <a:folHlink>
      <a:srgbClr val="A5A5A5"/>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Override>
</file>

<file path=ppt/theme/themeOverride3.xml><?xml version="1.0" encoding="utf-8"?>
<a:themeOverride xmlns:a="http://schemas.openxmlformats.org/drawingml/2006/main">
  <a:clrScheme name="Custom 28">
    <a:dk1>
      <a:sysClr val="windowText" lastClr="000000"/>
    </a:dk1>
    <a:lt1>
      <a:sysClr val="window" lastClr="FFFFFF"/>
    </a:lt1>
    <a:dk2>
      <a:srgbClr val="3D3D3D"/>
    </a:dk2>
    <a:lt2>
      <a:srgbClr val="EBEBEB"/>
    </a:lt2>
    <a:accent1>
      <a:srgbClr val="1A3260"/>
    </a:accent1>
    <a:accent2>
      <a:srgbClr val="4590B8"/>
    </a:accent2>
    <a:accent3>
      <a:srgbClr val="A50021"/>
    </a:accent3>
    <a:accent4>
      <a:srgbClr val="76898E"/>
    </a:accent4>
    <a:accent5>
      <a:srgbClr val="7AA845"/>
    </a:accent5>
    <a:accent6>
      <a:srgbClr val="FF9933"/>
    </a:accent6>
    <a:hlink>
      <a:srgbClr val="828282"/>
    </a:hlink>
    <a:folHlink>
      <a:srgbClr val="A5A5A5"/>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Override>
</file>

<file path=ppt/theme/themeOverride4.xml><?xml version="1.0" encoding="utf-8"?>
<a:themeOverride xmlns:a="http://schemas.openxmlformats.org/drawingml/2006/main">
  <a:clrScheme name="Custom 28">
    <a:dk1>
      <a:sysClr val="windowText" lastClr="000000"/>
    </a:dk1>
    <a:lt1>
      <a:sysClr val="window" lastClr="FFFFFF"/>
    </a:lt1>
    <a:dk2>
      <a:srgbClr val="3D3D3D"/>
    </a:dk2>
    <a:lt2>
      <a:srgbClr val="EBEBEB"/>
    </a:lt2>
    <a:accent1>
      <a:srgbClr val="1A3260"/>
    </a:accent1>
    <a:accent2>
      <a:srgbClr val="4590B8"/>
    </a:accent2>
    <a:accent3>
      <a:srgbClr val="A50021"/>
    </a:accent3>
    <a:accent4>
      <a:srgbClr val="76898E"/>
    </a:accent4>
    <a:accent5>
      <a:srgbClr val="7AA845"/>
    </a:accent5>
    <a:accent6>
      <a:srgbClr val="FF9933"/>
    </a:accent6>
    <a:hlink>
      <a:srgbClr val="828282"/>
    </a:hlink>
    <a:folHlink>
      <a:srgbClr val="A5A5A5"/>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Override>
</file>

<file path=docProps/app.xml><?xml version="1.0" encoding="utf-8"?>
<Properties xmlns="http://schemas.openxmlformats.org/officeDocument/2006/extended-properties" xmlns:vt="http://schemas.openxmlformats.org/officeDocument/2006/docPropsVTypes">
  <Template>Office Theme 2013 - 2022</Template>
  <TotalTime>40849</TotalTime>
  <Words>24311</Words>
  <Application>Microsoft Office PowerPoint</Application>
  <PresentationFormat>On-screen Show (4:3)</PresentationFormat>
  <Paragraphs>2219</Paragraphs>
  <Slides>97</Slides>
  <Notes>3</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97</vt:i4>
      </vt:variant>
    </vt:vector>
  </HeadingPairs>
  <TitlesOfParts>
    <vt:vector size="106" baseType="lpstr">
      <vt:lpstr>Arial</vt:lpstr>
      <vt:lpstr>Calibri</vt:lpstr>
      <vt:lpstr>Calibri Light</vt:lpstr>
      <vt:lpstr>Gill Sans MT</vt:lpstr>
      <vt:lpstr>Tahoma</vt:lpstr>
      <vt:lpstr>Wingdings</vt:lpstr>
      <vt:lpstr>Wingdings 2</vt:lpstr>
      <vt:lpstr>Office Theme</vt:lpstr>
      <vt:lpstr>aQity theme v3</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Six core values for the PDOP were shown to respondents, who were asked to rank them in order of importance (with #1 being the top priority).  The top three core values clearly include “community engagement” followed closely by “inclusivity” and “integrity”.  </vt:lpstr>
      <vt:lpstr>Among the three “top tier” core values, the most recent residents and Hispanic/Latino adults tend to include both “community engagement” and “inclusivity” among their top priorities.  Those placing the highest priority on “integrity” tend to be slightly older.</vt:lpstr>
      <vt:lpstr>For the remaining core values, middle aged residents (45 to 54), African Americans and recent PDOP program participants tend to place higher priority on “responsible leadership”, while “sustainability” is especially important to younger adults across several races. </vt:lpstr>
      <vt:lpstr>When asked to assess the PDOP’s performance on these six core values, the District receives consistently strong scores with at least 64% giving positive scores (4s and 5s on a 1-5 scale).  Note that it receives the most “excellent” ratings for “inclusivity”.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Renters, and those without children tend to use District locations for their personal health and fitness, and out of convenience/proximity to where they live.  The relatively few differences among those citing “convenience/proximity” indicate ample options and locations throughout Oak Park. </vt:lpstr>
      <vt:lpstr>Younger adults, the Central region, and those without children especially go for the relaxed/quiet settings of PDOP parks, while non-white residents (especially Hispanic/Latino adults) appreciate the value that the District represents (along with CRC members)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When asked what programs residents want to see from the PDOP, most suggestions for youth programs focus on sports/athletics, followed by arts programming, and general activities specific to age group.</vt:lpstr>
      <vt:lpstr>Suggestions for adult programs focus mostly on fitness activities and swimming (especially for those aged 50+) along with sports programs (almost exclusively for younger adults).  Ideas for social events generate as much interest (or more) as arts and crafts activities.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Jeff Andreasen</dc:creator>
  <cp:lastModifiedBy>Jeff Andreasen</cp:lastModifiedBy>
  <cp:revision>413</cp:revision>
  <cp:lastPrinted>2024-01-09T14:34:13Z</cp:lastPrinted>
  <dcterms:created xsi:type="dcterms:W3CDTF">2023-03-25T11:57:16Z</dcterms:created>
  <dcterms:modified xsi:type="dcterms:W3CDTF">2024-01-09T18:25:13Z</dcterms:modified>
</cp:coreProperties>
</file>